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3" r:id="rId5"/>
    <p:sldId id="258" r:id="rId6"/>
    <p:sldId id="259" r:id="rId7"/>
    <p:sldId id="260" r:id="rId8"/>
    <p:sldId id="261"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0" autoAdjust="0"/>
    <p:restoredTop sz="94660"/>
  </p:normalViewPr>
  <p:slideViewPr>
    <p:cSldViewPr snapToGrid="0">
      <p:cViewPr varScale="1">
        <p:scale>
          <a:sx n="82" d="100"/>
          <a:sy n="82" d="100"/>
        </p:scale>
        <p:origin x="67" y="1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9A6316-FF40-46E2-A409-F384AD6579D9}"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0C7E4-42AD-45C4-A08B-8A88DBBF1A93}" type="slidenum">
              <a:rPr lang="en-IN" smtClean="0"/>
              <a:t>‹#›</a:t>
            </a:fld>
            <a:endParaRPr lang="en-IN"/>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91876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399A6316-FF40-46E2-A409-F384AD6579D9}" type="datetimeFigureOut">
              <a:rPr lang="en-IN" smtClean="0"/>
              <a:t>12-12-2017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8C0C7E4-42AD-45C4-A08B-8A88DBBF1A93}" type="slidenum">
              <a:rPr lang="en-IN" smtClean="0"/>
              <a:t>‹#›</a:t>
            </a:fld>
            <a:endParaRPr lang="en-IN"/>
          </a:p>
        </p:txBody>
      </p:sp>
    </p:spTree>
    <p:extLst>
      <p:ext uri="{BB962C8B-B14F-4D97-AF65-F5344CB8AC3E}">
        <p14:creationId xmlns:p14="http://schemas.microsoft.com/office/powerpoint/2010/main" val="665165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9A6316-FF40-46E2-A409-F384AD6579D9}"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0C7E4-42AD-45C4-A08B-8A88DBBF1A93}" type="slidenum">
              <a:rPr lang="en-IN" smtClean="0"/>
              <a:t>‹#›</a:t>
            </a:fld>
            <a:endParaRPr lang="en-IN"/>
          </a:p>
        </p:txBody>
      </p:sp>
    </p:spTree>
    <p:extLst>
      <p:ext uri="{BB962C8B-B14F-4D97-AF65-F5344CB8AC3E}">
        <p14:creationId xmlns:p14="http://schemas.microsoft.com/office/powerpoint/2010/main" val="2144983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9A6316-FF40-46E2-A409-F384AD6579D9}"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0C7E4-42AD-45C4-A08B-8A88DBBF1A93}" type="slidenum">
              <a:rPr lang="en-IN" smtClean="0"/>
              <a:t>‹#›</a:t>
            </a:fld>
            <a:endParaRPr lang="en-IN"/>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64452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9A6316-FF40-46E2-A409-F384AD6579D9}"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0C7E4-42AD-45C4-A08B-8A88DBBF1A93}" type="slidenum">
              <a:rPr lang="en-IN" smtClean="0"/>
              <a:t>‹#›</a:t>
            </a:fld>
            <a:endParaRPr lang="en-IN"/>
          </a:p>
        </p:txBody>
      </p:sp>
    </p:spTree>
    <p:extLst>
      <p:ext uri="{BB962C8B-B14F-4D97-AF65-F5344CB8AC3E}">
        <p14:creationId xmlns:p14="http://schemas.microsoft.com/office/powerpoint/2010/main" val="24011498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9A6316-FF40-46E2-A409-F384AD6579D9}"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0C7E4-42AD-45C4-A08B-8A88DBBF1A93}" type="slidenum">
              <a:rPr lang="en-IN" smtClean="0"/>
              <a:t>‹#›</a:t>
            </a:fld>
            <a:endParaRPr lang="en-IN"/>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75893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9A6316-FF40-46E2-A409-F384AD6579D9}"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0C7E4-42AD-45C4-A08B-8A88DBBF1A93}" type="slidenum">
              <a:rPr lang="en-IN" smtClean="0"/>
              <a:t>‹#›</a:t>
            </a:fld>
            <a:endParaRPr lang="en-IN"/>
          </a:p>
        </p:txBody>
      </p:sp>
    </p:spTree>
    <p:extLst>
      <p:ext uri="{BB962C8B-B14F-4D97-AF65-F5344CB8AC3E}">
        <p14:creationId xmlns:p14="http://schemas.microsoft.com/office/powerpoint/2010/main" val="3172253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9A6316-FF40-46E2-A409-F384AD6579D9}"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0C7E4-42AD-45C4-A08B-8A88DBBF1A93}" type="slidenum">
              <a:rPr lang="en-IN" smtClean="0"/>
              <a:t>‹#›</a:t>
            </a:fld>
            <a:endParaRPr lang="en-IN"/>
          </a:p>
        </p:txBody>
      </p:sp>
    </p:spTree>
    <p:extLst>
      <p:ext uri="{BB962C8B-B14F-4D97-AF65-F5344CB8AC3E}">
        <p14:creationId xmlns:p14="http://schemas.microsoft.com/office/powerpoint/2010/main" val="19507586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9A6316-FF40-46E2-A409-F384AD6579D9}"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0C7E4-42AD-45C4-A08B-8A88DBBF1A93}" type="slidenum">
              <a:rPr lang="en-IN" smtClean="0"/>
              <a:t>‹#›</a:t>
            </a:fld>
            <a:endParaRPr lang="en-IN"/>
          </a:p>
        </p:txBody>
      </p:sp>
    </p:spTree>
    <p:extLst>
      <p:ext uri="{BB962C8B-B14F-4D97-AF65-F5344CB8AC3E}">
        <p14:creationId xmlns:p14="http://schemas.microsoft.com/office/powerpoint/2010/main" val="3495523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9A6316-FF40-46E2-A409-F384AD6579D9}"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0C7E4-42AD-45C4-A08B-8A88DBBF1A93}" type="slidenum">
              <a:rPr lang="en-IN" smtClean="0"/>
              <a:t>‹#›</a:t>
            </a:fld>
            <a:endParaRPr lang="en-IN"/>
          </a:p>
        </p:txBody>
      </p:sp>
    </p:spTree>
    <p:extLst>
      <p:ext uri="{BB962C8B-B14F-4D97-AF65-F5344CB8AC3E}">
        <p14:creationId xmlns:p14="http://schemas.microsoft.com/office/powerpoint/2010/main" val="4118260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9A6316-FF40-46E2-A409-F384AD6579D9}"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0C7E4-42AD-45C4-A08B-8A88DBBF1A93}" type="slidenum">
              <a:rPr lang="en-IN" smtClean="0"/>
              <a:t>‹#›</a:t>
            </a:fld>
            <a:endParaRPr lang="en-IN"/>
          </a:p>
        </p:txBody>
      </p:sp>
    </p:spTree>
    <p:extLst>
      <p:ext uri="{BB962C8B-B14F-4D97-AF65-F5344CB8AC3E}">
        <p14:creationId xmlns:p14="http://schemas.microsoft.com/office/powerpoint/2010/main" val="284630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99A6316-FF40-46E2-A409-F384AD6579D9}" type="datetimeFigureOut">
              <a:rPr lang="en-IN" smtClean="0"/>
              <a:t>12-12-2017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C0C7E4-42AD-45C4-A08B-8A88DBBF1A93}" type="slidenum">
              <a:rPr lang="en-IN" smtClean="0"/>
              <a:t>‹#›</a:t>
            </a:fld>
            <a:endParaRPr lang="en-IN"/>
          </a:p>
        </p:txBody>
      </p:sp>
    </p:spTree>
    <p:extLst>
      <p:ext uri="{BB962C8B-B14F-4D97-AF65-F5344CB8AC3E}">
        <p14:creationId xmlns:p14="http://schemas.microsoft.com/office/powerpoint/2010/main" val="3695979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99A6316-FF40-46E2-A409-F384AD6579D9}" type="datetimeFigureOut">
              <a:rPr lang="en-IN" smtClean="0"/>
              <a:t>12-12-2017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8C0C7E4-42AD-45C4-A08B-8A88DBBF1A93}" type="slidenum">
              <a:rPr lang="en-IN" smtClean="0"/>
              <a:t>‹#›</a:t>
            </a:fld>
            <a:endParaRPr lang="en-IN"/>
          </a:p>
        </p:txBody>
      </p:sp>
    </p:spTree>
    <p:extLst>
      <p:ext uri="{BB962C8B-B14F-4D97-AF65-F5344CB8AC3E}">
        <p14:creationId xmlns:p14="http://schemas.microsoft.com/office/powerpoint/2010/main" val="76878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99A6316-FF40-46E2-A409-F384AD6579D9}" type="datetimeFigureOut">
              <a:rPr lang="en-IN" smtClean="0"/>
              <a:t>12-12-2017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8C0C7E4-42AD-45C4-A08B-8A88DBBF1A93}" type="slidenum">
              <a:rPr lang="en-IN" smtClean="0"/>
              <a:t>‹#›</a:t>
            </a:fld>
            <a:endParaRPr lang="en-IN"/>
          </a:p>
        </p:txBody>
      </p:sp>
    </p:spTree>
    <p:extLst>
      <p:ext uri="{BB962C8B-B14F-4D97-AF65-F5344CB8AC3E}">
        <p14:creationId xmlns:p14="http://schemas.microsoft.com/office/powerpoint/2010/main" val="2148970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9A6316-FF40-46E2-A409-F384AD6579D9}" type="datetimeFigureOut">
              <a:rPr lang="en-IN" smtClean="0"/>
              <a:t>12-12-2017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8C0C7E4-42AD-45C4-A08B-8A88DBBF1A93}" type="slidenum">
              <a:rPr lang="en-IN" smtClean="0"/>
              <a:t>‹#›</a:t>
            </a:fld>
            <a:endParaRPr lang="en-IN"/>
          </a:p>
        </p:txBody>
      </p:sp>
    </p:spTree>
    <p:extLst>
      <p:ext uri="{BB962C8B-B14F-4D97-AF65-F5344CB8AC3E}">
        <p14:creationId xmlns:p14="http://schemas.microsoft.com/office/powerpoint/2010/main" val="1839286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9A6316-FF40-46E2-A409-F384AD6579D9}" type="datetimeFigureOut">
              <a:rPr lang="en-IN" smtClean="0"/>
              <a:t>12-12-2017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C0C7E4-42AD-45C4-A08B-8A88DBBF1A93}" type="slidenum">
              <a:rPr lang="en-IN" smtClean="0"/>
              <a:t>‹#›</a:t>
            </a:fld>
            <a:endParaRPr lang="en-IN"/>
          </a:p>
        </p:txBody>
      </p:sp>
    </p:spTree>
    <p:extLst>
      <p:ext uri="{BB962C8B-B14F-4D97-AF65-F5344CB8AC3E}">
        <p14:creationId xmlns:p14="http://schemas.microsoft.com/office/powerpoint/2010/main" val="4038433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9A6316-FF40-46E2-A409-F384AD6579D9}" type="datetimeFigureOut">
              <a:rPr lang="en-IN" smtClean="0"/>
              <a:t>12-12-2017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C0C7E4-42AD-45C4-A08B-8A88DBBF1A93}" type="slidenum">
              <a:rPr lang="en-IN" smtClean="0"/>
              <a:t>‹#›</a:t>
            </a:fld>
            <a:endParaRPr lang="en-IN"/>
          </a:p>
        </p:txBody>
      </p:sp>
    </p:spTree>
    <p:extLst>
      <p:ext uri="{BB962C8B-B14F-4D97-AF65-F5344CB8AC3E}">
        <p14:creationId xmlns:p14="http://schemas.microsoft.com/office/powerpoint/2010/main" val="4188997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399A6316-FF40-46E2-A409-F384AD6579D9}" type="datetimeFigureOut">
              <a:rPr lang="en-IN" smtClean="0"/>
              <a:t>12-12-2017</a:t>
            </a:fld>
            <a:endParaRPr lang="en-IN"/>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IN"/>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E8C0C7E4-42AD-45C4-A08B-8A88DBBF1A93}" type="slidenum">
              <a:rPr lang="en-IN" smtClean="0"/>
              <a:t>‹#›</a:t>
            </a:fld>
            <a:endParaRPr lang="en-IN"/>
          </a:p>
        </p:txBody>
      </p:sp>
    </p:spTree>
    <p:extLst>
      <p:ext uri="{BB962C8B-B14F-4D97-AF65-F5344CB8AC3E}">
        <p14:creationId xmlns:p14="http://schemas.microsoft.com/office/powerpoint/2010/main" val="195904515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ur.wikipedia.org/w/index.php?title=%D8%B9%D8%B4%D9%82_%D9%85%D8%AC%D8%A7%D8%B2%DB%8C&amp;action=edit&amp;redlink=1" TargetMode="External"/><Relationship Id="rId2" Type="http://schemas.openxmlformats.org/officeDocument/2006/relationships/hyperlink" Target="https://ur.wikipedia.org/w/index.php?title=%D8%B9%D8%B4%D9%82_%D8%AD%D9%82%DB%8C%D9%82%DB%8C&amp;action=edit&amp;redlink=1" TargetMode="External"/><Relationship Id="rId1" Type="http://schemas.openxmlformats.org/officeDocument/2006/relationships/slideLayout" Target="../slideLayouts/slideLayout2.xml"/><Relationship Id="rId4" Type="http://schemas.openxmlformats.org/officeDocument/2006/relationships/hyperlink" Target="https://ur.wikipedia.org/wiki/%D9%82%D8%B5%DB%8C%D8%AF%DB%81"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ur.wikipedia.org/wiki/%D9%82%D8%A7%D9%81%DB%8C%DB%81" TargetMode="External"/><Relationship Id="rId2" Type="http://schemas.openxmlformats.org/officeDocument/2006/relationships/hyperlink" Target="https://ur.wikipedia.org/wiki/%D9%85%D8%B7%D9%84%D8%B9" TargetMode="External"/><Relationship Id="rId1" Type="http://schemas.openxmlformats.org/officeDocument/2006/relationships/slideLayout" Target="../slideLayouts/slideLayout2.xml"/><Relationship Id="rId5" Type="http://schemas.openxmlformats.org/officeDocument/2006/relationships/hyperlink" Target="https://ur.wikipedia.org/wiki/%DB%81%D9%85_%D9%82%D8%A7%D9%81%DB%8C%DB%81" TargetMode="External"/><Relationship Id="rId4" Type="http://schemas.openxmlformats.org/officeDocument/2006/relationships/hyperlink" Target="https://ur.wikipedia.org/wiki/%D8%B1%D8%AF%DB%8C%D9%81"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ur.wikipedia.org/w/index.php?title=%D8%BA%D9%88%D8%A7%D8%B5%DB%8C&amp;action=edit&amp;redlink=1" TargetMode="External"/><Relationship Id="rId3" Type="http://schemas.openxmlformats.org/officeDocument/2006/relationships/hyperlink" Target="https://ur.wikipedia.org/wiki/%D9%85%D8%B1%D8%AB%DB%8C%DB%81" TargetMode="External"/><Relationship Id="rId7" Type="http://schemas.openxmlformats.org/officeDocument/2006/relationships/hyperlink" Target="https://ur.wikipedia.org/w/index.php?title=%D9%86%D8%B5%D8%B1%D8%AA%DB%8C&amp;action=edit&amp;redlink=1" TargetMode="External"/><Relationship Id="rId2" Type="http://schemas.openxmlformats.org/officeDocument/2006/relationships/hyperlink" Target="https://ur.wikipedia.org/wiki/%D9%82%D8%B5%DB%8C%D8%AF%DB%81" TargetMode="External"/><Relationship Id="rId1" Type="http://schemas.openxmlformats.org/officeDocument/2006/relationships/slideLayout" Target="../slideLayouts/slideLayout2.xml"/><Relationship Id="rId6" Type="http://schemas.openxmlformats.org/officeDocument/2006/relationships/hyperlink" Target="https://ur.wikipedia.org/wiki/%D9%85%D8%AD%D9%85%D8%AF_%D9%82%D9%84%DB%8C_%D9%82%D8%B7%D8%A8_%D8%B4%D8%A7%DB%81" TargetMode="External"/><Relationship Id="rId5" Type="http://schemas.openxmlformats.org/officeDocument/2006/relationships/hyperlink" Target="https://ur.wikipedia.org/wiki/%D9%88%D9%84%DB%8C_%D8%AF%DA%A9%D9%86%DB%8C" TargetMode="External"/><Relationship Id="rId4" Type="http://schemas.openxmlformats.org/officeDocument/2006/relationships/hyperlink" Target="https://ur.wikipedia.org/wiki/%D9%85%D8%AB%D9%86%D9%88%DB%8C" TargetMode="External"/><Relationship Id="rId9" Type="http://schemas.openxmlformats.org/officeDocument/2006/relationships/hyperlink" Target="https://ur.wikipedia.org/wiki/%D9%85%D9%84%D8%A7_%D9%88%D8%AC%DB%81%DB%8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5045" y="923387"/>
            <a:ext cx="12076955" cy="3592629"/>
          </a:xfrm>
        </p:spPr>
        <p:txBody>
          <a:bodyPr>
            <a:normAutofit/>
          </a:bodyPr>
          <a:lstStyle/>
          <a:p>
            <a:pPr algn="ctr"/>
            <a:r>
              <a:rPr lang="en-US" sz="3600" dirty="0" err="1" smtClean="0">
                <a:solidFill>
                  <a:schemeClr val="bg1"/>
                </a:solidFill>
                <a:latin typeface="Arabic Typesetting" panose="03020402040406030203" pitchFamily="66" charset="-78"/>
                <a:cs typeface="Arabic Typesetting" panose="03020402040406030203" pitchFamily="66" charset="-78"/>
              </a:rPr>
              <a:t>Navgan</a:t>
            </a:r>
            <a:r>
              <a:rPr lang="en-US" sz="3600" dirty="0" smtClean="0">
                <a:solidFill>
                  <a:schemeClr val="bg1"/>
                </a:solidFill>
                <a:latin typeface="Arabic Typesetting" panose="03020402040406030203" pitchFamily="66" charset="-78"/>
                <a:cs typeface="Arabic Typesetting" panose="03020402040406030203" pitchFamily="66" charset="-78"/>
              </a:rPr>
              <a:t> </a:t>
            </a:r>
            <a:r>
              <a:rPr lang="en-US" sz="3600" dirty="0" err="1" smtClean="0">
                <a:solidFill>
                  <a:schemeClr val="bg1"/>
                </a:solidFill>
                <a:latin typeface="Arabic Typesetting" panose="03020402040406030203" pitchFamily="66" charset="-78"/>
                <a:cs typeface="Arabic Typesetting" panose="03020402040406030203" pitchFamily="66" charset="-78"/>
              </a:rPr>
              <a:t>shikshan</a:t>
            </a:r>
            <a:r>
              <a:rPr lang="en-US" sz="3600" dirty="0" smtClean="0">
                <a:solidFill>
                  <a:schemeClr val="bg1"/>
                </a:solidFill>
                <a:latin typeface="Arabic Typesetting" panose="03020402040406030203" pitchFamily="66" charset="-78"/>
                <a:cs typeface="Arabic Typesetting" panose="03020402040406030203" pitchFamily="66" charset="-78"/>
              </a:rPr>
              <a:t> </a:t>
            </a:r>
            <a:r>
              <a:rPr lang="en-US" sz="3600" dirty="0" err="1" smtClean="0">
                <a:solidFill>
                  <a:schemeClr val="bg1"/>
                </a:solidFill>
                <a:latin typeface="Arabic Typesetting" panose="03020402040406030203" pitchFamily="66" charset="-78"/>
                <a:cs typeface="Arabic Typesetting" panose="03020402040406030203" pitchFamily="66" charset="-78"/>
              </a:rPr>
              <a:t>sanstha</a:t>
            </a:r>
            <a:r>
              <a:rPr lang="en-US" sz="3600" dirty="0" smtClean="0">
                <a:solidFill>
                  <a:schemeClr val="bg1"/>
                </a:solidFill>
                <a:latin typeface="Arabic Typesetting" panose="03020402040406030203" pitchFamily="66" charset="-78"/>
                <a:cs typeface="Arabic Typesetting" panose="03020402040406030203" pitchFamily="66" charset="-78"/>
              </a:rPr>
              <a:t> </a:t>
            </a:r>
            <a:r>
              <a:rPr lang="en-US" sz="3600" dirty="0" err="1" smtClean="0">
                <a:solidFill>
                  <a:schemeClr val="bg1"/>
                </a:solidFill>
                <a:latin typeface="Arabic Typesetting" panose="03020402040406030203" pitchFamily="66" charset="-78"/>
                <a:cs typeface="Arabic Typesetting" panose="03020402040406030203" pitchFamily="66" charset="-78"/>
              </a:rPr>
              <a:t>Rajuri’s</a:t>
            </a:r>
            <a:r>
              <a:rPr lang="en-US" sz="3600" dirty="0" smtClean="0">
                <a:solidFill>
                  <a:schemeClr val="bg1"/>
                </a:solidFill>
                <a:latin typeface="Arabic Typesetting" panose="03020402040406030203" pitchFamily="66" charset="-78"/>
                <a:cs typeface="Arabic Typesetting" panose="03020402040406030203" pitchFamily="66" charset="-78"/>
              </a:rPr>
              <a:t> (N)</a:t>
            </a:r>
          </a:p>
          <a:p>
            <a:pPr algn="ctr"/>
            <a:r>
              <a:rPr lang="en-US" sz="3600" dirty="0" smtClean="0">
                <a:solidFill>
                  <a:schemeClr val="bg1"/>
                </a:solidFill>
                <a:latin typeface="Arabic Typesetting" panose="03020402040406030203" pitchFamily="66" charset="-78"/>
                <a:cs typeface="Arabic Typesetting" panose="03020402040406030203" pitchFamily="66" charset="-78"/>
              </a:rPr>
              <a:t>MRS KESHARBAI SONAJIRAO KSHIRSAGR ALIAS KAKU</a:t>
            </a:r>
          </a:p>
          <a:p>
            <a:pPr algn="ctr"/>
            <a:r>
              <a:rPr lang="en-US" sz="3600" dirty="0" smtClean="0">
                <a:solidFill>
                  <a:schemeClr val="bg1"/>
                </a:solidFill>
                <a:latin typeface="Arabic Typesetting" panose="03020402040406030203" pitchFamily="66" charset="-78"/>
                <a:cs typeface="Arabic Typesetting" panose="03020402040406030203" pitchFamily="66" charset="-78"/>
              </a:rPr>
              <a:t>Arts, Science And Commerce College, </a:t>
            </a:r>
            <a:r>
              <a:rPr lang="en-US" sz="3600" dirty="0" err="1" smtClean="0">
                <a:solidFill>
                  <a:schemeClr val="bg1"/>
                </a:solidFill>
                <a:latin typeface="Arabic Typesetting" panose="03020402040406030203" pitchFamily="66" charset="-78"/>
                <a:cs typeface="Arabic Typesetting" panose="03020402040406030203" pitchFamily="66" charset="-78"/>
              </a:rPr>
              <a:t>Beed</a:t>
            </a:r>
            <a:r>
              <a:rPr lang="en-US" sz="3600" dirty="0" smtClean="0">
                <a:solidFill>
                  <a:schemeClr val="bg1"/>
                </a:solidFill>
                <a:latin typeface="Arabic Typesetting" panose="03020402040406030203" pitchFamily="66" charset="-78"/>
                <a:cs typeface="Arabic Typesetting" panose="03020402040406030203" pitchFamily="66" charset="-78"/>
              </a:rPr>
              <a:t>.</a:t>
            </a:r>
          </a:p>
          <a:p>
            <a:pPr algn="ctr"/>
            <a:r>
              <a:rPr lang="en-US" sz="3600" dirty="0" smtClean="0">
                <a:solidFill>
                  <a:schemeClr val="bg1"/>
                </a:solidFill>
                <a:latin typeface="Arabic Typesetting" panose="03020402040406030203" pitchFamily="66" charset="-78"/>
                <a:cs typeface="Arabic Typesetting" panose="03020402040406030203" pitchFamily="66" charset="-78"/>
              </a:rPr>
              <a:t>ISO 9001-2008 Certified &amp; NAAC accredited Grade</a:t>
            </a:r>
          </a:p>
          <a:p>
            <a:endParaRPr lang="en-IN" dirty="0"/>
          </a:p>
        </p:txBody>
      </p:sp>
    </p:spTree>
    <p:extLst>
      <p:ext uri="{BB962C8B-B14F-4D97-AF65-F5344CB8AC3E}">
        <p14:creationId xmlns:p14="http://schemas.microsoft.com/office/powerpoint/2010/main" val="434553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8735" y="1146973"/>
            <a:ext cx="9840718" cy="2529288"/>
          </a:xfrm>
        </p:spPr>
        <p:txBody>
          <a:bodyPr>
            <a:normAutofit fontScale="90000"/>
          </a:bodyPr>
          <a:lstStyle/>
          <a:p>
            <a:pPr algn="ctr">
              <a:lnSpc>
                <a:spcPct val="150000"/>
              </a:lnSpc>
            </a:pPr>
            <a:r>
              <a:rPr lang="en-US" dirty="0" smtClean="0">
                <a:solidFill>
                  <a:schemeClr val="bg1"/>
                </a:solidFill>
              </a:rPr>
              <a:t>Department of </a:t>
            </a:r>
            <a:r>
              <a:rPr lang="en-US" dirty="0" err="1" smtClean="0">
                <a:solidFill>
                  <a:schemeClr val="bg1"/>
                </a:solidFill>
              </a:rPr>
              <a:t>urdu</a:t>
            </a:r>
            <a:r>
              <a:rPr lang="en-US" dirty="0" smtClean="0">
                <a:solidFill>
                  <a:schemeClr val="bg1"/>
                </a:solidFill>
              </a:rPr>
              <a:t> </a:t>
            </a:r>
            <a:br>
              <a:rPr lang="en-US" dirty="0" smtClean="0">
                <a:solidFill>
                  <a:schemeClr val="bg1"/>
                </a:solidFill>
              </a:rPr>
            </a:br>
            <a:r>
              <a:rPr lang="en-US" dirty="0" smtClean="0">
                <a:solidFill>
                  <a:schemeClr val="bg1"/>
                </a:solidFill>
              </a:rPr>
              <a:t>PowerPoint presentation by:</a:t>
            </a:r>
            <a:br>
              <a:rPr lang="en-US" dirty="0" smtClean="0">
                <a:solidFill>
                  <a:schemeClr val="bg1"/>
                </a:solidFill>
              </a:rPr>
            </a:br>
            <a:r>
              <a:rPr lang="en-US" dirty="0" smtClean="0">
                <a:solidFill>
                  <a:schemeClr val="bg1"/>
                </a:solidFill>
              </a:rPr>
              <a:t>dr. </a:t>
            </a:r>
            <a:r>
              <a:rPr lang="en-US" smtClean="0">
                <a:solidFill>
                  <a:schemeClr val="bg1"/>
                </a:solidFill>
              </a:rPr>
              <a:t>SYEDA SHAHENAZ PARVEEN</a:t>
            </a:r>
            <a:endParaRPr lang="en-IN" dirty="0">
              <a:solidFill>
                <a:schemeClr val="bg1"/>
              </a:solidFill>
            </a:endParaRPr>
          </a:p>
        </p:txBody>
      </p:sp>
    </p:spTree>
    <p:extLst>
      <p:ext uri="{BB962C8B-B14F-4D97-AF65-F5344CB8AC3E}">
        <p14:creationId xmlns:p14="http://schemas.microsoft.com/office/powerpoint/2010/main" val="1256778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8612" y="1996058"/>
            <a:ext cx="8534400" cy="1507067"/>
          </a:xfrm>
        </p:spPr>
        <p:txBody>
          <a:bodyPr/>
          <a:lstStyle/>
          <a:p>
            <a:pPr algn="ctr"/>
            <a:r>
              <a:rPr lang="en-US" dirty="0" smtClean="0"/>
              <a:t>For </a:t>
            </a:r>
            <a:br>
              <a:rPr lang="en-US" dirty="0" smtClean="0"/>
            </a:br>
            <a:r>
              <a:rPr lang="en-US" dirty="0" err="1" smtClean="0"/>
              <a:t>B.a</a:t>
            </a:r>
            <a:r>
              <a:rPr lang="en-US" dirty="0" smtClean="0"/>
              <a:t> first year</a:t>
            </a:r>
            <a:endParaRPr lang="en-IN" dirty="0"/>
          </a:p>
        </p:txBody>
      </p:sp>
    </p:spTree>
    <p:extLst>
      <p:ext uri="{BB962C8B-B14F-4D97-AF65-F5344CB8AC3E}">
        <p14:creationId xmlns:p14="http://schemas.microsoft.com/office/powerpoint/2010/main" val="2657261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3379" y="2761169"/>
            <a:ext cx="8534400" cy="1507067"/>
          </a:xfrm>
        </p:spPr>
        <p:txBody>
          <a:bodyPr/>
          <a:lstStyle/>
          <a:p>
            <a:pPr algn="ctr"/>
            <a:r>
              <a:rPr lang="ur-PK" dirty="0">
                <a:solidFill>
                  <a:schemeClr val="bg1"/>
                </a:solidFill>
                <a:latin typeface="1 MUHAMMADI QURANIC" panose="03020400000000000000" pitchFamily="66" charset="-78"/>
                <a:cs typeface="1 MUHAMMADI QURANIC" panose="03020400000000000000" pitchFamily="66" charset="-78"/>
              </a:rPr>
              <a:t>غزل</a:t>
            </a:r>
            <a:r>
              <a:rPr lang="en-IN" dirty="0"/>
              <a:t/>
            </a:r>
            <a:br>
              <a:rPr lang="en-IN" dirty="0"/>
            </a:br>
            <a:endParaRPr lang="en-IN" dirty="0"/>
          </a:p>
        </p:txBody>
      </p:sp>
    </p:spTree>
    <p:extLst>
      <p:ext uri="{BB962C8B-B14F-4D97-AF65-F5344CB8AC3E}">
        <p14:creationId xmlns:p14="http://schemas.microsoft.com/office/powerpoint/2010/main" val="1789799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531" y="381862"/>
            <a:ext cx="11234057" cy="6261534"/>
          </a:xfrm>
        </p:spPr>
        <p:txBody>
          <a:bodyPr>
            <a:normAutofit/>
          </a:bodyPr>
          <a:lstStyle/>
          <a:p>
            <a:pPr algn="ctr">
              <a:lnSpc>
                <a:spcPct val="250000"/>
              </a:lnSpc>
            </a:pPr>
            <a:r>
              <a:rPr lang="ar-SA" sz="2800" dirty="0" smtClean="0">
                <a:solidFill>
                  <a:schemeClr val="bg1"/>
                </a:solidFill>
                <a:latin typeface="Farsi Unicode" panose="02000000000000000000" pitchFamily="2" charset="-78"/>
                <a:cs typeface="Farsi Unicode" panose="02000000000000000000" pitchFamily="2" charset="-78"/>
              </a:rPr>
              <a:t>غزل</a:t>
            </a:r>
            <a:r>
              <a:rPr lang="en-US" sz="2000" dirty="0" smtClean="0">
                <a:latin typeface="Farsi Unicode" panose="02000000000000000000" pitchFamily="2" charset="-78"/>
                <a:cs typeface="Farsi Unicode" panose="02000000000000000000" pitchFamily="2" charset="-78"/>
              </a:rPr>
              <a:t/>
            </a:r>
            <a:br>
              <a:rPr lang="en-US" sz="2000" dirty="0" smtClean="0">
                <a:latin typeface="Farsi Unicode" panose="02000000000000000000" pitchFamily="2" charset="-78"/>
                <a:cs typeface="Farsi Unicode" panose="02000000000000000000" pitchFamily="2" charset="-78"/>
              </a:rPr>
            </a:br>
            <a:r>
              <a:rPr lang="ar-SA" sz="2000" b="1" dirty="0">
                <a:latin typeface="Farsi Unicode" panose="02000000000000000000" pitchFamily="2" charset="-78"/>
                <a:cs typeface="Farsi Unicode" panose="02000000000000000000" pitchFamily="2" charset="-78"/>
              </a:rPr>
              <a:t>غزل</a:t>
            </a:r>
            <a:r>
              <a:rPr lang="ar-SA" sz="2000" dirty="0">
                <a:latin typeface="Farsi Unicode" panose="02000000000000000000" pitchFamily="2" charset="-78"/>
                <a:cs typeface="Farsi Unicode" panose="02000000000000000000" pitchFamily="2" charset="-78"/>
              </a:rPr>
              <a:t> کے لغوی معنی عورتوں سے باتیں کرنے یا عورتوں کی باتیں کرنے کے ہیں۔ چونکہ غزل میں روایتی طور پر وارداتِ عشق کی مختلف کیفیات کا بیان ہوتا ہے اس لیے اس صنفِ شعر کا یہ نام پڑا۔ غزل اس چیخ کو بھی کہا جاتا ہے جو شکار ہوتے ہوئے ہرن کے منہ سے نکلتی ہے۔ اصطلاحِ شاعری میں غزل سے مراد وہ صنفِ نظم ہے جس کا ہر ایک شعر الگ اور مکمل مضمون کا حامل ہو اور اس میں عشق وعاشقی کی باتیں بیان ہوئی ہوں خواہ وہ </a:t>
            </a:r>
            <a:r>
              <a:rPr lang="ar-SA" sz="2000" dirty="0">
                <a:latin typeface="Farsi Unicode" panose="02000000000000000000" pitchFamily="2" charset="-78"/>
                <a:cs typeface="Farsi Unicode" panose="02000000000000000000" pitchFamily="2" charset="-78"/>
                <a:hlinkClick r:id="rId2" tooltip="عشق حقیقی (صفحہ موجود نہیں)"/>
              </a:rPr>
              <a:t>عشق حقیقی</a:t>
            </a:r>
            <a:r>
              <a:rPr lang="ar-SA" sz="2000" dirty="0">
                <a:latin typeface="Farsi Unicode" panose="02000000000000000000" pitchFamily="2" charset="-78"/>
                <a:cs typeface="Farsi Unicode" panose="02000000000000000000" pitchFamily="2" charset="-78"/>
              </a:rPr>
              <a:t> ہو یا </a:t>
            </a:r>
            <a:r>
              <a:rPr lang="ar-SA" sz="2000" dirty="0">
                <a:latin typeface="Farsi Unicode" panose="02000000000000000000" pitchFamily="2" charset="-78"/>
                <a:cs typeface="Farsi Unicode" panose="02000000000000000000" pitchFamily="2" charset="-78"/>
                <a:hlinkClick r:id="rId3" tooltip="عشق مجازی (صفحہ موجود نہیں)"/>
              </a:rPr>
              <a:t>عشق مجازی</a:t>
            </a:r>
            <a:r>
              <a:rPr lang="ar-SA" sz="2000" dirty="0">
                <a:latin typeface="Farsi Unicode" panose="02000000000000000000" pitchFamily="2" charset="-78"/>
                <a:cs typeface="Farsi Unicode" panose="02000000000000000000" pitchFamily="2" charset="-78"/>
              </a:rPr>
              <a:t>۔ تاہم آج کل کی غزل میں عشق و عاشقی کے علاوہ موضوعات پر اظہارِ خیال کو روا جانا جانے لگا ہے۔ غزل کا آغاز فارسی زبان سے ہوا مگر اس کا سراغ عربی تک بھی لگایا جا سکتا ہے کیونکہ عربی صنف </a:t>
            </a:r>
            <a:r>
              <a:rPr lang="ar-SA" sz="2000" dirty="0">
                <a:latin typeface="Farsi Unicode" panose="02000000000000000000" pitchFamily="2" charset="-78"/>
                <a:cs typeface="Farsi Unicode" panose="02000000000000000000" pitchFamily="2" charset="-78"/>
                <a:hlinkClick r:id="rId4" tooltip="قصیدہ"/>
              </a:rPr>
              <a:t>قصیدہ</a:t>
            </a:r>
            <a:r>
              <a:rPr lang="ar-SA" sz="2000" dirty="0">
                <a:latin typeface="Farsi Unicode" panose="02000000000000000000" pitchFamily="2" charset="-78"/>
                <a:cs typeface="Farsi Unicode" panose="02000000000000000000" pitchFamily="2" charset="-78"/>
              </a:rPr>
              <a:t> میں کے تشبیب نامی حصے ہی غزل کی ابتدا ہوئی۔</a:t>
            </a:r>
            <a:br>
              <a:rPr lang="ar-SA" sz="2000" dirty="0">
                <a:latin typeface="Farsi Unicode" panose="02000000000000000000" pitchFamily="2" charset="-78"/>
                <a:cs typeface="Farsi Unicode" panose="02000000000000000000" pitchFamily="2" charset="-78"/>
              </a:rPr>
            </a:br>
            <a:endParaRPr lang="en-IN" sz="1500" dirty="0">
              <a:latin typeface="Farsi Unicode" panose="02000000000000000000" pitchFamily="2" charset="-78"/>
              <a:cs typeface="Farsi Unicode" panose="02000000000000000000" pitchFamily="2" charset="-78"/>
            </a:endParaRPr>
          </a:p>
        </p:txBody>
      </p:sp>
    </p:spTree>
    <p:extLst>
      <p:ext uri="{BB962C8B-B14F-4D97-AF65-F5344CB8AC3E}">
        <p14:creationId xmlns:p14="http://schemas.microsoft.com/office/powerpoint/2010/main" val="1865836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649" y="335210"/>
            <a:ext cx="11576212" cy="6130904"/>
          </a:xfrm>
        </p:spPr>
        <p:txBody>
          <a:bodyPr/>
          <a:lstStyle/>
          <a:p>
            <a:pPr algn="ctr"/>
            <a:r>
              <a:rPr lang="ar-SA" dirty="0">
                <a:solidFill>
                  <a:schemeClr val="bg1"/>
                </a:solidFill>
                <a:latin typeface="Arabic Typesetting" panose="03020402040406030203" pitchFamily="66" charset="-78"/>
                <a:cs typeface="Arabic Typesetting" panose="03020402040406030203" pitchFamily="66" charset="-78"/>
              </a:rPr>
              <a:t>اجزائے </a:t>
            </a:r>
            <a:r>
              <a:rPr lang="ar-SA" dirty="0" smtClean="0">
                <a:solidFill>
                  <a:schemeClr val="bg1"/>
                </a:solidFill>
                <a:latin typeface="Arabic Typesetting" panose="03020402040406030203" pitchFamily="66" charset="-78"/>
                <a:cs typeface="Arabic Typesetting" panose="03020402040406030203" pitchFamily="66" charset="-78"/>
              </a:rPr>
              <a:t>ترکیبی</a:t>
            </a:r>
            <a:r>
              <a:rPr lang="ur-PK" dirty="0" smtClean="0">
                <a:latin typeface="Farsi Unicode" panose="02000000000000000000" pitchFamily="2" charset="-78"/>
                <a:cs typeface="Farsi Unicode" panose="02000000000000000000" pitchFamily="2" charset="-78"/>
              </a:rPr>
              <a:t/>
            </a:r>
            <a:br>
              <a:rPr lang="ur-PK" dirty="0" smtClean="0">
                <a:latin typeface="Farsi Unicode" panose="02000000000000000000" pitchFamily="2" charset="-78"/>
                <a:cs typeface="Farsi Unicode" panose="02000000000000000000" pitchFamily="2" charset="-78"/>
              </a:rPr>
            </a:br>
            <a:r>
              <a:rPr lang="ar-SA" dirty="0">
                <a:latin typeface="Arabic Typesetting" panose="03020402040406030203" pitchFamily="66" charset="-78"/>
                <a:cs typeface="Arabic Typesetting" panose="03020402040406030203" pitchFamily="66" charset="-78"/>
              </a:rPr>
              <a:t>غزل کا پہلا شعر </a:t>
            </a:r>
            <a:r>
              <a:rPr lang="ar-SA" dirty="0">
                <a:latin typeface="Arabic Typesetting" panose="03020402040406030203" pitchFamily="66" charset="-78"/>
                <a:cs typeface="Arabic Typesetting" panose="03020402040406030203" pitchFamily="66" charset="-78"/>
                <a:hlinkClick r:id="rId2" tooltip="مطلع"/>
              </a:rPr>
              <a:t>مطلع</a:t>
            </a:r>
            <a:r>
              <a:rPr lang="ar-SA" dirty="0">
                <a:latin typeface="Arabic Typesetting" panose="03020402040406030203" pitchFamily="66" charset="-78"/>
                <a:cs typeface="Arabic Typesetting" panose="03020402040406030203" pitchFamily="66" charset="-78"/>
              </a:rPr>
              <a:t> کہلاتاہے جس کے دو نوں مصرعے ہم </a:t>
            </a:r>
            <a:r>
              <a:rPr lang="ar-SA" dirty="0">
                <a:latin typeface="Arabic Typesetting" panose="03020402040406030203" pitchFamily="66" charset="-78"/>
                <a:cs typeface="Arabic Typesetting" panose="03020402040406030203" pitchFamily="66" charset="-78"/>
                <a:hlinkClick r:id="rId3" tooltip="قافیہ"/>
              </a:rPr>
              <a:t>قافیہ</a:t>
            </a:r>
            <a:r>
              <a:rPr lang="ar-SA" dirty="0">
                <a:latin typeface="Arabic Typesetting" panose="03020402040406030203" pitchFamily="66" charset="-78"/>
                <a:cs typeface="Arabic Typesetting" panose="03020402040406030203" pitchFamily="66" charset="-78"/>
              </a:rPr>
              <a:t> اور ہم </a:t>
            </a:r>
            <a:r>
              <a:rPr lang="ar-SA" dirty="0">
                <a:latin typeface="Arabic Typesetting" panose="03020402040406030203" pitchFamily="66" charset="-78"/>
                <a:cs typeface="Arabic Typesetting" panose="03020402040406030203" pitchFamily="66" charset="-78"/>
                <a:hlinkClick r:id="rId4" tooltip="ردیف"/>
              </a:rPr>
              <a:t>ردیف</a:t>
            </a:r>
            <a:r>
              <a:rPr lang="ar-SA" dirty="0">
                <a:latin typeface="Arabic Typesetting" panose="03020402040406030203" pitchFamily="66" charset="-78"/>
                <a:cs typeface="Arabic Typesetting" panose="03020402040406030203" pitchFamily="66" charset="-78"/>
              </a:rPr>
              <a:t> یا صرف </a:t>
            </a:r>
            <a:r>
              <a:rPr lang="ar-SA" dirty="0">
                <a:latin typeface="Arabic Typesetting" panose="03020402040406030203" pitchFamily="66" charset="-78"/>
                <a:cs typeface="Arabic Typesetting" panose="03020402040406030203" pitchFamily="66" charset="-78"/>
                <a:hlinkClick r:id="rId5" tooltip="ہم قافیہ"/>
              </a:rPr>
              <a:t>ہم قافیہ</a:t>
            </a:r>
            <a:r>
              <a:rPr lang="ar-SA" dirty="0">
                <a:latin typeface="Arabic Typesetting" panose="03020402040406030203" pitchFamily="66" charset="-78"/>
                <a:cs typeface="Arabic Typesetting" panose="03020402040406030203" pitchFamily="66" charset="-78"/>
              </a:rPr>
              <a:t> ہوتے </a:t>
            </a:r>
            <a:r>
              <a:rPr lang="ar-SA" dirty="0" smtClean="0">
                <a:latin typeface="Arabic Typesetting" panose="03020402040406030203" pitchFamily="66" charset="-78"/>
                <a:cs typeface="Arabic Typesetting" panose="03020402040406030203" pitchFamily="66" charset="-78"/>
              </a:rPr>
              <a:t>ہیں</a:t>
            </a:r>
            <a:r>
              <a:rPr lang="ur-PK" dirty="0" smtClean="0">
                <a:latin typeface="Arabic Typesetting" panose="03020402040406030203" pitchFamily="66" charset="-78"/>
                <a:cs typeface="Arabic Typesetting" panose="03020402040406030203" pitchFamily="66" charset="-78"/>
              </a:rPr>
              <a:t>.</a:t>
            </a:r>
            <a:r>
              <a:rPr lang="ar-SA" dirty="0">
                <a:latin typeface="Farsi Unicode" panose="02000000000000000000" pitchFamily="2" charset="-78"/>
                <a:cs typeface="Farsi Unicode" panose="02000000000000000000" pitchFamily="2" charset="-78"/>
              </a:rPr>
              <a:t/>
            </a:r>
            <a:br>
              <a:rPr lang="ar-SA" dirty="0">
                <a:latin typeface="Farsi Unicode" panose="02000000000000000000" pitchFamily="2" charset="-78"/>
                <a:cs typeface="Farsi Unicode" panose="02000000000000000000" pitchFamily="2" charset="-78"/>
              </a:rPr>
            </a:br>
            <a:endParaRPr lang="en-IN" dirty="0">
              <a:latin typeface="Farsi Unicode" panose="02000000000000000000" pitchFamily="2" charset="-78"/>
              <a:cs typeface="Farsi Unicode" panose="02000000000000000000" pitchFamily="2" charset="-78"/>
            </a:endParaRPr>
          </a:p>
        </p:txBody>
      </p:sp>
    </p:spTree>
    <p:extLst>
      <p:ext uri="{BB962C8B-B14F-4D97-AF65-F5344CB8AC3E}">
        <p14:creationId xmlns:p14="http://schemas.microsoft.com/office/powerpoint/2010/main" val="857121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604" y="391886"/>
            <a:ext cx="11588620" cy="6130212"/>
          </a:xfrm>
        </p:spPr>
        <p:txBody>
          <a:bodyPr>
            <a:noAutofit/>
          </a:bodyPr>
          <a:lstStyle/>
          <a:p>
            <a:pPr algn="ctr">
              <a:lnSpc>
                <a:spcPct val="150000"/>
              </a:lnSpc>
            </a:pPr>
            <a:r>
              <a:rPr lang="ar-SA" sz="2000" dirty="0">
                <a:solidFill>
                  <a:schemeClr val="bg1"/>
                </a:solidFill>
                <a:latin typeface="Arabic Typesetting" panose="03020402040406030203" pitchFamily="66" charset="-78"/>
                <a:cs typeface="Arabic Typesetting" panose="03020402040406030203" pitchFamily="66" charset="-78"/>
              </a:rPr>
              <a:t>غزل اور اردو</a:t>
            </a:r>
            <a:r>
              <a:rPr lang="ar-SA" sz="2000" dirty="0">
                <a:latin typeface="Arabic Typesetting" panose="03020402040406030203" pitchFamily="66" charset="-78"/>
                <a:cs typeface="Arabic Typesetting" panose="03020402040406030203" pitchFamily="66" charset="-78"/>
              </a:rPr>
              <a:t/>
            </a:r>
            <a:br>
              <a:rPr lang="ar-SA" sz="2000" dirty="0">
                <a:latin typeface="Arabic Typesetting" panose="03020402040406030203" pitchFamily="66" charset="-78"/>
                <a:cs typeface="Arabic Typesetting" panose="03020402040406030203" pitchFamily="66" charset="-78"/>
              </a:rPr>
            </a:br>
            <a:r>
              <a:rPr lang="ur-PK" sz="2000" dirty="0" smtClean="0">
                <a:latin typeface="Arabic Typesetting" panose="03020402040406030203" pitchFamily="66" charset="-78"/>
                <a:cs typeface="Arabic Typesetting" panose="03020402040406030203" pitchFamily="66" charset="-78"/>
              </a:rPr>
              <a:t/>
            </a:r>
            <a:br>
              <a:rPr lang="ur-PK" sz="2000" dirty="0" smtClean="0">
                <a:latin typeface="Arabic Typesetting" panose="03020402040406030203" pitchFamily="66" charset="-78"/>
                <a:cs typeface="Arabic Typesetting" panose="03020402040406030203" pitchFamily="66" charset="-78"/>
              </a:rPr>
            </a:br>
            <a:r>
              <a:rPr lang="ur-PK" sz="2800" dirty="0">
                <a:latin typeface="Arabic Typesetting" panose="03020402040406030203" pitchFamily="66" charset="-78"/>
                <a:cs typeface="Arabic Typesetting" panose="03020402040406030203" pitchFamily="66" charset="-78"/>
              </a:rPr>
              <a:t/>
            </a:r>
            <a:br>
              <a:rPr lang="ur-PK" sz="2800" dirty="0">
                <a:latin typeface="Arabic Typesetting" panose="03020402040406030203" pitchFamily="66" charset="-78"/>
                <a:cs typeface="Arabic Typesetting" panose="03020402040406030203" pitchFamily="66" charset="-78"/>
              </a:rPr>
            </a:br>
            <a:r>
              <a:rPr lang="ar-SA" sz="2800" dirty="0">
                <a:latin typeface="Arabic Typesetting" panose="03020402040406030203" pitchFamily="66" charset="-78"/>
                <a:cs typeface="Arabic Typesetting" panose="03020402040406030203" pitchFamily="66" charset="-78"/>
              </a:rPr>
              <a:t>غزل کی اردو ادب میں کامیابی اور پسندیدگی کی بنیادی وجہ یہ ہے کہ یہ ہر دور میں اہلِ اردو کے جذبات و احساسات کا ساتھ نبھانے میں کامیاب رہی ہے۔ تیزی سے بدلتے ہوئے حالات اور داخلی و خارجی اتار چڑھاؤ کے باوجود اردو شاعر کم و بیش ہر قسم کے تجربات کامیابی سے غزل میں بیان کرتے رہے ہیں۔ اس کا نتیجہ یہ ہوا ہے کہ بہت سی اصناف مثلاً </a:t>
            </a:r>
            <a:r>
              <a:rPr lang="ar-SA" sz="2800" dirty="0">
                <a:latin typeface="Arabic Typesetting" panose="03020402040406030203" pitchFamily="66" charset="-78"/>
                <a:cs typeface="Arabic Typesetting" panose="03020402040406030203" pitchFamily="66" charset="-78"/>
                <a:hlinkClick r:id="rId2" tooltip="قصیدہ"/>
              </a:rPr>
              <a:t>قصیدہ</a:t>
            </a:r>
            <a:r>
              <a:rPr lang="ar-SA" sz="2800" dirty="0">
                <a:latin typeface="Arabic Typesetting" panose="03020402040406030203" pitchFamily="66" charset="-78"/>
                <a:cs typeface="Arabic Typesetting" panose="03020402040406030203" pitchFamily="66" charset="-78"/>
              </a:rPr>
              <a:t>، </a:t>
            </a:r>
            <a:r>
              <a:rPr lang="ar-SA" sz="2800" dirty="0">
                <a:latin typeface="Arabic Typesetting" panose="03020402040406030203" pitchFamily="66" charset="-78"/>
                <a:cs typeface="Arabic Typesetting" panose="03020402040406030203" pitchFamily="66" charset="-78"/>
                <a:hlinkClick r:id="rId3" tooltip="مرثیہ"/>
              </a:rPr>
              <a:t>مرثیہ</a:t>
            </a:r>
            <a:r>
              <a:rPr lang="ar-SA" sz="2800" dirty="0">
                <a:latin typeface="Arabic Typesetting" panose="03020402040406030203" pitchFamily="66" charset="-78"/>
                <a:cs typeface="Arabic Typesetting" panose="03020402040406030203" pitchFamily="66" charset="-78"/>
              </a:rPr>
              <a:t> اور</a:t>
            </a:r>
            <a:r>
              <a:rPr lang="ar-SA" sz="2800" dirty="0">
                <a:latin typeface="Arabic Typesetting" panose="03020402040406030203" pitchFamily="66" charset="-78"/>
                <a:cs typeface="Arabic Typesetting" panose="03020402040406030203" pitchFamily="66" charset="-78"/>
                <a:hlinkClick r:id="rId4" tooltip="مثنوی"/>
              </a:rPr>
              <a:t>مثنوی</a:t>
            </a:r>
            <a:r>
              <a:rPr lang="ar-SA" sz="2800" dirty="0">
                <a:latin typeface="Arabic Typesetting" panose="03020402040406030203" pitchFamily="66" charset="-78"/>
                <a:cs typeface="Arabic Typesetting" panose="03020402040406030203" pitchFamily="66" charset="-78"/>
              </a:rPr>
              <a:t> وغیرہ رفتہ رفتہ قبولِ عام کے درجے سے گر گئیں مگر غزل اپنی مقبولیت کے لحاظ سے ہنوز وہیں کی وہیں ہے۔ اردو غزل کے بارے میں کہا جاتا ہے کہ اس کا سب سے بڑا نمائندہ جس نے اس کو باقاعدہ رواج دیا </a:t>
            </a:r>
            <a:r>
              <a:rPr lang="ar-SA" sz="2800" dirty="0">
                <a:latin typeface="Arabic Typesetting" panose="03020402040406030203" pitchFamily="66" charset="-78"/>
                <a:cs typeface="Arabic Typesetting" panose="03020402040406030203" pitchFamily="66" charset="-78"/>
                <a:hlinkClick r:id="rId5" tooltip="ولی دکنی"/>
              </a:rPr>
              <a:t>ولی دکنی</a:t>
            </a:r>
            <a:r>
              <a:rPr lang="ar-SA" sz="2800" dirty="0">
                <a:latin typeface="Arabic Typesetting" panose="03020402040406030203" pitchFamily="66" charset="-78"/>
                <a:cs typeface="Arabic Typesetting" panose="03020402040406030203" pitchFamily="66" charset="-78"/>
              </a:rPr>
              <a:t> تھا۔ لیکن ولی سے غزل کاآغاز نہیں ہوتا۔ اس سے پہلے ہمیں دکن کے بہت سے شعراءکے ہاں غزل ملتی ہےجن میں </a:t>
            </a:r>
            <a:r>
              <a:rPr lang="ar-SA" sz="2800" dirty="0">
                <a:latin typeface="Arabic Typesetting" panose="03020402040406030203" pitchFamily="66" charset="-78"/>
                <a:cs typeface="Arabic Typesetting" panose="03020402040406030203" pitchFamily="66" charset="-78"/>
                <a:hlinkClick r:id="rId6" tooltip="محمد قلی قطب شاہ"/>
              </a:rPr>
              <a:t>قلی قطب شاہ</a:t>
            </a:r>
            <a:r>
              <a:rPr lang="ar-SA" sz="2800" dirty="0">
                <a:latin typeface="Arabic Typesetting" panose="03020402040406030203" pitchFamily="66" charset="-78"/>
                <a:cs typeface="Arabic Typesetting" panose="03020402040406030203" pitchFamily="66" charset="-78"/>
              </a:rPr>
              <a:t>، </a:t>
            </a:r>
            <a:r>
              <a:rPr lang="ar-SA" sz="2800" dirty="0">
                <a:latin typeface="Arabic Typesetting" panose="03020402040406030203" pitchFamily="66" charset="-78"/>
                <a:cs typeface="Arabic Typesetting" panose="03020402040406030203" pitchFamily="66" charset="-78"/>
                <a:hlinkClick r:id="rId7" tooltip="نصرتی (صفحہ موجود نہیں)"/>
              </a:rPr>
              <a:t>نصرتی</a:t>
            </a:r>
            <a:r>
              <a:rPr lang="ar-SA" sz="2800" dirty="0">
                <a:latin typeface="Arabic Typesetting" panose="03020402040406030203" pitchFamily="66" charset="-78"/>
                <a:cs typeface="Arabic Typesetting" panose="03020402040406030203" pitchFamily="66" charset="-78"/>
              </a:rPr>
              <a:t>،</a:t>
            </a:r>
            <a:r>
              <a:rPr lang="ar-SA" sz="2800" dirty="0">
                <a:latin typeface="Arabic Typesetting" panose="03020402040406030203" pitchFamily="66" charset="-78"/>
                <a:cs typeface="Arabic Typesetting" panose="03020402040406030203" pitchFamily="66" charset="-78"/>
                <a:hlinkClick r:id="rId8" tooltip="غواصی (صفحہ موجود نہیں)"/>
              </a:rPr>
              <a:t>غواصی</a:t>
            </a:r>
            <a:r>
              <a:rPr lang="ar-SA" sz="2800" dirty="0">
                <a:latin typeface="Arabic Typesetting" panose="03020402040406030203" pitchFamily="66" charset="-78"/>
                <a:cs typeface="Arabic Typesetting" panose="03020402040406030203" pitchFamily="66" charset="-78"/>
              </a:rPr>
              <a:t> اور </a:t>
            </a:r>
            <a:r>
              <a:rPr lang="ar-SA" sz="2800" dirty="0">
                <a:latin typeface="Arabic Typesetting" panose="03020402040406030203" pitchFamily="66" charset="-78"/>
                <a:cs typeface="Arabic Typesetting" panose="03020402040406030203" pitchFamily="66" charset="-78"/>
                <a:hlinkClick r:id="rId9" tooltip="ملا وجہی"/>
              </a:rPr>
              <a:t>ملا وجہی</a:t>
            </a:r>
            <a:r>
              <a:rPr lang="ar-SA" sz="2800" dirty="0">
                <a:latin typeface="Arabic Typesetting" panose="03020402040406030203" pitchFamily="66" charset="-78"/>
                <a:cs typeface="Arabic Typesetting" panose="03020402040406030203" pitchFamily="66" charset="-78"/>
              </a:rPr>
              <a:t> شامل ہیں ۔ تاہم ولی وہ پہلا شخص ضرور تھا جس نے پہلی بار غزل میں مقامی تہذیبی قدروں کو سمویا۔</a:t>
            </a:r>
            <a:endParaRPr lang="en-IN" sz="28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77867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581" y="345234"/>
            <a:ext cx="11476652" cy="5962260"/>
          </a:xfrm>
        </p:spPr>
        <p:txBody>
          <a:bodyPr>
            <a:noAutofit/>
          </a:bodyPr>
          <a:lstStyle/>
          <a:p>
            <a:pPr algn="ctr"/>
            <a:r>
              <a:rPr lang="ar-SA" sz="2000" dirty="0">
                <a:latin typeface="Arabic Typesetting" panose="03020402040406030203" pitchFamily="66" charset="-78"/>
                <a:cs typeface="Arabic Typesetting" panose="03020402040406030203" pitchFamily="66" charset="-78"/>
              </a:rPr>
              <a:t>غزل اور نظم میں فرق</a:t>
            </a:r>
            <a:br>
              <a:rPr lang="ar-SA" sz="2000" dirty="0">
                <a:latin typeface="Arabic Typesetting" panose="03020402040406030203" pitchFamily="66" charset="-78"/>
                <a:cs typeface="Arabic Typesetting" panose="03020402040406030203" pitchFamily="66" charset="-78"/>
              </a:rPr>
            </a:br>
            <a:r>
              <a:rPr lang="ur-PK" sz="2000" dirty="0" smtClean="0">
                <a:latin typeface="Arabic Typesetting" panose="03020402040406030203" pitchFamily="66" charset="-78"/>
                <a:cs typeface="Arabic Typesetting" panose="03020402040406030203" pitchFamily="66" charset="-78"/>
              </a:rPr>
              <a:t/>
            </a:r>
            <a:br>
              <a:rPr lang="ur-PK" sz="2000" dirty="0" smtClean="0">
                <a:latin typeface="Arabic Typesetting" panose="03020402040406030203" pitchFamily="66" charset="-78"/>
                <a:cs typeface="Arabic Typesetting" panose="03020402040406030203" pitchFamily="66" charset="-78"/>
              </a:rPr>
            </a:br>
            <a:r>
              <a:rPr lang="ur-PK" sz="2000" dirty="0">
                <a:latin typeface="Arabic Typesetting" panose="03020402040406030203" pitchFamily="66" charset="-78"/>
                <a:cs typeface="Arabic Typesetting" panose="03020402040406030203" pitchFamily="66" charset="-78"/>
              </a:rPr>
              <a:t/>
            </a:r>
            <a:br>
              <a:rPr lang="ur-PK" sz="2000" dirty="0">
                <a:latin typeface="Arabic Typesetting" panose="03020402040406030203" pitchFamily="66" charset="-78"/>
                <a:cs typeface="Arabic Typesetting" panose="03020402040406030203" pitchFamily="66" charset="-78"/>
              </a:rPr>
            </a:br>
            <a:r>
              <a:rPr lang="ar-SA" sz="2000" dirty="0">
                <a:latin typeface="Arabic Typesetting" panose="03020402040406030203" pitchFamily="66" charset="-78"/>
                <a:cs typeface="Arabic Typesetting" panose="03020402040406030203" pitchFamily="66" charset="-78"/>
              </a:rPr>
              <a:t>غزل اور نظم میں بنیادی دو فرق ہیں:</a:t>
            </a:r>
            <a:br>
              <a:rPr lang="ar-SA" sz="2000" dirty="0">
                <a:latin typeface="Arabic Typesetting" panose="03020402040406030203" pitchFamily="66" charset="-78"/>
                <a:cs typeface="Arabic Typesetting" panose="03020402040406030203" pitchFamily="66" charset="-78"/>
              </a:rPr>
            </a:br>
            <a:r>
              <a:rPr lang="ur-PK" sz="2000" dirty="0">
                <a:latin typeface="Arabic Typesetting" panose="03020402040406030203" pitchFamily="66" charset="-78"/>
                <a:cs typeface="Arabic Typesetting" panose="03020402040406030203" pitchFamily="66" charset="-78"/>
              </a:rPr>
              <a:t>1 </a:t>
            </a:r>
            <a:r>
              <a:rPr lang="ar-SA" sz="2000" dirty="0" smtClean="0">
                <a:latin typeface="Arabic Typesetting" panose="03020402040406030203" pitchFamily="66" charset="-78"/>
                <a:cs typeface="Arabic Typesetting" panose="03020402040406030203" pitchFamily="66" charset="-78"/>
              </a:rPr>
              <a:t>غزل </a:t>
            </a:r>
            <a:r>
              <a:rPr lang="ar-SA" sz="2000" dirty="0">
                <a:latin typeface="Arabic Typesetting" panose="03020402040406030203" pitchFamily="66" charset="-78"/>
                <a:cs typeface="Arabic Typesetting" panose="03020402040406030203" pitchFamily="66" charset="-78"/>
              </a:rPr>
              <a:t>کا ہر شعر ایک جداگانہ حیثیت رکھتا ہے اور فی نفسہٖ مکمل ہوتا ہے </a:t>
            </a:r>
            <a:r>
              <a:rPr lang="ar-SA" sz="2000" dirty="0" smtClean="0">
                <a:latin typeface="Arabic Typesetting" panose="03020402040406030203" pitchFamily="66" charset="-78"/>
                <a:cs typeface="Arabic Typesetting" panose="03020402040406030203" pitchFamily="66" charset="-78"/>
              </a:rPr>
              <a:t>۔</a:t>
            </a:r>
            <a:r>
              <a:rPr lang="ur-PK" sz="2000" dirty="0">
                <a:latin typeface="Arabic Typesetting" panose="03020402040406030203" pitchFamily="66" charset="-78"/>
                <a:cs typeface="Arabic Typesetting" panose="03020402040406030203" pitchFamily="66" charset="-78"/>
              </a:rPr>
              <a:t> </a:t>
            </a:r>
            <a:r>
              <a:rPr lang="ar-SA" sz="2000" dirty="0" smtClean="0">
                <a:latin typeface="Arabic Typesetting" panose="03020402040406030203" pitchFamily="66" charset="-78"/>
                <a:cs typeface="Arabic Typesetting" panose="03020402040406030203" pitchFamily="66" charset="-78"/>
              </a:rPr>
              <a:t/>
            </a:r>
            <a:br>
              <a:rPr lang="ar-SA" sz="2000" dirty="0" smtClean="0">
                <a:latin typeface="Arabic Typesetting" panose="03020402040406030203" pitchFamily="66" charset="-78"/>
                <a:cs typeface="Arabic Typesetting" panose="03020402040406030203" pitchFamily="66" charset="-78"/>
              </a:rPr>
            </a:br>
            <a:r>
              <a:rPr lang="ur-PK" sz="2000" dirty="0">
                <a:latin typeface="Arabic Typesetting" panose="03020402040406030203" pitchFamily="66" charset="-78"/>
                <a:cs typeface="Arabic Typesetting" panose="03020402040406030203" pitchFamily="66" charset="-78"/>
              </a:rPr>
              <a:t>2 </a:t>
            </a:r>
            <a:r>
              <a:rPr lang="ar-SA" sz="2000" dirty="0" smtClean="0">
                <a:latin typeface="Arabic Typesetting" panose="03020402040406030203" pitchFamily="66" charset="-78"/>
                <a:cs typeface="Arabic Typesetting" panose="03020402040406030203" pitchFamily="66" charset="-78"/>
              </a:rPr>
              <a:t>غزل </a:t>
            </a:r>
            <a:r>
              <a:rPr lang="ar-SA" sz="2000" dirty="0">
                <a:latin typeface="Arabic Typesetting" panose="03020402040406030203" pitchFamily="66" charset="-78"/>
                <a:cs typeface="Arabic Typesetting" panose="03020402040406030203" pitchFamily="66" charset="-78"/>
              </a:rPr>
              <a:t>کا کوئی عنوان نہیں ہوتا جبکہ نظم اپنے موضوع کے موافق باقاعدہ عنوان رکھتی ہے </a:t>
            </a:r>
            <a:r>
              <a:rPr lang="ar-SA" sz="2000" dirty="0" smtClean="0">
                <a:latin typeface="Arabic Typesetting" panose="03020402040406030203" pitchFamily="66" charset="-78"/>
                <a:cs typeface="Arabic Typesetting" panose="03020402040406030203" pitchFamily="66" charset="-78"/>
              </a:rPr>
              <a:t>۔</a:t>
            </a:r>
            <a:r>
              <a:rPr lang="ar-SA" sz="2000" dirty="0">
                <a:latin typeface="Arabic Typesetting" panose="03020402040406030203" pitchFamily="66" charset="-78"/>
                <a:cs typeface="Arabic Typesetting" panose="03020402040406030203" pitchFamily="66" charset="-78"/>
              </a:rPr>
              <a:t/>
            </a:r>
            <a:br>
              <a:rPr lang="ar-SA" sz="2000" dirty="0">
                <a:latin typeface="Arabic Typesetting" panose="03020402040406030203" pitchFamily="66" charset="-78"/>
                <a:cs typeface="Arabic Typesetting" panose="03020402040406030203" pitchFamily="66" charset="-78"/>
              </a:rPr>
            </a:br>
            <a:endParaRPr lang="en-IN" sz="2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403211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6645" y="2238655"/>
            <a:ext cx="8534400" cy="1507067"/>
          </a:xfrm>
        </p:spPr>
        <p:txBody>
          <a:bodyPr/>
          <a:lstStyle/>
          <a:p>
            <a:pPr algn="ctr"/>
            <a:r>
              <a:rPr lang="ur-PK" dirty="0">
                <a:solidFill>
                  <a:schemeClr val="bg1"/>
                </a:solidFill>
                <a:latin typeface="Arabic Typesetting" panose="03020402040406030203" pitchFamily="66" charset="-78"/>
                <a:cs typeface="Arabic Typesetting" panose="03020402040406030203" pitchFamily="66" charset="-78"/>
              </a:rPr>
              <a:t>ختم شدہ</a:t>
            </a:r>
            <a:endParaRPr lang="en-IN"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478700297"/>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23</TotalTime>
  <Words>47</Words>
  <Application>Microsoft Office PowerPoint</Application>
  <PresentationFormat>Widescreen</PresentationFormat>
  <Paragraphs>12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1 MUHAMMADI QURANIC</vt:lpstr>
      <vt:lpstr>Arabic Typesetting</vt:lpstr>
      <vt:lpstr>Century Gothic</vt:lpstr>
      <vt:lpstr>Farsi Unicode</vt:lpstr>
      <vt:lpstr>Wingdings 3</vt:lpstr>
      <vt:lpstr>Slice</vt:lpstr>
      <vt:lpstr>PowerPoint Presentation</vt:lpstr>
      <vt:lpstr>Department of urdu  PowerPoint presentation by: dr. SYEDA SHAHENAZ PARVEEN</vt:lpstr>
      <vt:lpstr>For  B.a first year</vt:lpstr>
      <vt:lpstr>غزل </vt:lpstr>
      <vt:lpstr>غزل غزل کے لغوی معنی عورتوں سے باتیں کرنے یا عورتوں کی باتیں کرنے کے ہیں۔ چونکہ غزل میں روایتی طور پر وارداتِ عشق کی مختلف کیفیات کا بیان ہوتا ہے اس لیے اس صنفِ شعر کا یہ نام پڑا۔ غزل اس چیخ کو بھی کہا جاتا ہے جو شکار ہوتے ہوئے ہرن کے منہ سے نکلتی ہے۔ اصطلاحِ شاعری میں غزل سے مراد وہ صنفِ نظم ہے جس کا ہر ایک شعر الگ اور مکمل مضمون کا حامل ہو اور اس میں عشق وعاشقی کی باتیں بیان ہوئی ہوں خواہ وہ عشق حقیقی ہو یا عشق مجازی۔ تاہم آج کل کی غزل میں عشق و عاشقی کے علاوہ موضوعات پر اظہارِ خیال کو روا جانا جانے لگا ہے۔ غزل کا آغاز فارسی زبان سے ہوا مگر اس کا سراغ عربی تک بھی لگایا جا سکتا ہے کیونکہ عربی صنف قصیدہ میں کے تشبیب نامی حصے ہی غزل کی ابتدا ہوئی۔ </vt:lpstr>
      <vt:lpstr>اجزائے ترکیبی غزل کا پہلا شعر مطلع کہلاتاہے جس کے دو نوں مصرعے ہم قافیہ اور ہم ردیف یا صرف ہم قافیہ ہوتے ہیں. </vt:lpstr>
      <vt:lpstr>غزل اور اردو   غزل کی اردو ادب میں کامیابی اور پسندیدگی کی بنیادی وجہ یہ ہے کہ یہ ہر دور میں اہلِ اردو کے جذبات و احساسات کا ساتھ نبھانے میں کامیاب رہی ہے۔ تیزی سے بدلتے ہوئے حالات اور داخلی و خارجی اتار چڑھاؤ کے باوجود اردو شاعر کم و بیش ہر قسم کے تجربات کامیابی سے غزل میں بیان کرتے رہے ہیں۔ اس کا نتیجہ یہ ہوا ہے کہ بہت سی اصناف مثلاً قصیدہ، مرثیہ اورمثنوی وغیرہ رفتہ رفتہ قبولِ عام کے درجے سے گر گئیں مگر غزل اپنی مقبولیت کے لحاظ سے ہنوز وہیں کی وہیں ہے۔ اردو غزل کے بارے میں کہا جاتا ہے کہ اس کا سب سے بڑا نمائندہ جس نے اس کو باقاعدہ رواج دیا ولی دکنی تھا۔ لیکن ولی سے غزل کاآغاز نہیں ہوتا۔ اس سے پہلے ہمیں دکن کے بہت سے شعراءکے ہاں غزل ملتی ہےجن میں قلی قطب شاہ، نصرتی،غواصی اور ملا وجہی شامل ہیں ۔ تاہم ولی وہ پہلا شخص ضرور تھا جس نے پہلی بار غزل میں مقامی تہذیبی قدروں کو سمویا۔</vt:lpstr>
      <vt:lpstr>غزل اور نظم میں فرق   غزل اور نظم میں بنیادی دو فرق ہیں: 1 غزل کا ہر شعر ایک جداگانہ حیثیت رکھتا ہے اور فی نفسہٖ مکمل ہوتا ہے ۔  2 غزل کا کوئی عنوان نہیں ہوتا جبکہ نظم اپنے موضوع کے موافق باقاعدہ عنوان رکھتی ہے ۔ </vt:lpstr>
      <vt:lpstr>ختم شدہ</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imad</dc:creator>
  <cp:lastModifiedBy>imad</cp:lastModifiedBy>
  <cp:revision>6</cp:revision>
  <dcterms:created xsi:type="dcterms:W3CDTF">2017-12-09T09:44:48Z</dcterms:created>
  <dcterms:modified xsi:type="dcterms:W3CDTF">2017-12-12T10:24:54Z</dcterms:modified>
</cp:coreProperties>
</file>