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3" r:id="rId4"/>
    <p:sldId id="262" r:id="rId5"/>
    <p:sldId id="261" r:id="rId6"/>
    <p:sldId id="258" r:id="rId7"/>
    <p:sldId id="260" r:id="rId8"/>
    <p:sldId id="257"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4ED2150-2541-432A-B583-7C8E052897F4}" type="datetimeFigureOut">
              <a:rPr lang="en-US" smtClean="0"/>
              <a:t>30/11/2017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33604D-AB53-49A3-B0D2-52651AB282D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ED2150-2541-432A-B583-7C8E052897F4}" type="datetimeFigureOut">
              <a:rPr lang="en-US" smtClean="0"/>
              <a:t>30/11/2017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33604D-AB53-49A3-B0D2-52651AB282D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ED2150-2541-432A-B583-7C8E052897F4}" type="datetimeFigureOut">
              <a:rPr lang="en-US" smtClean="0"/>
              <a:t>30/11/2017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33604D-AB53-49A3-B0D2-52651AB282D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ED2150-2541-432A-B583-7C8E052897F4}" type="datetimeFigureOut">
              <a:rPr lang="en-US" smtClean="0"/>
              <a:t>30/11/2017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33604D-AB53-49A3-B0D2-52651AB282D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ED2150-2541-432A-B583-7C8E052897F4}" type="datetimeFigureOut">
              <a:rPr lang="en-US" smtClean="0"/>
              <a:t>30/11/2017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33604D-AB53-49A3-B0D2-52651AB282D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4ED2150-2541-432A-B583-7C8E052897F4}" type="datetimeFigureOut">
              <a:rPr lang="en-US" smtClean="0"/>
              <a:t>30/11/2017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33604D-AB53-49A3-B0D2-52651AB282D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4ED2150-2541-432A-B583-7C8E052897F4}" type="datetimeFigureOut">
              <a:rPr lang="en-US" smtClean="0"/>
              <a:t>30/11/2017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33604D-AB53-49A3-B0D2-52651AB282D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ED2150-2541-432A-B583-7C8E052897F4}" type="datetimeFigureOut">
              <a:rPr lang="en-US" smtClean="0"/>
              <a:t>30/11/2017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33604D-AB53-49A3-B0D2-52651AB282D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ED2150-2541-432A-B583-7C8E052897F4}" type="datetimeFigureOut">
              <a:rPr lang="en-US" smtClean="0"/>
              <a:t>30/11/2017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33604D-AB53-49A3-B0D2-52651AB282D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ED2150-2541-432A-B583-7C8E052897F4}" type="datetimeFigureOut">
              <a:rPr lang="en-US" smtClean="0"/>
              <a:t>30/11/2017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33604D-AB53-49A3-B0D2-52651AB282D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ED2150-2541-432A-B583-7C8E052897F4}" type="datetimeFigureOut">
              <a:rPr lang="en-US" smtClean="0"/>
              <a:t>30/11/2017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33604D-AB53-49A3-B0D2-52651AB282D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EFD1"/>
            </a:gs>
            <a:gs pos="64999">
              <a:srgbClr val="F0EBD5"/>
            </a:gs>
            <a:gs pos="100000">
              <a:srgbClr val="D1C39F"/>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ED2150-2541-432A-B583-7C8E052897F4}" type="datetimeFigureOut">
              <a:rPr lang="en-US" smtClean="0"/>
              <a:t>30/11/2017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33604D-AB53-49A3-B0D2-52651AB282D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990600"/>
            <a:ext cx="7772400" cy="1470025"/>
          </a:xfrm>
        </p:spPr>
        <p:txBody>
          <a:bodyPr>
            <a:normAutofit fontScale="90000"/>
          </a:bodyPr>
          <a:lstStyle/>
          <a:p>
            <a:r>
              <a:rPr lang="en-US" dirty="0" err="1" smtClean="0"/>
              <a:t>Mrs.K.S.K.College,Beed</a:t>
            </a:r>
            <a:r>
              <a:rPr lang="en-US" dirty="0" smtClean="0"/>
              <a:t/>
            </a:r>
            <a:br>
              <a:rPr lang="en-US" dirty="0" smtClean="0"/>
            </a:br>
            <a:r>
              <a:rPr lang="en-US" dirty="0" err="1" smtClean="0"/>
              <a:t>Dept.of</a:t>
            </a:r>
            <a:r>
              <a:rPr lang="en-US" dirty="0" smtClean="0"/>
              <a:t> Zoology</a:t>
            </a:r>
            <a:br>
              <a:rPr lang="en-US" dirty="0" smtClean="0"/>
            </a:br>
            <a:r>
              <a:rPr lang="en-US" dirty="0" smtClean="0"/>
              <a:t/>
            </a:r>
            <a:br>
              <a:rPr lang="en-US" dirty="0" smtClean="0"/>
            </a:br>
            <a:r>
              <a:rPr lang="en-US" dirty="0" smtClean="0"/>
              <a:t>Topic</a:t>
            </a:r>
            <a:br>
              <a:rPr lang="en-US" dirty="0" smtClean="0"/>
            </a:br>
            <a:r>
              <a:rPr lang="en-US" dirty="0" smtClean="0"/>
              <a:t>Morphology of star Fish</a:t>
            </a:r>
            <a:endParaRPr lang="en-US" dirty="0"/>
          </a:p>
        </p:txBody>
      </p:sp>
      <p:sp>
        <p:nvSpPr>
          <p:cNvPr id="3" name="Subtitle 2"/>
          <p:cNvSpPr>
            <a:spLocks noGrp="1"/>
          </p:cNvSpPr>
          <p:nvPr>
            <p:ph type="subTitle" idx="1"/>
          </p:nvPr>
        </p:nvSpPr>
        <p:spPr>
          <a:xfrm>
            <a:off x="1676400" y="4876800"/>
            <a:ext cx="5638800" cy="685800"/>
          </a:xfrm>
        </p:spPr>
        <p:txBody>
          <a:bodyPr/>
          <a:lstStyle/>
          <a:p>
            <a:r>
              <a:rPr lang="en-US" dirty="0" err="1" smtClean="0"/>
              <a:t>Dr.A.N.Shelke</a:t>
            </a:r>
            <a:endParaRPr lang="en-US" dirty="0" smtClean="0"/>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162800" cy="715962"/>
          </a:xfrm>
        </p:spPr>
        <p:txBody>
          <a:bodyPr>
            <a:normAutofit fontScale="90000"/>
          </a:bodyPr>
          <a:lstStyle/>
          <a:p>
            <a:r>
              <a:rPr lang="en-US" u="sng" dirty="0" err="1" smtClean="0"/>
              <a:t>Aboral</a:t>
            </a:r>
            <a:r>
              <a:rPr lang="en-US" u="sng" dirty="0" smtClean="0"/>
              <a:t> Surface</a:t>
            </a:r>
            <a:endParaRPr lang="en-US" dirty="0"/>
          </a:p>
        </p:txBody>
      </p:sp>
      <p:sp>
        <p:nvSpPr>
          <p:cNvPr id="3" name="Content Placeholder 2"/>
          <p:cNvSpPr>
            <a:spLocks noGrp="1"/>
          </p:cNvSpPr>
          <p:nvPr>
            <p:ph idx="1"/>
          </p:nvPr>
        </p:nvSpPr>
        <p:spPr/>
        <p:txBody>
          <a:bodyPr>
            <a:normAutofit fontScale="62500" lnSpcReduction="20000"/>
          </a:bodyPr>
          <a:lstStyle/>
          <a:p>
            <a:pPr fontAlgn="base"/>
            <a:r>
              <a:rPr lang="en-US" b="1" u="sng" dirty="0"/>
              <a:t>2. </a:t>
            </a:r>
            <a:r>
              <a:rPr lang="en-US" b="1" u="sng" dirty="0" err="1"/>
              <a:t>Madreporite</a:t>
            </a:r>
            <a:r>
              <a:rPr lang="en-US" b="1" u="sng" dirty="0"/>
              <a:t>:</a:t>
            </a:r>
            <a:endParaRPr lang="en-US" dirty="0"/>
          </a:p>
          <a:p>
            <a:pPr fontAlgn="base"/>
            <a:r>
              <a:rPr lang="en-US" u="sng" dirty="0"/>
              <a:t>At the </a:t>
            </a:r>
            <a:r>
              <a:rPr lang="en-US" u="sng" dirty="0" err="1"/>
              <a:t>aboral</a:t>
            </a:r>
            <a:r>
              <a:rPr lang="en-US" u="sng" dirty="0"/>
              <a:t> surface of the central disc occurs a flat, sub-circular, asymmetrical and grooved plate called </a:t>
            </a:r>
            <a:r>
              <a:rPr lang="en-US" u="sng" dirty="0" err="1"/>
              <a:t>madreporite</a:t>
            </a:r>
            <a:r>
              <a:rPr lang="en-US" u="sng" dirty="0"/>
              <a:t> plate or </a:t>
            </a:r>
            <a:r>
              <a:rPr lang="en-US" u="sng" dirty="0" err="1"/>
              <a:t>madreporite</a:t>
            </a:r>
            <a:r>
              <a:rPr lang="en-US" u="sng" dirty="0"/>
              <a:t> between the bases of two of the five arms. The surface of </a:t>
            </a:r>
            <a:r>
              <a:rPr lang="en-US" u="sng" dirty="0" err="1"/>
              <a:t>madreporite</a:t>
            </a:r>
            <a:r>
              <a:rPr lang="en-US" u="sng" dirty="0"/>
              <a:t> is marked by a number of radiating, narrow, straight or slightly wavy grooves with pores in them. The </a:t>
            </a:r>
            <a:r>
              <a:rPr lang="en-US" u="sng" dirty="0" err="1"/>
              <a:t>madreporite</a:t>
            </a:r>
            <a:r>
              <a:rPr lang="en-US" u="sng" dirty="0"/>
              <a:t> is, thus, a sieve-like porous plate and it leads to the stone canal of water vascular system.</a:t>
            </a:r>
            <a:endParaRPr lang="en-US" dirty="0"/>
          </a:p>
          <a:p>
            <a:pPr fontAlgn="base"/>
            <a:r>
              <a:rPr lang="en-US" u="sng" dirty="0"/>
              <a:t>The number of </a:t>
            </a:r>
            <a:r>
              <a:rPr lang="en-US" u="sng" dirty="0" err="1"/>
              <a:t>madreporite</a:t>
            </a:r>
            <a:r>
              <a:rPr lang="en-US" u="sng" dirty="0"/>
              <a:t> to an individual though remains one, but the presence of more than one </a:t>
            </a:r>
            <a:r>
              <a:rPr lang="en-US" u="sng" dirty="0" err="1"/>
              <a:t>madreporite</a:t>
            </a:r>
            <a:r>
              <a:rPr lang="en-US" u="sng" dirty="0"/>
              <a:t> in some species is due to the increase in number of arms beyond the normal number of five.</a:t>
            </a:r>
            <a:endParaRPr lang="en-US" dirty="0"/>
          </a:p>
          <a:p>
            <a:pPr fontAlgn="base"/>
            <a:r>
              <a:rPr lang="en-US" u="sng" dirty="0"/>
              <a:t>The two arms having </a:t>
            </a:r>
            <a:r>
              <a:rPr lang="en-US" u="sng" dirty="0" err="1"/>
              <a:t>madreporite</a:t>
            </a:r>
            <a:r>
              <a:rPr lang="en-US" u="sng" dirty="0"/>
              <a:t> between their bases are collectively referred to as a </a:t>
            </a:r>
            <a:r>
              <a:rPr lang="en-US" u="sng" dirty="0" err="1"/>
              <a:t>bivium</a:t>
            </a:r>
            <a:r>
              <a:rPr lang="en-US" u="sng" dirty="0"/>
              <a:t> and the other three arms as a </a:t>
            </a:r>
            <a:r>
              <a:rPr lang="en-US" u="sng" dirty="0" err="1"/>
              <a:t>trivium</a:t>
            </a:r>
            <a:r>
              <a:rPr lang="en-US" u="sng" dirty="0"/>
              <a:t>. The symmetrical position of </a:t>
            </a:r>
            <a:r>
              <a:rPr lang="en-US" u="sng" dirty="0" err="1"/>
              <a:t>madreporite</a:t>
            </a:r>
            <a:r>
              <a:rPr lang="en-US" u="sng" dirty="0"/>
              <a:t>, thus, converts the radial symmetry of </a:t>
            </a:r>
            <a:r>
              <a:rPr lang="en-US" u="sng" dirty="0" err="1"/>
              <a:t>Asterias</a:t>
            </a:r>
            <a:r>
              <a:rPr lang="en-US" u="sng" dirty="0"/>
              <a:t> into bilateral symmetry.</a:t>
            </a:r>
            <a:endParaRPr lang="en-US" dirty="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rmAutofit fontScale="90000"/>
          </a:bodyPr>
          <a:lstStyle/>
          <a:p>
            <a:r>
              <a:rPr lang="en-US" u="sng" dirty="0" err="1" smtClean="0"/>
              <a:t>Aboral</a:t>
            </a:r>
            <a:r>
              <a:rPr lang="en-US" u="sng" dirty="0" smtClean="0"/>
              <a:t> Surface</a:t>
            </a:r>
            <a:endParaRPr lang="en-US" dirty="0"/>
          </a:p>
        </p:txBody>
      </p:sp>
      <p:sp>
        <p:nvSpPr>
          <p:cNvPr id="3" name="Content Placeholder 2"/>
          <p:cNvSpPr>
            <a:spLocks noGrp="1"/>
          </p:cNvSpPr>
          <p:nvPr>
            <p:ph idx="1"/>
          </p:nvPr>
        </p:nvSpPr>
        <p:spPr/>
        <p:txBody>
          <a:bodyPr>
            <a:normAutofit fontScale="92500"/>
          </a:bodyPr>
          <a:lstStyle/>
          <a:p>
            <a:pPr fontAlgn="base"/>
            <a:r>
              <a:rPr lang="en-US" b="1" u="sng" dirty="0"/>
              <a:t>3. Spines:</a:t>
            </a:r>
            <a:endParaRPr lang="en-US" dirty="0"/>
          </a:p>
          <a:p>
            <a:r>
              <a:rPr lang="en-US" u="sng" dirty="0"/>
              <a:t>The entire </a:t>
            </a:r>
            <a:r>
              <a:rPr lang="en-US" u="sng" dirty="0" err="1"/>
              <a:t>aboral</a:t>
            </a:r>
            <a:r>
              <a:rPr lang="en-US" u="sng" dirty="0"/>
              <a:t> surface is covered with numerous short, stout, blunt, calcareous spines or tubercles. The spines are variable in size and are arranged in irregular rows running parallel to the long axes of the arms. The spines are supported by the irregularly-shaped calcareous plates or </a:t>
            </a:r>
            <a:r>
              <a:rPr lang="en-US" u="sng" dirty="0" err="1"/>
              <a:t>ossicles</a:t>
            </a:r>
            <a:r>
              <a:rPr lang="en-US" u="sng" dirty="0"/>
              <a:t> which remain buried in the integument and form the endoskeleton</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6934200" cy="639762"/>
          </a:xfrm>
        </p:spPr>
        <p:txBody>
          <a:bodyPr>
            <a:normAutofit fontScale="90000"/>
          </a:bodyPr>
          <a:lstStyle/>
          <a:p>
            <a:r>
              <a:rPr lang="en-US" u="sng" dirty="0" err="1" smtClean="0"/>
              <a:t>Aboral</a:t>
            </a:r>
            <a:r>
              <a:rPr lang="en-US" u="sng" dirty="0" smtClean="0"/>
              <a:t> Surface</a:t>
            </a:r>
            <a:endParaRPr lang="en-US" dirty="0"/>
          </a:p>
        </p:txBody>
      </p:sp>
      <p:sp>
        <p:nvSpPr>
          <p:cNvPr id="3" name="Content Placeholder 2"/>
          <p:cNvSpPr>
            <a:spLocks noGrp="1"/>
          </p:cNvSpPr>
          <p:nvPr>
            <p:ph idx="1"/>
          </p:nvPr>
        </p:nvSpPr>
        <p:spPr/>
        <p:txBody>
          <a:bodyPr>
            <a:normAutofit fontScale="85000" lnSpcReduction="10000"/>
          </a:bodyPr>
          <a:lstStyle/>
          <a:p>
            <a:pPr fontAlgn="base"/>
            <a:r>
              <a:rPr lang="en-US" b="1" u="sng" dirty="0"/>
              <a:t>4. </a:t>
            </a:r>
            <a:r>
              <a:rPr lang="en-US" b="1" u="sng" dirty="0" err="1"/>
              <a:t>Papulae</a:t>
            </a:r>
            <a:r>
              <a:rPr lang="en-US" b="1" u="sng" dirty="0"/>
              <a:t> or Gills:</a:t>
            </a:r>
            <a:endParaRPr lang="en-US" dirty="0"/>
          </a:p>
          <a:p>
            <a:pPr fontAlgn="base"/>
            <a:r>
              <a:rPr lang="en-US" u="sng" dirty="0"/>
              <a:t>Between the </a:t>
            </a:r>
            <a:r>
              <a:rPr lang="en-US" u="sng" dirty="0" err="1"/>
              <a:t>ossicles</a:t>
            </a:r>
            <a:r>
              <a:rPr lang="en-US" u="sng" dirty="0"/>
              <a:t> of integument are present a large number of minute dermal pores. Through each dermal pore projects out a very small, delicate, tubular or conical, finger-like or thread-like, thin-walled, membranous and retractile projection called the dermal </a:t>
            </a:r>
            <a:r>
              <a:rPr lang="en-US" u="sng" dirty="0" err="1"/>
              <a:t>branchia</a:t>
            </a:r>
            <a:r>
              <a:rPr lang="en-US" u="sng" dirty="0"/>
              <a:t> or gill or </a:t>
            </a:r>
            <a:r>
              <a:rPr lang="en-US" u="sng" dirty="0" err="1"/>
              <a:t>papula</a:t>
            </a:r>
            <a:r>
              <a:rPr lang="en-US" u="sng" dirty="0"/>
              <a:t>.</a:t>
            </a:r>
            <a:endParaRPr lang="en-US" dirty="0"/>
          </a:p>
          <a:p>
            <a:r>
              <a:rPr lang="en-US" u="sng" dirty="0"/>
              <a:t>The </a:t>
            </a:r>
            <a:r>
              <a:rPr lang="en-US" u="sng" dirty="0" err="1"/>
              <a:t>papulae</a:t>
            </a:r>
            <a:r>
              <a:rPr lang="en-US" u="sng" dirty="0"/>
              <a:t> are hollow </a:t>
            </a:r>
            <a:r>
              <a:rPr lang="en-US" u="sng" dirty="0" err="1"/>
              <a:t>evaginations</a:t>
            </a:r>
            <a:r>
              <a:rPr lang="en-US" u="sng" dirty="0"/>
              <a:t> of the body wall and their lumen remains in continuation with the </a:t>
            </a:r>
            <a:r>
              <a:rPr lang="en-US" u="sng" dirty="0" err="1"/>
              <a:t>coelom</a:t>
            </a:r>
            <a:r>
              <a:rPr lang="en-US" u="sng" dirty="0"/>
              <a:t>. They are internally lined by </a:t>
            </a:r>
            <a:r>
              <a:rPr lang="en-US" u="sng" dirty="0" err="1"/>
              <a:t>coelom</a:t>
            </a:r>
            <a:r>
              <a:rPr lang="en-US" u="sng" dirty="0"/>
              <a:t>. They have respiratory, as well as excretory functions</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304800"/>
            <a:ext cx="6019800" cy="715962"/>
          </a:xfrm>
        </p:spPr>
        <p:txBody>
          <a:bodyPr>
            <a:normAutofit fontScale="90000"/>
          </a:bodyPr>
          <a:lstStyle/>
          <a:p>
            <a:r>
              <a:rPr lang="en-US" u="sng" dirty="0" err="1" smtClean="0"/>
              <a:t>Aboral</a:t>
            </a:r>
            <a:r>
              <a:rPr lang="en-US" u="sng" dirty="0" smtClean="0"/>
              <a:t> Surface</a:t>
            </a:r>
            <a:endParaRPr lang="en-US" dirty="0"/>
          </a:p>
        </p:txBody>
      </p:sp>
      <p:sp>
        <p:nvSpPr>
          <p:cNvPr id="3" name="Content Placeholder 2"/>
          <p:cNvSpPr>
            <a:spLocks noGrp="1"/>
          </p:cNvSpPr>
          <p:nvPr>
            <p:ph idx="1"/>
          </p:nvPr>
        </p:nvSpPr>
        <p:spPr/>
        <p:txBody>
          <a:bodyPr>
            <a:normAutofit fontScale="77500" lnSpcReduction="20000"/>
          </a:bodyPr>
          <a:lstStyle/>
          <a:p>
            <a:pPr fontAlgn="base"/>
            <a:r>
              <a:rPr lang="en-US" b="1" u="sng" dirty="0"/>
              <a:t>5. </a:t>
            </a:r>
            <a:r>
              <a:rPr lang="en-US" b="1" u="sng" dirty="0" err="1"/>
              <a:t>Pedicellariae</a:t>
            </a:r>
            <a:r>
              <a:rPr lang="en-US" b="1" u="sng" dirty="0"/>
              <a:t>:</a:t>
            </a:r>
            <a:endParaRPr lang="en-US" dirty="0"/>
          </a:p>
          <a:p>
            <a:pPr fontAlgn="base"/>
            <a:r>
              <a:rPr lang="en-US" u="sng" dirty="0"/>
              <a:t>Besides the spines and gills, entire </a:t>
            </a:r>
            <a:r>
              <a:rPr lang="en-US" u="sng" dirty="0" err="1"/>
              <a:t>aboral</a:t>
            </a:r>
            <a:r>
              <a:rPr lang="en-US" u="sng" dirty="0"/>
              <a:t> surface is covered by many whitish modified spine-like tiny pincers or jaws called </a:t>
            </a:r>
            <a:r>
              <a:rPr lang="en-US" u="sng" dirty="0" err="1"/>
              <a:t>pedicellariae</a:t>
            </a:r>
            <a:r>
              <a:rPr lang="en-US" u="sng" dirty="0"/>
              <a:t>. The oral surface also bears </a:t>
            </a:r>
            <a:r>
              <a:rPr lang="en-US" u="sng" dirty="0" err="1"/>
              <a:t>pedicellariae</a:t>
            </a:r>
            <a:r>
              <a:rPr lang="en-US" u="sng" dirty="0"/>
              <a:t>. Each </a:t>
            </a:r>
            <a:r>
              <a:rPr lang="en-US" u="sng" dirty="0" err="1"/>
              <a:t>pedicellaria</a:t>
            </a:r>
            <a:r>
              <a:rPr lang="en-US" u="sng" dirty="0"/>
              <a:t> consists of a long or short, stout, flexible stalk having no internal calcareous support.</a:t>
            </a:r>
            <a:endParaRPr lang="en-US" dirty="0"/>
          </a:p>
          <a:p>
            <a:pPr fontAlgn="base"/>
            <a:r>
              <a:rPr lang="en-US" u="sng" dirty="0"/>
              <a:t>The stalk bears three calcareous </a:t>
            </a:r>
            <a:r>
              <a:rPr lang="en-US" u="sng" dirty="0" err="1"/>
              <a:t>ossicles</a:t>
            </a:r>
            <a:r>
              <a:rPr lang="en-US" u="sng" dirty="0"/>
              <a:t> or plates a basilar piece or plate at the extremity of the stalk and jaws or valves which remain movably articulated with the basilar piece and serrated along their apposed edges. </a:t>
            </a:r>
            <a:r>
              <a:rPr lang="en-US" u="sng" dirty="0" err="1"/>
              <a:t>Pedicellariae</a:t>
            </a:r>
            <a:r>
              <a:rPr lang="en-US" u="sng" dirty="0"/>
              <a:t> having three calcareous pieces and a stalk are called </a:t>
            </a:r>
            <a:r>
              <a:rPr lang="en-US" u="sng" dirty="0" err="1"/>
              <a:t>forcipulate</a:t>
            </a:r>
            <a:r>
              <a:rPr lang="en-US" u="sng" dirty="0"/>
              <a:t> </a:t>
            </a:r>
            <a:r>
              <a:rPr lang="en-US" u="sng" dirty="0" err="1"/>
              <a:t>pedunculate</a:t>
            </a:r>
            <a:r>
              <a:rPr lang="en-US" u="sng" dirty="0"/>
              <a:t> </a:t>
            </a:r>
            <a:r>
              <a:rPr lang="en-US" u="sng" dirty="0" err="1"/>
              <a:t>pedicellariae</a:t>
            </a:r>
            <a:r>
              <a:rPr lang="en-US" u="sng" dirty="0"/>
              <a:t>.</a:t>
            </a:r>
            <a:endParaRPr lang="en-US" dirty="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descr="download (3).jpg"/>
          <p:cNvPicPr>
            <a:picLocks noGrp="1" noChangeAspect="1"/>
          </p:cNvPicPr>
          <p:nvPr>
            <p:ph idx="1"/>
          </p:nvPr>
        </p:nvPicPr>
        <p:blipFill>
          <a:blip r:embed="rId2"/>
          <a:stretch>
            <a:fillRect/>
          </a:stretch>
        </p:blipFill>
        <p:spPr>
          <a:xfrm>
            <a:off x="1676400" y="457200"/>
            <a:ext cx="5407381" cy="3372645"/>
          </a:xfr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7620000" cy="868362"/>
          </a:xfrm>
        </p:spPr>
        <p:txBody>
          <a:bodyPr>
            <a:normAutofit fontScale="90000"/>
          </a:bodyPr>
          <a:lstStyle/>
          <a:p>
            <a:pPr fontAlgn="base"/>
            <a:r>
              <a:rPr lang="en-US" b="1" dirty="0"/>
              <a:t>External Features of star fish </a:t>
            </a:r>
            <a:br>
              <a:rPr lang="en-US" b="1" dirty="0"/>
            </a:br>
            <a:r>
              <a:rPr lang="en-US" b="1" dirty="0"/>
              <a:t> Shape, Size and </a:t>
            </a:r>
            <a:r>
              <a:rPr lang="en-US" b="1" dirty="0" err="1" smtClean="0"/>
              <a:t>Colour</a:t>
            </a:r>
            <a:r>
              <a:rPr lang="en-US" b="1" dirty="0"/>
              <a:t/>
            </a:r>
            <a:br>
              <a:rPr lang="en-US" b="1" dirty="0"/>
            </a:br>
            <a:endParaRPr lang="en-US" dirty="0"/>
          </a:p>
        </p:txBody>
      </p:sp>
      <p:sp>
        <p:nvSpPr>
          <p:cNvPr id="3" name="Content Placeholder 2"/>
          <p:cNvSpPr>
            <a:spLocks noGrp="1"/>
          </p:cNvSpPr>
          <p:nvPr>
            <p:ph idx="1"/>
          </p:nvPr>
        </p:nvSpPr>
        <p:spPr/>
        <p:txBody>
          <a:bodyPr>
            <a:normAutofit fontScale="85000" lnSpcReduction="20000"/>
          </a:bodyPr>
          <a:lstStyle/>
          <a:p>
            <a:pPr fontAlgn="base"/>
            <a:r>
              <a:rPr lang="en-US" dirty="0" err="1"/>
              <a:t>Asterias</a:t>
            </a:r>
            <a:r>
              <a:rPr lang="en-US" dirty="0"/>
              <a:t> has a </a:t>
            </a:r>
            <a:r>
              <a:rPr lang="en-US" dirty="0" err="1"/>
              <a:t>radially</a:t>
            </a:r>
            <a:r>
              <a:rPr lang="en-US" dirty="0"/>
              <a:t> symmetrical and </a:t>
            </a:r>
            <a:r>
              <a:rPr lang="en-US" dirty="0" err="1"/>
              <a:t>pentamerous</a:t>
            </a:r>
            <a:r>
              <a:rPr lang="en-US" dirty="0"/>
              <a:t> body. The body consists of a central, pentagonal central disc from which radiate out five elongated, tapering, symmetrical spaced projections, the rays or arms. In some genera, the number of arms may be more than five, for example, there are 7-14 arms in </a:t>
            </a:r>
            <a:r>
              <a:rPr lang="en-US" dirty="0" err="1"/>
              <a:t>Solaster</a:t>
            </a:r>
            <a:r>
              <a:rPr lang="en-US" dirty="0"/>
              <a:t> and more than 40 arms in </a:t>
            </a:r>
            <a:r>
              <a:rPr lang="en-US" dirty="0" err="1"/>
              <a:t>Heliaster</a:t>
            </a:r>
            <a:r>
              <a:rPr lang="en-US" dirty="0"/>
              <a:t>.</a:t>
            </a:r>
          </a:p>
          <a:p>
            <a:pPr fontAlgn="base"/>
            <a:r>
              <a:rPr lang="en-US" dirty="0"/>
              <a:t>The size varies from 10-20 cm in diameter though some forms may be much smaller or longer. The </a:t>
            </a:r>
            <a:r>
              <a:rPr lang="en-US" dirty="0" err="1"/>
              <a:t>colour</a:t>
            </a:r>
            <a:r>
              <a:rPr lang="en-US" dirty="0"/>
              <a:t> is variable having shades of yellow, orange, brown and purple. The body has two surfaces, the upper convex and much darker side is called the </a:t>
            </a:r>
            <a:r>
              <a:rPr lang="en-US" dirty="0" err="1"/>
              <a:t>aboral</a:t>
            </a:r>
            <a:r>
              <a:rPr lang="en-US" dirty="0"/>
              <a:t> or </a:t>
            </a:r>
            <a:r>
              <a:rPr lang="en-US" dirty="0" err="1"/>
              <a:t>abactinal</a:t>
            </a:r>
            <a:r>
              <a:rPr lang="en-US" dirty="0"/>
              <a:t> surface.</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External Features of star fish </a:t>
            </a:r>
            <a:br>
              <a:rPr lang="en-US" b="1" dirty="0" smtClean="0"/>
            </a:br>
            <a:r>
              <a:rPr lang="en-US" b="1" dirty="0" smtClean="0"/>
              <a:t> Shape, Size and </a:t>
            </a:r>
            <a:r>
              <a:rPr lang="en-US" b="1" dirty="0" err="1" smtClean="0"/>
              <a:t>Colour</a:t>
            </a:r>
            <a:endParaRPr lang="en-US" dirty="0"/>
          </a:p>
        </p:txBody>
      </p:sp>
      <p:sp>
        <p:nvSpPr>
          <p:cNvPr id="3" name="Content Placeholder 2"/>
          <p:cNvSpPr>
            <a:spLocks noGrp="1"/>
          </p:cNvSpPr>
          <p:nvPr>
            <p:ph idx="1"/>
          </p:nvPr>
        </p:nvSpPr>
        <p:spPr/>
        <p:txBody>
          <a:bodyPr/>
          <a:lstStyle/>
          <a:p>
            <a:r>
              <a:rPr lang="en-US" dirty="0"/>
              <a:t>The lower surface is flat, less pigmented and is called the oral or </a:t>
            </a:r>
            <a:r>
              <a:rPr lang="en-US" dirty="0" err="1"/>
              <a:t>actinal</a:t>
            </a:r>
            <a:r>
              <a:rPr lang="en-US" dirty="0"/>
              <a:t> surface. The oral and </a:t>
            </a:r>
            <a:r>
              <a:rPr lang="en-US" dirty="0" err="1"/>
              <a:t>aboral</a:t>
            </a:r>
            <a:r>
              <a:rPr lang="en-US" dirty="0"/>
              <a:t> surfaces are not the ventral and dorsal surfaces but correspond to the left and right sides of the bilaterally symmetrical larva. The axes occupied by the arms are known as radii and the regions of the central disc between the arms are inter-radii. A well defined head is entirely absent.</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28600"/>
            <a:ext cx="6781800" cy="639762"/>
          </a:xfrm>
        </p:spPr>
        <p:txBody>
          <a:bodyPr>
            <a:normAutofit fontScale="90000"/>
          </a:bodyPr>
          <a:lstStyle/>
          <a:p>
            <a:r>
              <a:rPr lang="en-US" b="1" dirty="0"/>
              <a:t>Oral </a:t>
            </a:r>
            <a:r>
              <a:rPr lang="en-US" b="1" dirty="0" smtClean="0"/>
              <a:t>Surface</a:t>
            </a:r>
            <a:endParaRPr lang="en-US" dirty="0"/>
          </a:p>
        </p:txBody>
      </p:sp>
      <p:pic>
        <p:nvPicPr>
          <p:cNvPr id="4" name="Content Placeholder 3" descr="clip_image002_thumb2-41.jpg"/>
          <p:cNvPicPr>
            <a:picLocks noGrp="1" noChangeAspect="1"/>
          </p:cNvPicPr>
          <p:nvPr>
            <p:ph idx="1"/>
          </p:nvPr>
        </p:nvPicPr>
        <p:blipFill>
          <a:blip r:embed="rId2"/>
          <a:stretch>
            <a:fillRect/>
          </a:stretch>
        </p:blipFill>
        <p:spPr>
          <a:xfrm>
            <a:off x="1828800" y="1069494"/>
            <a:ext cx="5410199" cy="5509773"/>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15962"/>
          </a:xfrm>
        </p:spPr>
        <p:txBody>
          <a:bodyPr>
            <a:normAutofit fontScale="90000"/>
          </a:bodyPr>
          <a:lstStyle/>
          <a:p>
            <a:r>
              <a:rPr lang="en-US" b="1" dirty="0"/>
              <a:t>Oral </a:t>
            </a:r>
            <a:r>
              <a:rPr lang="en-US" b="1" dirty="0" smtClean="0"/>
              <a:t>Surface</a:t>
            </a:r>
            <a:endParaRPr lang="en-US" dirty="0"/>
          </a:p>
        </p:txBody>
      </p:sp>
      <p:sp>
        <p:nvSpPr>
          <p:cNvPr id="3" name="Content Placeholder 2"/>
          <p:cNvSpPr>
            <a:spLocks noGrp="1"/>
          </p:cNvSpPr>
          <p:nvPr>
            <p:ph idx="1"/>
          </p:nvPr>
        </p:nvSpPr>
        <p:spPr/>
        <p:txBody>
          <a:bodyPr>
            <a:normAutofit fontScale="77500" lnSpcReduction="20000"/>
          </a:bodyPr>
          <a:lstStyle/>
          <a:p>
            <a:pPr fontAlgn="base"/>
            <a:r>
              <a:rPr lang="en-US" b="1" dirty="0"/>
              <a:t>The oral surface bears the following structures:</a:t>
            </a:r>
            <a:endParaRPr lang="en-US" dirty="0"/>
          </a:p>
          <a:p>
            <a:pPr fontAlgn="base"/>
            <a:r>
              <a:rPr lang="en-US" b="1" u="sng" dirty="0"/>
              <a:t>1. Mouth:</a:t>
            </a:r>
            <a:endParaRPr lang="en-US" dirty="0"/>
          </a:p>
          <a:p>
            <a:pPr fontAlgn="base"/>
            <a:r>
              <a:rPr lang="en-US" u="sng" dirty="0"/>
              <a:t>On the oral surface, in the centre of the pentagonal central disc is an aperture, the </a:t>
            </a:r>
            <a:r>
              <a:rPr lang="en-US" u="sng" dirty="0" err="1"/>
              <a:t>actinosome</a:t>
            </a:r>
            <a:r>
              <a:rPr lang="en-US" u="sng" dirty="0"/>
              <a:t> or mouth. It is a pentagonal aperture with five angles, each directed towards an arm. The mouth is surrounded by a soft and delicate membrane, the </a:t>
            </a:r>
            <a:r>
              <a:rPr lang="en-US" u="sng" dirty="0" err="1"/>
              <a:t>peristomial</a:t>
            </a:r>
            <a:r>
              <a:rPr lang="en-US" u="sng" dirty="0"/>
              <a:t> membrane or </a:t>
            </a:r>
            <a:r>
              <a:rPr lang="en-US" u="sng" dirty="0" err="1"/>
              <a:t>peristome</a:t>
            </a:r>
            <a:r>
              <a:rPr lang="en-US" u="sng" dirty="0"/>
              <a:t> and is guarded by five groups of oral spines or mouth papillae.</a:t>
            </a:r>
            <a:endParaRPr lang="en-US" dirty="0"/>
          </a:p>
          <a:p>
            <a:pPr fontAlgn="base"/>
            <a:r>
              <a:rPr lang="en-US" b="1" u="sng" dirty="0"/>
              <a:t>2. </a:t>
            </a:r>
            <a:r>
              <a:rPr lang="en-US" b="1" u="sng" dirty="0" err="1"/>
              <a:t>Ambulacral</a:t>
            </a:r>
            <a:r>
              <a:rPr lang="en-US" b="1" u="sng" dirty="0"/>
              <a:t> Grooves:</a:t>
            </a:r>
            <a:endParaRPr lang="en-US" dirty="0"/>
          </a:p>
          <a:p>
            <a:pPr fontAlgn="base"/>
            <a:r>
              <a:rPr lang="en-US" u="sng" dirty="0"/>
              <a:t>From each angle of the mouth radiates a narrow groove called the </a:t>
            </a:r>
            <a:r>
              <a:rPr lang="en-US" u="sng" dirty="0" err="1"/>
              <a:t>ambulacral</a:t>
            </a:r>
            <a:r>
              <a:rPr lang="en-US" u="sng" dirty="0"/>
              <a:t> groove which runs all along the middle of oral surface of each arm.</a:t>
            </a:r>
            <a:endParaRPr lang="en-US" dirty="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96200" cy="715962"/>
          </a:xfrm>
        </p:spPr>
        <p:txBody>
          <a:bodyPr>
            <a:normAutofit fontScale="90000"/>
          </a:bodyPr>
          <a:lstStyle/>
          <a:p>
            <a:r>
              <a:rPr lang="en-US" b="1" dirty="0" smtClean="0"/>
              <a:t>Oral Surface</a:t>
            </a:r>
            <a:endParaRPr lang="en-US" dirty="0"/>
          </a:p>
        </p:txBody>
      </p:sp>
      <p:sp>
        <p:nvSpPr>
          <p:cNvPr id="3" name="Content Placeholder 2"/>
          <p:cNvSpPr>
            <a:spLocks noGrp="1"/>
          </p:cNvSpPr>
          <p:nvPr>
            <p:ph idx="1"/>
          </p:nvPr>
        </p:nvSpPr>
        <p:spPr/>
        <p:txBody>
          <a:bodyPr>
            <a:normAutofit fontScale="62500" lnSpcReduction="20000"/>
          </a:bodyPr>
          <a:lstStyle/>
          <a:p>
            <a:pPr fontAlgn="base"/>
            <a:r>
              <a:rPr lang="en-US" b="1" u="sng" dirty="0"/>
              <a:t>3. Tube Feet or Podia:</a:t>
            </a:r>
            <a:endParaRPr lang="en-US" dirty="0"/>
          </a:p>
          <a:p>
            <a:pPr fontAlgn="base"/>
            <a:r>
              <a:rPr lang="en-US" u="sng" dirty="0"/>
              <a:t>Each </a:t>
            </a:r>
            <a:r>
              <a:rPr lang="en-US" u="sng" dirty="0" err="1"/>
              <a:t>ambulacral</a:t>
            </a:r>
            <a:r>
              <a:rPr lang="en-US" u="sng" dirty="0"/>
              <a:t> groove contains four rows of </a:t>
            </a:r>
            <a:r>
              <a:rPr lang="en-US" u="sng" dirty="0" err="1"/>
              <a:t>locomotory</a:t>
            </a:r>
            <a:r>
              <a:rPr lang="en-US" u="sng" dirty="0"/>
              <a:t>, food capturing, respiratory and sensory organs called tube feet or podia. The tube feet are soft, thin- walled, tubular, retractile structures provided with terminal discs or suckers. The suckers function as suction cups to afford a firm attachment on the surface to which they are applied.</a:t>
            </a:r>
            <a:endParaRPr lang="en-US" dirty="0"/>
          </a:p>
          <a:p>
            <a:pPr fontAlgn="base"/>
            <a:r>
              <a:rPr lang="en-US" b="1" u="sng" dirty="0"/>
              <a:t>4. </a:t>
            </a:r>
            <a:r>
              <a:rPr lang="en-US" b="1" u="sng" dirty="0" err="1"/>
              <a:t>Ambulacral</a:t>
            </a:r>
            <a:r>
              <a:rPr lang="en-US" b="1" u="sng" dirty="0"/>
              <a:t> Spines:</a:t>
            </a:r>
            <a:endParaRPr lang="en-US" dirty="0"/>
          </a:p>
          <a:p>
            <a:pPr fontAlgn="base"/>
            <a:r>
              <a:rPr lang="en-US" u="sng" dirty="0"/>
              <a:t>Each </a:t>
            </a:r>
            <a:r>
              <a:rPr lang="en-US" u="sng" dirty="0" err="1"/>
              <a:t>ambulacral</a:t>
            </a:r>
            <a:r>
              <a:rPr lang="en-US" u="sng" dirty="0"/>
              <a:t> groove is bordered and guarded laterally by 2 or 3 rows of movable calcareous </a:t>
            </a:r>
            <a:r>
              <a:rPr lang="en-US" u="sng" dirty="0" err="1"/>
              <a:t>ambulacral</a:t>
            </a:r>
            <a:r>
              <a:rPr lang="en-US" u="sng" dirty="0"/>
              <a:t> spines which are capable of closing over the groove. Near the mouth, these spines often become larger, stouter, assemble in five groups, one at each inter-radius of disc and are called mouth papilla.</a:t>
            </a:r>
            <a:endParaRPr lang="en-US" dirty="0"/>
          </a:p>
          <a:p>
            <a:pPr fontAlgn="base"/>
            <a:r>
              <a:rPr lang="en-US" u="sng" dirty="0"/>
              <a:t>Outside the </a:t>
            </a:r>
            <a:r>
              <a:rPr lang="en-US" u="sng" dirty="0" err="1"/>
              <a:t>ambulacral</a:t>
            </a:r>
            <a:r>
              <a:rPr lang="en-US" u="sng" dirty="0"/>
              <a:t> spines are three rows of stout immovable spines, beyond which occurs another series of marginal spines along the borders of the arms demarcating the oral from the </a:t>
            </a:r>
            <a:r>
              <a:rPr lang="en-US" u="sng" dirty="0" err="1"/>
              <a:t>aboral</a:t>
            </a:r>
            <a:r>
              <a:rPr lang="en-US" u="sng" dirty="0"/>
              <a:t> surface.</a:t>
            </a:r>
            <a:endParaRPr lang="en-US" dirty="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868362"/>
          </a:xfrm>
        </p:spPr>
        <p:txBody>
          <a:bodyPr/>
          <a:lstStyle/>
          <a:p>
            <a:r>
              <a:rPr lang="en-US" b="1" dirty="0" smtClean="0"/>
              <a:t>Oral Surface</a:t>
            </a:r>
            <a:endParaRPr lang="en-US" dirty="0"/>
          </a:p>
        </p:txBody>
      </p:sp>
      <p:sp>
        <p:nvSpPr>
          <p:cNvPr id="3" name="Content Placeholder 2"/>
          <p:cNvSpPr>
            <a:spLocks noGrp="1"/>
          </p:cNvSpPr>
          <p:nvPr>
            <p:ph idx="1"/>
          </p:nvPr>
        </p:nvSpPr>
        <p:spPr/>
        <p:txBody>
          <a:bodyPr>
            <a:normAutofit lnSpcReduction="10000"/>
          </a:bodyPr>
          <a:lstStyle/>
          <a:p>
            <a:pPr fontAlgn="base"/>
            <a:r>
              <a:rPr lang="en-US" b="1" u="sng" dirty="0"/>
              <a:t>5. Sense Organs:</a:t>
            </a:r>
            <a:endParaRPr lang="en-US" dirty="0"/>
          </a:p>
          <a:p>
            <a:pPr fontAlgn="base"/>
            <a:r>
              <a:rPr lang="en-US" u="sng" dirty="0"/>
              <a:t>Sense organs include five unpaired terminal tentacles and five unpaired eye spots. The tip of each arm bears a small median, non-retractile and hollow projection, the terminal tentacle. It acts as a tactile and olfactory organ. At the base of each tentacle occurs a bright red photo-sensitive eye spot made up of several </a:t>
            </a:r>
            <a:r>
              <a:rPr lang="en-US" u="sng" dirty="0" err="1"/>
              <a:t>ocelli</a:t>
            </a:r>
            <a:r>
              <a:rPr lang="en-US" u="sng" dirty="0"/>
              <a:t>.</a:t>
            </a:r>
            <a:endParaRPr lang="en-US" dirty="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96200" cy="792162"/>
          </a:xfrm>
        </p:spPr>
        <p:txBody>
          <a:bodyPr/>
          <a:lstStyle/>
          <a:p>
            <a:r>
              <a:rPr lang="en-US" u="sng" dirty="0" err="1"/>
              <a:t>Aboral</a:t>
            </a:r>
            <a:r>
              <a:rPr lang="en-US" u="sng" dirty="0"/>
              <a:t> Surface</a:t>
            </a:r>
            <a:endParaRPr lang="en-US" dirty="0"/>
          </a:p>
        </p:txBody>
      </p:sp>
      <p:pic>
        <p:nvPicPr>
          <p:cNvPr id="4" name="Content Placeholder 3" descr="download (4).jpg"/>
          <p:cNvPicPr>
            <a:picLocks noGrp="1" noChangeAspect="1"/>
          </p:cNvPicPr>
          <p:nvPr>
            <p:ph idx="1"/>
          </p:nvPr>
        </p:nvPicPr>
        <p:blipFill>
          <a:blip r:embed="rId2"/>
          <a:stretch>
            <a:fillRect/>
          </a:stretch>
        </p:blipFill>
        <p:spPr>
          <a:xfrm>
            <a:off x="2038304" y="1295399"/>
            <a:ext cx="4972096" cy="5038985"/>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543800" cy="715962"/>
          </a:xfrm>
        </p:spPr>
        <p:txBody>
          <a:bodyPr>
            <a:normAutofit fontScale="90000"/>
          </a:bodyPr>
          <a:lstStyle/>
          <a:p>
            <a:r>
              <a:rPr lang="en-US" u="sng" dirty="0" err="1" smtClean="0"/>
              <a:t>Aboral</a:t>
            </a:r>
            <a:r>
              <a:rPr lang="en-US" u="sng" dirty="0" smtClean="0"/>
              <a:t> Surface</a:t>
            </a:r>
            <a:endParaRPr lang="en-US" dirty="0"/>
          </a:p>
        </p:txBody>
      </p:sp>
      <p:sp>
        <p:nvSpPr>
          <p:cNvPr id="3" name="Content Placeholder 2"/>
          <p:cNvSpPr>
            <a:spLocks noGrp="1"/>
          </p:cNvSpPr>
          <p:nvPr>
            <p:ph idx="1"/>
          </p:nvPr>
        </p:nvSpPr>
        <p:spPr/>
        <p:txBody>
          <a:bodyPr/>
          <a:lstStyle/>
          <a:p>
            <a:pPr fontAlgn="base"/>
            <a:r>
              <a:rPr lang="en-US" b="1" u="sng" dirty="0"/>
              <a:t>The </a:t>
            </a:r>
            <a:r>
              <a:rPr lang="en-US" b="1" u="sng" dirty="0" err="1"/>
              <a:t>aboral</a:t>
            </a:r>
            <a:r>
              <a:rPr lang="en-US" b="1" u="sng" dirty="0"/>
              <a:t> surface bears following structures:</a:t>
            </a:r>
            <a:endParaRPr lang="en-US" dirty="0"/>
          </a:p>
          <a:p>
            <a:pPr fontAlgn="base"/>
            <a:r>
              <a:rPr lang="en-US" b="1" u="sng" dirty="0"/>
              <a:t>1. Anus:</a:t>
            </a:r>
            <a:endParaRPr lang="en-US" dirty="0"/>
          </a:p>
          <a:p>
            <a:pPr fontAlgn="base"/>
            <a:r>
              <a:rPr lang="en-US" u="sng" dirty="0"/>
              <a:t>A minute circular aperture, called the anus, is situated close to the centre of the central disc of </a:t>
            </a:r>
            <a:r>
              <a:rPr lang="en-US" u="sng" dirty="0" err="1"/>
              <a:t>aboral</a:t>
            </a:r>
            <a:r>
              <a:rPr lang="en-US" u="sng" dirty="0"/>
              <a:t> surface.</a:t>
            </a:r>
            <a:endParaRPr lang="en-US" dirty="0"/>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1026</Words>
  <Application>Microsoft Office PowerPoint</Application>
  <PresentationFormat>On-screen Show (4:3)</PresentationFormat>
  <Paragraphs>44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Mrs.K.S.K.College,Beed Dept.of Zoology  Topic Morphology of star Fish</vt:lpstr>
      <vt:lpstr>External Features of star fish   Shape, Size and Colour </vt:lpstr>
      <vt:lpstr>External Features of star fish   Shape, Size and Colour</vt:lpstr>
      <vt:lpstr>Oral Surface</vt:lpstr>
      <vt:lpstr>Oral Surface</vt:lpstr>
      <vt:lpstr>Oral Surface</vt:lpstr>
      <vt:lpstr>Oral Surface</vt:lpstr>
      <vt:lpstr>Aboral Surface</vt:lpstr>
      <vt:lpstr>Aboral Surface</vt:lpstr>
      <vt:lpstr>Aboral Surface</vt:lpstr>
      <vt:lpstr>Aboral Surface</vt:lpstr>
      <vt:lpstr>Aboral Surface</vt:lpstr>
      <vt:lpstr>Aboral Surface</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dc:creator>
  <cp:lastModifiedBy>Windows</cp:lastModifiedBy>
  <cp:revision>8</cp:revision>
  <dcterms:created xsi:type="dcterms:W3CDTF">2017-11-30T13:33:25Z</dcterms:created>
  <dcterms:modified xsi:type="dcterms:W3CDTF">2017-11-30T13:51:32Z</dcterms:modified>
</cp:coreProperties>
</file>