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heme/themeOverride13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heme/themeOverride4.xml" ContentType="application/vnd.openxmlformats-officedocument.themeOverride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324" r:id="rId7"/>
    <p:sldId id="325" r:id="rId8"/>
    <p:sldId id="321" r:id="rId9"/>
    <p:sldId id="265" r:id="rId10"/>
    <p:sldId id="322" r:id="rId11"/>
    <p:sldId id="326" r:id="rId12"/>
    <p:sldId id="270" r:id="rId13"/>
    <p:sldId id="271" r:id="rId14"/>
    <p:sldId id="272" r:id="rId15"/>
    <p:sldId id="310" r:id="rId16"/>
    <p:sldId id="311" r:id="rId17"/>
    <p:sldId id="275" r:id="rId18"/>
    <p:sldId id="277" r:id="rId19"/>
    <p:sldId id="278" r:id="rId20"/>
    <p:sldId id="279" r:id="rId21"/>
    <p:sldId id="316" r:id="rId22"/>
    <p:sldId id="312" r:id="rId23"/>
    <p:sldId id="287" r:id="rId24"/>
    <p:sldId id="285" r:id="rId25"/>
    <p:sldId id="284" r:id="rId26"/>
    <p:sldId id="313" r:id="rId27"/>
    <p:sldId id="314" r:id="rId28"/>
    <p:sldId id="315" r:id="rId29"/>
    <p:sldId id="293" r:id="rId30"/>
    <p:sldId id="294" r:id="rId31"/>
    <p:sldId id="296" r:id="rId32"/>
    <p:sldId id="298" r:id="rId33"/>
    <p:sldId id="300" r:id="rId34"/>
    <p:sldId id="327" r:id="rId35"/>
    <p:sldId id="317" r:id="rId36"/>
    <p:sldId id="318" r:id="rId37"/>
    <p:sldId id="319" r:id="rId38"/>
    <p:sldId id="320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9900"/>
    <a:srgbClr val="800000"/>
    <a:srgbClr val="0000CC"/>
    <a:srgbClr val="666699"/>
    <a:srgbClr val="333399"/>
    <a:srgbClr val="003399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1104"/>
        <p:guide pos="23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2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image" Target="../media/image3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4BADA4A-0EA3-4A93-B67D-824B66F1BDA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6974A3-6F5F-467A-85E3-E9FA03CC33F4}" type="slidenum">
              <a:rPr lang="en-US"/>
              <a:pPr/>
              <a:t>6</a:t>
            </a:fld>
            <a:endParaRPr lang="en-US"/>
          </a:p>
        </p:txBody>
      </p:sp>
      <p:sp>
        <p:nvSpPr>
          <p:cNvPr id="173058" name="Rectangle 2050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Rectangle 2051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A32F88-2534-4BB4-87BD-6BBECAB2B753}" type="slidenum">
              <a:rPr lang="en-US"/>
              <a:pPr/>
              <a:t>21</a:t>
            </a:fld>
            <a:endParaRPr lang="en-US"/>
          </a:p>
        </p:txBody>
      </p:sp>
      <p:sp>
        <p:nvSpPr>
          <p:cNvPr id="15667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84F8EE-BE46-4A77-AE72-7F0C98BDB27F}" type="slidenum">
              <a:rPr lang="en-US"/>
              <a:pPr/>
              <a:t>22</a:t>
            </a:fld>
            <a:endParaRPr lang="en-US"/>
          </a:p>
        </p:txBody>
      </p:sp>
      <p:sp>
        <p:nvSpPr>
          <p:cNvPr id="149506" name="Rectangle 2050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507" name="Rectangle 2051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6EC3CA-36B0-40A3-B62E-4F7B6F5073C2}" type="slidenum">
              <a:rPr lang="en-US"/>
              <a:pPr/>
              <a:t>23</a:t>
            </a:fld>
            <a:endParaRPr lang="en-US"/>
          </a:p>
        </p:txBody>
      </p:sp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6E8970-7CA7-4122-AE78-D77167E88B35}" type="slidenum">
              <a:rPr lang="en-US"/>
              <a:pPr/>
              <a:t>24</a:t>
            </a:fld>
            <a:endParaRPr lang="en-US"/>
          </a:p>
        </p:txBody>
      </p:sp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3A249D-4D10-4FAE-91E9-D64EB8A9B063}" type="slidenum">
              <a:rPr lang="en-US"/>
              <a:pPr/>
              <a:t>25</a:t>
            </a:fld>
            <a:endParaRPr lang="en-US"/>
          </a:p>
        </p:txBody>
      </p:sp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09A2F3-374F-4F31-ADD2-18DC88A5E674}" type="slidenum">
              <a:rPr lang="en-US"/>
              <a:pPr/>
              <a:t>28</a:t>
            </a:fld>
            <a:endParaRPr lang="en-US"/>
          </a:p>
        </p:txBody>
      </p:sp>
      <p:sp>
        <p:nvSpPr>
          <p:cNvPr id="153602" name="Rectangle 2050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2051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BE8593-067E-4428-87FE-39A3693168E7}" type="slidenum">
              <a:rPr lang="en-US"/>
              <a:pPr/>
              <a:t>29</a:t>
            </a:fld>
            <a:endParaRPr lang="en-US"/>
          </a:p>
        </p:txBody>
      </p:sp>
      <p:sp>
        <p:nvSpPr>
          <p:cNvPr id="8806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1CC113-F18E-4C58-A284-8A730ECEFF42}" type="slidenum">
              <a:rPr lang="en-US"/>
              <a:pPr/>
              <a:t>30</a:t>
            </a:fld>
            <a:endParaRPr lang="en-US"/>
          </a:p>
        </p:txBody>
      </p:sp>
      <p:sp>
        <p:nvSpPr>
          <p:cNvPr id="9011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15936A-AF67-4BEA-874A-1C1181324176}" type="slidenum">
              <a:rPr lang="en-US"/>
              <a:pPr/>
              <a:t>31</a:t>
            </a:fld>
            <a:endParaRPr lang="en-US"/>
          </a:p>
        </p:txBody>
      </p:sp>
      <p:sp>
        <p:nvSpPr>
          <p:cNvPr id="94210" name="Rectangle 1026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D1A80B-DD34-4C12-AFF4-D328B3A51289}" type="slidenum">
              <a:rPr lang="en-US"/>
              <a:pPr/>
              <a:t>32</a:t>
            </a:fld>
            <a:endParaRPr lang="en-US"/>
          </a:p>
        </p:txBody>
      </p:sp>
      <p:sp>
        <p:nvSpPr>
          <p:cNvPr id="9830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4B0E71-8372-44BD-ABA4-EC18A475E41B}" type="slidenum">
              <a:rPr lang="en-US"/>
              <a:pPr/>
              <a:t>9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6CA0F4-7F41-42B9-A4D1-E33E623BB8AD}" type="slidenum">
              <a:rPr lang="en-US"/>
              <a:pPr/>
              <a:t>33</a:t>
            </a:fld>
            <a:endParaRPr lang="en-US"/>
          </a:p>
        </p:txBody>
      </p:sp>
      <p:sp>
        <p:nvSpPr>
          <p:cNvPr id="10240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A1B187-934D-4CBE-A37B-620D49EAFEF4}" type="slidenum">
              <a:rPr lang="en-US"/>
              <a:pPr/>
              <a:t>34</a:t>
            </a:fld>
            <a:endParaRPr lang="en-US"/>
          </a:p>
        </p:txBody>
      </p:sp>
      <p:sp>
        <p:nvSpPr>
          <p:cNvPr id="17817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17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9AD79D-C4F6-4C96-9AC6-D8E260817950}" type="slidenum">
              <a:rPr lang="en-US"/>
              <a:pPr/>
              <a:t>12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18D963-CFE9-4BB7-A60C-E3629C29B896}" type="slidenum">
              <a:rPr lang="en-US"/>
              <a:pPr/>
              <a:t>13</a:t>
            </a:fld>
            <a:endParaRPr lang="en-US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67FA3A-CC83-4FE9-98AA-2519B2306812}" type="slidenum">
              <a:rPr lang="en-US"/>
              <a:pPr/>
              <a:t>14</a:t>
            </a:fld>
            <a:endParaRPr 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4F7562-F40E-4962-B026-E7BD05FDE47B}" type="slidenum">
              <a:rPr lang="en-US"/>
              <a:pPr/>
              <a:t>17</a:t>
            </a:fld>
            <a:endParaRPr 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6D8ACD-7103-4596-9B2C-7542F44C1514}" type="slidenum">
              <a:rPr lang="en-US"/>
              <a:pPr/>
              <a:t>18</a:t>
            </a:fld>
            <a:endParaRPr lang="en-US"/>
          </a:p>
        </p:txBody>
      </p:sp>
      <p:sp>
        <p:nvSpPr>
          <p:cNvPr id="55298" name="Rectangle 1026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E08FCE-810A-430F-B436-CDD4CE25E9B7}" type="slidenum">
              <a:rPr lang="en-US"/>
              <a:pPr/>
              <a:t>19</a:t>
            </a:fld>
            <a:endParaRPr lang="en-US"/>
          </a:p>
        </p:txBody>
      </p:sp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02E97D-62D9-43C1-8627-B6A00F10FF79}" type="slidenum">
              <a:rPr lang="en-US"/>
              <a:pPr/>
              <a:t>20</a:t>
            </a:fld>
            <a:endParaRPr lang="en-US"/>
          </a:p>
        </p:txBody>
      </p:sp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905000" y="2133600"/>
            <a:ext cx="5943600" cy="2895600"/>
          </a:xfrm>
          <a:solidFill>
            <a:srgbClr val="666699"/>
          </a:solidFill>
          <a:ln w="12700"/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defRPr>
            </a:lvl1pPr>
          </a:lstStyle>
          <a:p>
            <a:r>
              <a:rPr lang="en-US"/>
              <a:t>Click to edit Master style</a:t>
            </a:r>
            <a:br>
              <a:rPr lang="en-US"/>
            </a:br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229600" y="0"/>
            <a:ext cx="914400" cy="457200"/>
          </a:xfrm>
          <a:noFill/>
        </p:spPr>
        <p:txBody>
          <a:bodyPr/>
          <a:lstStyle>
            <a:lvl1pPr>
              <a:defRPr/>
            </a:lvl1pPr>
          </a:lstStyle>
          <a:p>
            <a:fld id="{4E1EBCF6-8984-41C8-A233-C97E69DE839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221" name="Rectangle 1029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sz="1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© 2002 Prentice Hall Business Publishing	Principles of Economics, 6/e	Karl Case, Ray Fair</a:t>
            </a:r>
          </a:p>
        </p:txBody>
      </p:sp>
      <p:sp>
        <p:nvSpPr>
          <p:cNvPr id="9224" name="Text Box 1032"/>
          <p:cNvSpPr txBox="1">
            <a:spLocks noChangeArrowheads="1"/>
          </p:cNvSpPr>
          <p:nvPr/>
        </p:nvSpPr>
        <p:spPr bwMode="auto">
          <a:xfrm rot="10800000">
            <a:off x="1219200" y="609600"/>
            <a:ext cx="549275" cy="251460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CopprplGoth Bd BT" pitchFamily="34" charset="0"/>
              </a:rPr>
              <a:t>  </a:t>
            </a:r>
            <a:r>
              <a:rPr lang="en-US">
                <a:solidFill>
                  <a:srgbClr val="333399"/>
                </a:solidFill>
                <a:effectDag name="">
                  <a:cont type="tree" name="">
                    <a:effect ref="fillLine"/>
                    <a:outerShdw dist="38100" dir="13500000" algn="br">
                      <a:srgbClr val="7F7FE5"/>
                    </a:outerShdw>
                  </a:cont>
                  <a:cont type="tree" name="">
                    <a:effect ref="fillLine"/>
                    <a:outerShdw dist="38100" dir="2700000" algn="tl">
                      <a:srgbClr val="1E1E5B"/>
                    </a:outerShdw>
                  </a:cont>
                  <a:effect ref="fillLine"/>
                </a:effectDag>
                <a:latin typeface="CopprplGoth Bd BT" pitchFamily="34" charset="0"/>
              </a:rPr>
              <a:t>C H A P T E R</a:t>
            </a:r>
          </a:p>
        </p:txBody>
      </p:sp>
      <p:sp>
        <p:nvSpPr>
          <p:cNvPr id="9225" name="Text Box 1033"/>
          <p:cNvSpPr txBox="1">
            <a:spLocks noChangeArrowheads="1"/>
          </p:cNvSpPr>
          <p:nvPr/>
        </p:nvSpPr>
        <p:spPr bwMode="auto">
          <a:xfrm>
            <a:off x="1752600" y="609600"/>
            <a:ext cx="1219200" cy="144780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>
              <a:spcBef>
                <a:spcPct val="50000"/>
              </a:spcBef>
            </a:pPr>
            <a:r>
              <a:rPr lang="en-US" sz="6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</a:p>
        </p:txBody>
      </p:sp>
      <p:sp>
        <p:nvSpPr>
          <p:cNvPr id="9222" name="Line 1030"/>
          <p:cNvSpPr>
            <a:spLocks noChangeShapeType="1"/>
          </p:cNvSpPr>
          <p:nvPr/>
        </p:nvSpPr>
        <p:spPr bwMode="auto">
          <a:xfrm>
            <a:off x="1752600" y="1828800"/>
            <a:ext cx="66294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Text Box 1037"/>
          <p:cNvSpPr txBox="1">
            <a:spLocks noChangeArrowheads="1"/>
          </p:cNvSpPr>
          <p:nvPr/>
        </p:nvSpPr>
        <p:spPr bwMode="auto">
          <a:xfrm>
            <a:off x="5943600" y="5486400"/>
            <a:ext cx="2438400" cy="60960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r">
              <a:spcBef>
                <a:spcPct val="50000"/>
              </a:spcBef>
            </a:pPr>
            <a:r>
              <a:rPr lang="en-US"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rplGoth Bd BT" pitchFamily="34" charset="0"/>
              </a:rPr>
              <a:t>Prepared by:  Fernando Quijano and Yvonn Quijano</a:t>
            </a:r>
            <a:endParaRPr lang="en-US" sz="6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60054A-7A77-4B70-B644-CD7A463CEE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76200"/>
            <a:ext cx="205740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76200"/>
            <a:ext cx="601980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2CB2065-51C6-4BB8-B2F5-3A57ECCD46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7784652-C76B-4EBD-B1BE-D1EB435C18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1C939C-AABF-4359-977F-BA4E6722A7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40005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1447800"/>
            <a:ext cx="40005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B91E42-2D71-4094-ADD2-9DA439B20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613F04-D535-4C94-B86A-4C19E39B29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777753E-D8EC-43B4-BA6C-267478B344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635D14-0719-41D5-BBE3-AE114F71BD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E03D916-96E0-4B03-B891-A6FC782B41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89CE61F-5242-46D0-99D0-FA84A32BC8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 and for two-line headings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8153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5532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FFF657E-9101-476C-9449-3ADB03600B5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09600" y="1295400"/>
            <a:ext cx="82296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553200"/>
            <a:ext cx="8686800" cy="295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sz="1200">
                <a:latin typeface="Arial" charset="0"/>
              </a:rPr>
              <a:t>© 2002 Prentice Hall Business Publishing	Principles of Economics, 6/e	Karl Case, Ray Fair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2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5000"/>
        </a:spcBef>
        <a:spcAft>
          <a:spcPct val="45000"/>
        </a:spcAft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5000"/>
        </a:spcBef>
        <a:spcAft>
          <a:spcPct val="25000"/>
        </a:spcAft>
        <a:buSzPct val="9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9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3.xls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Microsoft_Office_Excel_97-2003_Worksheet5.xls"/><Relationship Id="rId4" Type="http://schemas.openxmlformats.org/officeDocument/2006/relationships/oleObject" Target="../embeddings/Microsoft_Office_Excel_Chart4.xls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5.vml"/><Relationship Id="rId1" Type="http://schemas.openxmlformats.org/officeDocument/2006/relationships/themeOverride" Target="../theme/themeOverride7.xml"/><Relationship Id="rId6" Type="http://schemas.openxmlformats.org/officeDocument/2006/relationships/image" Target="../media/image34.png"/><Relationship Id="rId5" Type="http://schemas.openxmlformats.org/officeDocument/2006/relationships/oleObject" Target="../embeddings/Microsoft_Office_Excel_Chart6.xls"/><Relationship Id="rId4" Type="http://schemas.openxmlformats.org/officeDocument/2006/relationships/notesSlide" Target="../notesSlides/notesSlide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4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4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5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70.png"/><Relationship Id="rId7" Type="http://schemas.openxmlformats.org/officeDocument/2006/relationships/image" Target="../media/image74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3.png"/><Relationship Id="rId11" Type="http://schemas.openxmlformats.org/officeDocument/2006/relationships/image" Target="../media/image78.png"/><Relationship Id="rId5" Type="http://schemas.openxmlformats.org/officeDocument/2006/relationships/image" Target="../media/image72.png"/><Relationship Id="rId10" Type="http://schemas.openxmlformats.org/officeDocument/2006/relationships/image" Target="../media/image77.png"/><Relationship Id="rId4" Type="http://schemas.openxmlformats.org/officeDocument/2006/relationships/image" Target="../media/image71.png"/><Relationship Id="rId9" Type="http://schemas.openxmlformats.org/officeDocument/2006/relationships/image" Target="../media/image76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3" Type="http://schemas.openxmlformats.org/officeDocument/2006/relationships/image" Target="../media/image80.png"/><Relationship Id="rId7" Type="http://schemas.openxmlformats.org/officeDocument/2006/relationships/image" Target="../media/image84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3.png"/><Relationship Id="rId11" Type="http://schemas.openxmlformats.org/officeDocument/2006/relationships/image" Target="../media/image88.png"/><Relationship Id="rId5" Type="http://schemas.openxmlformats.org/officeDocument/2006/relationships/image" Target="../media/image82.png"/><Relationship Id="rId10" Type="http://schemas.openxmlformats.org/officeDocument/2006/relationships/image" Target="../media/image87.png"/><Relationship Id="rId4" Type="http://schemas.openxmlformats.org/officeDocument/2006/relationships/image" Target="../media/image81.png"/><Relationship Id="rId9" Type="http://schemas.openxmlformats.org/officeDocument/2006/relationships/image" Target="../media/image8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1.png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0.png"/><Relationship Id="rId5" Type="http://schemas.openxmlformats.org/officeDocument/2006/relationships/oleObject" Target="../embeddings/Microsoft_Office_Excel_97-2003_Worksheet2.xls"/><Relationship Id="rId4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Demand, Supply, and Market Equilibrium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Law of Demand</a:t>
            </a:r>
          </a:p>
        </p:txBody>
      </p:sp>
      <p:sp>
        <p:nvSpPr>
          <p:cNvPr id="169987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4648200" y="1600200"/>
            <a:ext cx="41148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</a:t>
            </a:r>
            <a:r>
              <a:rPr lang="en-US" b="1" i="1"/>
              <a:t>law of demand</a:t>
            </a:r>
            <a:r>
              <a:rPr lang="en-US"/>
              <a:t> states that there is a negative, or inverse, relationship between price and the quantity of a good demanded and its price.</a:t>
            </a:r>
          </a:p>
        </p:txBody>
      </p:sp>
      <p:sp>
        <p:nvSpPr>
          <p:cNvPr id="169999" name="Rectangle 2063"/>
          <p:cNvSpPr>
            <a:spLocks noChangeArrowheads="1"/>
          </p:cNvSpPr>
          <p:nvPr/>
        </p:nvSpPr>
        <p:spPr bwMode="auto">
          <a:xfrm>
            <a:off x="4724400" y="4419600"/>
            <a:ext cx="4114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5000"/>
              </a:spcBef>
              <a:spcAft>
                <a:spcPct val="45000"/>
              </a:spcAft>
              <a:buFontTx/>
              <a:buChar char="•"/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This means that demand curves slope downward.</a:t>
            </a:r>
          </a:p>
        </p:txBody>
      </p:sp>
      <p:pic>
        <p:nvPicPr>
          <p:cNvPr id="170000" name="Picture 2064" descr="C:\Prentice Hall\CaseFair\presentations\Cf03\images\optimized\arrow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438400"/>
            <a:ext cx="2514600" cy="1411288"/>
          </a:xfrm>
          <a:prstGeom prst="rect">
            <a:avLst/>
          </a:prstGeom>
          <a:noFill/>
        </p:spPr>
      </p:pic>
      <p:pic>
        <p:nvPicPr>
          <p:cNvPr id="170001" name="Picture 2065" descr="C:\Prentice Hall\CaseFair\presentations\Cf03\images\optimized\dmdcurve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905000"/>
            <a:ext cx="4648200" cy="4159250"/>
          </a:xfrm>
          <a:prstGeom prst="rect">
            <a:avLst/>
          </a:prstGeom>
          <a:noFill/>
        </p:spPr>
      </p:pic>
      <p:pic>
        <p:nvPicPr>
          <p:cNvPr id="170003" name="Picture 2067" descr="C:\Prentice Hall\CaseFair\presentations\Cf03\images\optimized\dmdcurve1-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1905000"/>
            <a:ext cx="4648200" cy="4159250"/>
          </a:xfrm>
          <a:prstGeom prst="rect">
            <a:avLst/>
          </a:prstGeom>
          <a:noFill/>
        </p:spPr>
      </p:pic>
      <p:pic>
        <p:nvPicPr>
          <p:cNvPr id="170005" name="Picture 2069" descr="C:\Prentice Hall\CaseFair\presentations\Cf03\images\optimized\dmdcurve1-1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1905000"/>
            <a:ext cx="4648200" cy="4159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0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0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9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70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70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build="p" bldLvl="2" autoUpdateAnimBg="0"/>
      <p:bldP spid="169999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113" name="Picture 1033" descr="C:\Prentice Hall\CaseFair\presentations\Cf03\images\optimized\dmdcurvewtrmrk.gif"/>
          <p:cNvPicPr>
            <a:picLocks noChangeAspect="1" noChangeArrowheads="1"/>
          </p:cNvPicPr>
          <p:nvPr/>
        </p:nvPicPr>
        <p:blipFill>
          <a:blip r:embed="rId2">
            <a:lum bright="58000" contrast="-70000"/>
          </a:blip>
          <a:srcRect/>
          <a:stretch>
            <a:fillRect/>
          </a:stretch>
        </p:blipFill>
        <p:spPr bwMode="auto">
          <a:xfrm>
            <a:off x="2133600" y="1905000"/>
            <a:ext cx="5067300" cy="3657600"/>
          </a:xfrm>
          <a:prstGeom prst="rect">
            <a:avLst/>
          </a:prstGeom>
          <a:noFill/>
        </p:spPr>
      </p:pic>
      <p:sp>
        <p:nvSpPr>
          <p:cNvPr id="1751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Properties of Demand Curves</a:t>
            </a:r>
          </a:p>
        </p:txBody>
      </p:sp>
      <p:sp>
        <p:nvSpPr>
          <p:cNvPr id="1751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171700" y="2286000"/>
            <a:ext cx="49911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Demand curves intersect the quantity (</a:t>
            </a:r>
            <a:r>
              <a:rPr lang="en-US" i="1"/>
              <a:t>X</a:t>
            </a:r>
            <a:r>
              <a:rPr lang="en-US"/>
              <a:t>)-axis, as a result of time limitations and diminishing marginal utility.</a:t>
            </a:r>
          </a:p>
          <a:p>
            <a:pPr>
              <a:lnSpc>
                <a:spcPct val="90000"/>
              </a:lnSpc>
            </a:pPr>
            <a:r>
              <a:rPr lang="en-US"/>
              <a:t>Demand curves intersect the (</a:t>
            </a:r>
            <a:r>
              <a:rPr lang="en-US" i="1"/>
              <a:t>Y</a:t>
            </a:r>
            <a:r>
              <a:rPr lang="en-US"/>
              <a:t>)-axis, as a result of limited incomes and wealth.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5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3800"/>
              <a:t>Income and Wealth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752600"/>
            <a:ext cx="6705600" cy="4267200"/>
          </a:xfrm>
          <a:noFill/>
          <a:ln/>
        </p:spPr>
        <p:txBody>
          <a:bodyPr lIns="92075" tIns="46038" rIns="92075" bIns="46038"/>
          <a:lstStyle/>
          <a:p>
            <a:r>
              <a:rPr lang="en-US" b="1" i="1">
                <a:solidFill>
                  <a:srgbClr val="000000"/>
                </a:solidFill>
              </a:rPr>
              <a:t>Income</a:t>
            </a:r>
            <a:r>
              <a:rPr lang="en-US">
                <a:solidFill>
                  <a:srgbClr val="000000"/>
                </a:solidFill>
              </a:rPr>
              <a:t> is the sum of all households wages, salaries, profits, interest payments, rents, and other forms of earnings in a given period of time.  It is a </a:t>
            </a:r>
            <a:r>
              <a:rPr lang="en-US" b="1" i="1">
                <a:solidFill>
                  <a:srgbClr val="000000"/>
                </a:solidFill>
              </a:rPr>
              <a:t>flow</a:t>
            </a:r>
            <a:r>
              <a:rPr lang="en-US">
                <a:solidFill>
                  <a:srgbClr val="000000"/>
                </a:solidFill>
              </a:rPr>
              <a:t> measure.</a:t>
            </a:r>
          </a:p>
          <a:p>
            <a:r>
              <a:rPr lang="en-US" b="1" i="1">
                <a:solidFill>
                  <a:srgbClr val="000000"/>
                </a:solidFill>
              </a:rPr>
              <a:t>Wealth</a:t>
            </a:r>
            <a:r>
              <a:rPr lang="en-US">
                <a:solidFill>
                  <a:srgbClr val="000000"/>
                </a:solidFill>
              </a:rPr>
              <a:t>, or </a:t>
            </a:r>
            <a:r>
              <a:rPr lang="en-US" b="1" i="1">
                <a:solidFill>
                  <a:srgbClr val="000000"/>
                </a:solidFill>
              </a:rPr>
              <a:t>net worth</a:t>
            </a:r>
            <a:r>
              <a:rPr lang="en-US">
                <a:solidFill>
                  <a:srgbClr val="000000"/>
                </a:solidFill>
              </a:rPr>
              <a:t>, is the total value of what a household owns minus what it owes</a:t>
            </a:r>
            <a:r>
              <a:rPr lang="en-US" i="1">
                <a:solidFill>
                  <a:srgbClr val="000000"/>
                </a:solidFill>
              </a:rPr>
              <a:t>.</a:t>
            </a:r>
            <a:r>
              <a:rPr lang="en-US">
                <a:solidFill>
                  <a:srgbClr val="000000"/>
                </a:solidFill>
              </a:rPr>
              <a:t>  It is a </a:t>
            </a:r>
            <a:r>
              <a:rPr lang="en-US" b="1" i="1">
                <a:solidFill>
                  <a:srgbClr val="000000"/>
                </a:solidFill>
              </a:rPr>
              <a:t>stock</a:t>
            </a:r>
            <a:r>
              <a:rPr lang="en-US">
                <a:solidFill>
                  <a:srgbClr val="000000"/>
                </a:solidFill>
              </a:rPr>
              <a:t> measure.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3400"/>
              <a:t>Related Goods and Services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3500" y="1752600"/>
            <a:ext cx="6629400" cy="2895600"/>
          </a:xfrm>
          <a:noFill/>
          <a:ln/>
        </p:spPr>
        <p:txBody>
          <a:bodyPr lIns="92075" tIns="46038" rIns="92075" bIns="46038"/>
          <a:lstStyle/>
          <a:p>
            <a:r>
              <a:rPr lang="en-US" b="1" i="1">
                <a:solidFill>
                  <a:srgbClr val="000000"/>
                </a:solidFill>
              </a:rPr>
              <a:t>Normal Goods</a:t>
            </a:r>
            <a:r>
              <a:rPr lang="en-US">
                <a:solidFill>
                  <a:srgbClr val="000000"/>
                </a:solidFill>
              </a:rPr>
              <a:t> are goods for which demand goes up when income is higher and for which demand goes down when income is lower.</a:t>
            </a:r>
          </a:p>
          <a:p>
            <a:pPr eaLnBrk="0" hangingPunct="0">
              <a:spcBef>
                <a:spcPct val="0"/>
              </a:spcBef>
              <a:spcAft>
                <a:spcPct val="0"/>
              </a:spcAft>
            </a:pPr>
            <a:r>
              <a:rPr lang="en-US" b="1" i="1">
                <a:solidFill>
                  <a:srgbClr val="000000"/>
                </a:solidFill>
                <a:effectLst/>
              </a:rPr>
              <a:t>Inferior Goods</a:t>
            </a:r>
            <a:r>
              <a:rPr lang="en-US">
                <a:solidFill>
                  <a:srgbClr val="000000"/>
                </a:solidFill>
                <a:effectLst/>
              </a:rPr>
              <a:t> are goods for which demand falls when income rises.</a:t>
            </a:r>
            <a:endParaRPr lang="en-US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3400"/>
              <a:t>Related Goods and Services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2500" y="1752600"/>
            <a:ext cx="7391400" cy="4495800"/>
          </a:xfrm>
          <a:noFill/>
          <a:ln/>
        </p:spPr>
        <p:txBody>
          <a:bodyPr lIns="92075" tIns="46038" rIns="92075" bIns="46038"/>
          <a:lstStyle/>
          <a:p>
            <a:r>
              <a:rPr lang="en-US" b="1" i="1">
                <a:solidFill>
                  <a:srgbClr val="000000"/>
                </a:solidFill>
              </a:rPr>
              <a:t>Substitutes</a:t>
            </a:r>
            <a:r>
              <a:rPr lang="en-US">
                <a:solidFill>
                  <a:srgbClr val="000000"/>
                </a:solidFill>
              </a:rPr>
              <a:t> are goods that can serve as replacements for one another; when the price of one increases, demand for the other goes up.  </a:t>
            </a:r>
            <a:r>
              <a:rPr lang="en-US" b="1" i="1">
                <a:solidFill>
                  <a:srgbClr val="000000"/>
                </a:solidFill>
              </a:rPr>
              <a:t>Perfect substitutes</a:t>
            </a:r>
            <a:r>
              <a:rPr lang="en-US">
                <a:solidFill>
                  <a:srgbClr val="000000"/>
                </a:solidFill>
              </a:rPr>
              <a:t> are identical products.</a:t>
            </a:r>
          </a:p>
          <a:p>
            <a:r>
              <a:rPr lang="en-US" b="1" i="1">
                <a:solidFill>
                  <a:srgbClr val="000000"/>
                </a:solidFill>
                <a:effectLst/>
              </a:rPr>
              <a:t>Complements</a:t>
            </a:r>
            <a:r>
              <a:rPr lang="en-US">
                <a:solidFill>
                  <a:srgbClr val="000000"/>
                </a:solidFill>
                <a:effectLst/>
              </a:rPr>
              <a:t> are goods that “go together”; a decrease in the price of one results in an increase in demand for the other, and vice versa.</a:t>
            </a:r>
            <a:endParaRPr lang="en-US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29600" cy="990600"/>
          </a:xfrm>
          <a:noFill/>
          <a:ln/>
        </p:spPr>
        <p:txBody>
          <a:bodyPr/>
          <a:lstStyle/>
          <a:p>
            <a:r>
              <a:rPr lang="en-US" sz="2800"/>
              <a:t>Shift of Demand Versus Movement Along a Demand Curve</a:t>
            </a:r>
          </a:p>
        </p:txBody>
      </p:sp>
      <p:sp>
        <p:nvSpPr>
          <p:cNvPr id="145411" name="Text Box 1027"/>
          <p:cNvSpPr txBox="1">
            <a:spLocks noChangeArrowheads="1"/>
          </p:cNvSpPr>
          <p:nvPr/>
        </p:nvSpPr>
        <p:spPr bwMode="auto">
          <a:xfrm>
            <a:off x="4876800" y="1631950"/>
            <a:ext cx="4038600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282575" indent="-282575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 change in </a:t>
            </a:r>
            <a:r>
              <a:rPr lang="en-US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demand</a:t>
            </a: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is not the same as a change in </a:t>
            </a:r>
            <a:r>
              <a:rPr lang="en-US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quantity demanded</a:t>
            </a: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.</a:t>
            </a:r>
          </a:p>
        </p:txBody>
      </p:sp>
      <p:sp>
        <p:nvSpPr>
          <p:cNvPr id="145412" name="Text Box 1028"/>
          <p:cNvSpPr txBox="1">
            <a:spLocks noChangeArrowheads="1"/>
          </p:cNvSpPr>
          <p:nvPr/>
        </p:nvSpPr>
        <p:spPr bwMode="auto">
          <a:xfrm>
            <a:off x="4876800" y="2895600"/>
            <a:ext cx="4114800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282575" indent="-282575" eaLnBrk="0" hangingPunct="0">
              <a:buFontTx/>
              <a:buChar char="•"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 this example, a higher price causes lower </a:t>
            </a:r>
            <a:r>
              <a:rPr lang="en-US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quantity demanded</a:t>
            </a: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.</a:t>
            </a:r>
          </a:p>
        </p:txBody>
      </p:sp>
      <p:sp>
        <p:nvSpPr>
          <p:cNvPr id="145413" name="Text Box 1029"/>
          <p:cNvSpPr txBox="1">
            <a:spLocks noChangeArrowheads="1"/>
          </p:cNvSpPr>
          <p:nvPr/>
        </p:nvSpPr>
        <p:spPr bwMode="auto">
          <a:xfrm>
            <a:off x="4876800" y="4191000"/>
            <a:ext cx="4114800" cy="2282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282575" indent="-282575" eaLnBrk="0" hangingPunct="0">
              <a:buFontTx/>
              <a:buChar char="•"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Changes in determinants of demand, other than price, cause a change in </a:t>
            </a:r>
            <a:r>
              <a:rPr lang="en-US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demand</a:t>
            </a: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, or a </a:t>
            </a:r>
            <a:r>
              <a:rPr lang="en-US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shift</a:t>
            </a: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of the entire demand curve, from </a:t>
            </a:r>
            <a:r>
              <a:rPr lang="en-US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</a:t>
            </a: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to </a:t>
            </a:r>
            <a:r>
              <a:rPr lang="en-US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</a:t>
            </a: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.</a:t>
            </a:r>
          </a:p>
        </p:txBody>
      </p:sp>
      <p:pic>
        <p:nvPicPr>
          <p:cNvPr id="145429" name="Picture 1045" descr="C:\Prentice Hall\CaseFair\presentations\Cf03\images\optimized\movealong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752600"/>
            <a:ext cx="4721225" cy="3794125"/>
          </a:xfrm>
          <a:prstGeom prst="rect">
            <a:avLst/>
          </a:prstGeom>
          <a:noFill/>
        </p:spPr>
      </p:pic>
      <p:pic>
        <p:nvPicPr>
          <p:cNvPr id="145432" name="Picture 1048" descr="C:\Prentice Hall\CaseFair\presentations\Cf03\images\optimized\movealong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752600"/>
            <a:ext cx="4721225" cy="3794125"/>
          </a:xfrm>
          <a:prstGeom prst="rect">
            <a:avLst/>
          </a:prstGeom>
          <a:noFill/>
        </p:spPr>
      </p:pic>
      <p:pic>
        <p:nvPicPr>
          <p:cNvPr id="145433" name="Picture 1049" descr="C:\Prentice Hall\CaseFair\presentations\Cf03\images\optimized\movealong3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1752600"/>
            <a:ext cx="4721225" cy="3794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45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5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45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autoUpdateAnimBg="0"/>
      <p:bldP spid="145412" grpId="0" autoUpdateAnimBg="0"/>
      <p:bldP spid="14541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4876800" y="1752600"/>
            <a:ext cx="4038600" cy="2647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282575" indent="-282575" eaLnBrk="0" hangingPunct="0">
              <a:buFontTx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When </a:t>
            </a:r>
            <a:r>
              <a:rPr lang="en-US" b="1" i="1">
                <a:solidFill>
                  <a:srgbClr val="000000"/>
                </a:solidFill>
                <a:latin typeface="Arial" charset="0"/>
              </a:rPr>
              <a:t>demand shifts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to the right, demand increases. This causes </a:t>
            </a:r>
            <a:r>
              <a:rPr lang="en-US" b="1" i="1">
                <a:solidFill>
                  <a:srgbClr val="000000"/>
                </a:solidFill>
                <a:latin typeface="Arial" charset="0"/>
              </a:rPr>
              <a:t>quantity demanded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to be greater than it was prior to the shift, </a:t>
            </a:r>
            <a:r>
              <a:rPr lang="en-US" b="1" i="1">
                <a:solidFill>
                  <a:srgbClr val="000000"/>
                </a:solidFill>
                <a:latin typeface="Arial" charset="0"/>
              </a:rPr>
              <a:t>for each and every price level.</a:t>
            </a:r>
            <a:endParaRPr lang="en-US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6436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29600" cy="990600"/>
          </a:xfrm>
          <a:noFill/>
          <a:ln/>
        </p:spPr>
        <p:txBody>
          <a:bodyPr/>
          <a:lstStyle/>
          <a:p>
            <a:r>
              <a:rPr lang="en-US" sz="2800"/>
              <a:t>A Change in Demand Versus a Change in Quantity Demanded</a:t>
            </a:r>
          </a:p>
        </p:txBody>
      </p:sp>
      <p:pic>
        <p:nvPicPr>
          <p:cNvPr id="146454" name="Picture 22" descr="C:\Prentice Hall\CaseFair\presentations\Cf03\images\optimized\movealong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1752600"/>
            <a:ext cx="4721225" cy="3794125"/>
          </a:xfrm>
          <a:prstGeom prst="rect">
            <a:avLst/>
          </a:prstGeom>
          <a:noFill/>
        </p:spPr>
      </p:pic>
      <p:pic>
        <p:nvPicPr>
          <p:cNvPr id="146455" name="Picture 23" descr="C:\Prentice Hall\CaseFair\presentations\Cf03\images\optimized\movealong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5575" y="1752600"/>
            <a:ext cx="4721225" cy="3794125"/>
          </a:xfrm>
          <a:prstGeom prst="rect">
            <a:avLst/>
          </a:prstGeom>
          <a:noFill/>
        </p:spPr>
      </p:pic>
      <p:pic>
        <p:nvPicPr>
          <p:cNvPr id="146456" name="Picture 24" descr="C:\Prentice Hall\CaseFair\presentations\Cf03\images\optimized\movealong5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1752600"/>
            <a:ext cx="4721225" cy="3794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6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46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sz="2800"/>
              <a:t>A Change in Demand Versus a Change in Quantity Demanded</a:t>
            </a:r>
          </a:p>
        </p:txBody>
      </p:sp>
      <p:sp>
        <p:nvSpPr>
          <p:cNvPr id="50213" name="Text Box 1061"/>
          <p:cNvSpPr txBox="1">
            <a:spLocks noChangeArrowheads="1"/>
          </p:cNvSpPr>
          <p:nvPr/>
        </p:nvSpPr>
        <p:spPr bwMode="auto">
          <a:xfrm>
            <a:off x="609600" y="1524000"/>
            <a:ext cx="220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To summarize</a:t>
            </a:r>
            <a:r>
              <a:rPr lang="en-US"/>
              <a:t>:</a:t>
            </a:r>
          </a:p>
        </p:txBody>
      </p:sp>
      <p:grpSp>
        <p:nvGrpSpPr>
          <p:cNvPr id="50229" name="Group 1077"/>
          <p:cNvGrpSpPr>
            <a:grpSpLocks/>
          </p:cNvGrpSpPr>
          <p:nvPr/>
        </p:nvGrpSpPr>
        <p:grpSpPr bwMode="auto">
          <a:xfrm>
            <a:off x="685800" y="2057400"/>
            <a:ext cx="7772400" cy="1917700"/>
            <a:chOff x="432" y="1296"/>
            <a:chExt cx="4800" cy="1012"/>
          </a:xfrm>
        </p:grpSpPr>
        <p:sp>
          <p:nvSpPr>
            <p:cNvPr id="50210" name="Text Box 1058"/>
            <p:cNvSpPr txBox="1">
              <a:spLocks noChangeArrowheads="1"/>
            </p:cNvSpPr>
            <p:nvPr/>
          </p:nvSpPr>
          <p:spPr bwMode="auto">
            <a:xfrm>
              <a:off x="432" y="1296"/>
              <a:ext cx="4800" cy="1012"/>
            </a:xfrm>
            <a:prstGeom prst="rect">
              <a:avLst/>
            </a:prstGeom>
            <a:solidFill>
              <a:srgbClr val="C0C0C0">
                <a:alpha val="50000"/>
              </a:srgbClr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marL="282575" indent="-282575" eaLnBrk="0" hangingPunct="0"/>
              <a:r>
                <a:rPr lang="en-US">
                  <a:latin typeface="Arial" charset="0"/>
                </a:rPr>
                <a:t>Change in price of a good or service</a:t>
              </a:r>
            </a:p>
            <a:p>
              <a:pPr marL="282575" indent="-282575" eaLnBrk="0" hangingPunct="0"/>
              <a:r>
                <a:rPr lang="en-US">
                  <a:latin typeface="Arial" charset="0"/>
                </a:rPr>
                <a:t>         leads to</a:t>
              </a:r>
            </a:p>
            <a:p>
              <a:pPr marL="282575" indent="-282575" eaLnBrk="0" hangingPunct="0"/>
              <a:endParaRPr lang="en-US">
                <a:latin typeface="Arial" charset="0"/>
              </a:endParaRPr>
            </a:p>
            <a:p>
              <a:pPr marL="282575" indent="-282575" eaLnBrk="0" hangingPunct="0"/>
              <a:r>
                <a:rPr lang="en-US">
                  <a:latin typeface="Arial" charset="0"/>
                </a:rPr>
                <a:t>		Change in </a:t>
              </a:r>
              <a:r>
                <a:rPr lang="en-US" i="1">
                  <a:latin typeface="Arial" charset="0"/>
                </a:rPr>
                <a:t>quantity demanded</a:t>
              </a:r>
              <a:br>
                <a:rPr lang="en-US" i="1">
                  <a:latin typeface="Arial" charset="0"/>
                </a:rPr>
              </a:br>
              <a:r>
                <a:rPr lang="en-US" i="1">
                  <a:latin typeface="Arial" charset="0"/>
                </a:rPr>
                <a:t>	</a:t>
              </a:r>
              <a:r>
                <a:rPr lang="en-US">
                  <a:latin typeface="Arial" charset="0"/>
                </a:rPr>
                <a:t>(</a:t>
              </a:r>
              <a:r>
                <a:rPr lang="en-US" b="1">
                  <a:latin typeface="Arial" charset="0"/>
                </a:rPr>
                <a:t>Movement along the curve</a:t>
              </a:r>
              <a:r>
                <a:rPr lang="en-US">
                  <a:latin typeface="Arial" charset="0"/>
                </a:rPr>
                <a:t>).</a:t>
              </a:r>
            </a:p>
          </p:txBody>
        </p:sp>
        <p:sp>
          <p:nvSpPr>
            <p:cNvPr id="50215" name="Freeform 1063"/>
            <p:cNvSpPr>
              <a:spLocks/>
            </p:cNvSpPr>
            <p:nvPr/>
          </p:nvSpPr>
          <p:spPr bwMode="auto">
            <a:xfrm>
              <a:off x="636" y="1678"/>
              <a:ext cx="372" cy="5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04"/>
                </a:cxn>
                <a:cxn ang="0">
                  <a:pos x="349" y="604"/>
                </a:cxn>
              </a:cxnLst>
              <a:rect l="0" t="0" r="r" b="b"/>
              <a:pathLst>
                <a:path w="349" h="604">
                  <a:moveTo>
                    <a:pt x="0" y="0"/>
                  </a:moveTo>
                  <a:lnTo>
                    <a:pt x="0" y="604"/>
                  </a:lnTo>
                  <a:lnTo>
                    <a:pt x="349" y="604"/>
                  </a:lnTo>
                </a:path>
              </a:pathLst>
            </a:custGeom>
            <a:solidFill>
              <a:srgbClr val="C0C0C0">
                <a:alpha val="50000"/>
              </a:srgbClr>
            </a:solidFill>
            <a:ln w="25400">
              <a:solidFill>
                <a:srgbClr val="FF99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0230" name="Group 1078"/>
          <p:cNvGrpSpPr>
            <a:grpSpLocks/>
          </p:cNvGrpSpPr>
          <p:nvPr/>
        </p:nvGrpSpPr>
        <p:grpSpPr bwMode="auto">
          <a:xfrm>
            <a:off x="685800" y="4191000"/>
            <a:ext cx="7772400" cy="2282825"/>
            <a:chOff x="432" y="2640"/>
            <a:chExt cx="4800" cy="1438"/>
          </a:xfrm>
        </p:grpSpPr>
        <p:sp>
          <p:nvSpPr>
            <p:cNvPr id="50211" name="Text Box 1059"/>
            <p:cNvSpPr txBox="1">
              <a:spLocks noChangeArrowheads="1"/>
            </p:cNvSpPr>
            <p:nvPr/>
          </p:nvSpPr>
          <p:spPr bwMode="auto">
            <a:xfrm>
              <a:off x="432" y="2640"/>
              <a:ext cx="4800" cy="1438"/>
            </a:xfrm>
            <a:prstGeom prst="rect">
              <a:avLst/>
            </a:prstGeom>
            <a:solidFill>
              <a:srgbClr val="C0C0C0">
                <a:alpha val="50000"/>
              </a:srgbClr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marL="282575" indent="-282575" eaLnBrk="0" hangingPunct="0"/>
              <a:r>
                <a:rPr lang="en-US">
                  <a:latin typeface="Arial" charset="0"/>
                </a:rPr>
                <a:t>Change in income, preferences, or</a:t>
              </a:r>
              <a:br>
                <a:rPr lang="en-US">
                  <a:latin typeface="Arial" charset="0"/>
                </a:rPr>
              </a:br>
              <a:r>
                <a:rPr lang="en-US">
                  <a:latin typeface="Arial" charset="0"/>
                </a:rPr>
                <a:t>prices of other goods or services</a:t>
              </a:r>
            </a:p>
            <a:p>
              <a:pPr marL="282575" indent="-282575" eaLnBrk="0" hangingPunct="0"/>
              <a:r>
                <a:rPr lang="en-US">
                  <a:latin typeface="Arial" charset="0"/>
                </a:rPr>
                <a:t>         leads to</a:t>
              </a:r>
            </a:p>
            <a:p>
              <a:pPr marL="282575" indent="-282575" eaLnBrk="0" hangingPunct="0"/>
              <a:endParaRPr lang="en-US">
                <a:latin typeface="Arial" charset="0"/>
              </a:endParaRPr>
            </a:p>
            <a:p>
              <a:pPr marL="282575" indent="-282575" eaLnBrk="0" hangingPunct="0"/>
              <a:r>
                <a:rPr lang="en-US">
                  <a:latin typeface="Arial" charset="0"/>
                </a:rPr>
                <a:t>		Change in demand</a:t>
              </a:r>
              <a:br>
                <a:rPr lang="en-US">
                  <a:latin typeface="Arial" charset="0"/>
                </a:rPr>
              </a:br>
              <a:r>
                <a:rPr lang="en-US">
                  <a:latin typeface="Arial" charset="0"/>
                </a:rPr>
                <a:t>	(</a:t>
              </a:r>
              <a:r>
                <a:rPr lang="en-US" b="1">
                  <a:latin typeface="Arial" charset="0"/>
                </a:rPr>
                <a:t>Shift of curve</a:t>
              </a:r>
              <a:r>
                <a:rPr lang="en-US">
                  <a:latin typeface="Arial" charset="0"/>
                </a:rPr>
                <a:t>).</a:t>
              </a:r>
            </a:p>
          </p:txBody>
        </p:sp>
        <p:sp>
          <p:nvSpPr>
            <p:cNvPr id="50216" name="Freeform 1064"/>
            <p:cNvSpPr>
              <a:spLocks/>
            </p:cNvSpPr>
            <p:nvPr/>
          </p:nvSpPr>
          <p:spPr bwMode="auto">
            <a:xfrm>
              <a:off x="624" y="3214"/>
              <a:ext cx="349" cy="5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04"/>
                </a:cxn>
                <a:cxn ang="0">
                  <a:pos x="349" y="604"/>
                </a:cxn>
              </a:cxnLst>
              <a:rect l="0" t="0" r="r" b="b"/>
              <a:pathLst>
                <a:path w="349" h="604">
                  <a:moveTo>
                    <a:pt x="0" y="0"/>
                  </a:moveTo>
                  <a:lnTo>
                    <a:pt x="0" y="604"/>
                  </a:lnTo>
                  <a:lnTo>
                    <a:pt x="349" y="604"/>
                  </a:lnTo>
                </a:path>
              </a:pathLst>
            </a:custGeom>
            <a:noFill/>
            <a:ln w="25400">
              <a:solidFill>
                <a:srgbClr val="FF99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0233" name="Picture 1081" descr="C:\Prentice Hall\CaseFair\presentations\Cf03\images\optimized\movealong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2043113"/>
            <a:ext cx="2514600" cy="1919287"/>
          </a:xfrm>
          <a:prstGeom prst="rect">
            <a:avLst/>
          </a:prstGeom>
          <a:noFill/>
        </p:spPr>
      </p:pic>
      <p:pic>
        <p:nvPicPr>
          <p:cNvPr id="50234" name="Picture 1082" descr="C:\Prentice Hall\CaseFair\presentations\Cf03\images\optimized\movealong5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4321175"/>
            <a:ext cx="2587625" cy="2079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0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0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The Impact of a Change in Income</a:t>
            </a:r>
          </a:p>
        </p:txBody>
      </p:sp>
      <p:sp>
        <p:nvSpPr>
          <p:cNvPr id="54292" name="Rectangle 20"/>
          <p:cNvSpPr>
            <a:spLocks noChangeArrowheads="1"/>
          </p:cNvSpPr>
          <p:nvPr/>
        </p:nvSpPr>
        <p:spPr bwMode="auto">
          <a:xfrm>
            <a:off x="685800" y="1752600"/>
            <a:ext cx="3886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282575" indent="-282575" eaLnBrk="0" hangingPunct="0">
              <a:spcBef>
                <a:spcPct val="50000"/>
              </a:spcBef>
              <a:buFontTx/>
              <a:buChar char="•"/>
            </a:pPr>
            <a:r>
              <a:rPr lang="en-US">
                <a:latin typeface="Arial" charset="0"/>
              </a:rPr>
              <a:t>Higher income decreases the demand for an </a:t>
            </a:r>
            <a:r>
              <a:rPr lang="en-US" b="1" i="1">
                <a:latin typeface="Arial" charset="0"/>
              </a:rPr>
              <a:t>inferior</a:t>
            </a:r>
            <a:r>
              <a:rPr lang="en-US">
                <a:latin typeface="Arial" charset="0"/>
              </a:rPr>
              <a:t> good</a:t>
            </a:r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4876800" y="1752600"/>
            <a:ext cx="3581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282575" indent="-282575" eaLnBrk="0" hangingPunct="0">
              <a:spcBef>
                <a:spcPct val="50000"/>
              </a:spcBef>
              <a:buFontTx/>
              <a:buChar char="•"/>
            </a:pPr>
            <a:r>
              <a:rPr lang="en-US">
                <a:latin typeface="Arial" charset="0"/>
              </a:rPr>
              <a:t>Higher income increases the demand for a </a:t>
            </a:r>
            <a:r>
              <a:rPr lang="en-US" b="1" i="1">
                <a:latin typeface="Arial" charset="0"/>
              </a:rPr>
              <a:t>normal</a:t>
            </a:r>
            <a:r>
              <a:rPr lang="en-US">
                <a:latin typeface="Arial" charset="0"/>
              </a:rPr>
              <a:t> good</a:t>
            </a:r>
          </a:p>
        </p:txBody>
      </p:sp>
      <p:pic>
        <p:nvPicPr>
          <p:cNvPr id="54305" name="Picture 33" descr="C:\Prentice Hall\CaseFair\presentations\Cf03\images\optimized\DemandLEFT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971800"/>
            <a:ext cx="4187825" cy="3365500"/>
          </a:xfrm>
          <a:prstGeom prst="rect">
            <a:avLst/>
          </a:prstGeom>
          <a:noFill/>
        </p:spPr>
      </p:pic>
      <p:pic>
        <p:nvPicPr>
          <p:cNvPr id="54306" name="Picture 34" descr="C:\Prentice Hall\CaseFair\presentations\Cf03\images\optimized\movealong5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5175" y="2971800"/>
            <a:ext cx="4187825" cy="3365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4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4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92" grpId="0" autoUpdateAnimBg="0"/>
      <p:bldP spid="54293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The Impact of a Change in the Price of Related Goods</a:t>
            </a: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609600" y="5330825"/>
            <a:ext cx="3886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282575" indent="-282575" eaLnBrk="0" hangingPunct="0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sz="2000" b="1">
                <a:latin typeface="Arial" charset="0"/>
              </a:rPr>
              <a:t>Price of hamburger rises</a:t>
            </a:r>
          </a:p>
        </p:txBody>
      </p:sp>
      <p:sp>
        <p:nvSpPr>
          <p:cNvPr id="56359" name="Rectangle 39"/>
          <p:cNvSpPr>
            <a:spLocks noChangeArrowheads="1"/>
          </p:cNvSpPr>
          <p:nvPr/>
        </p:nvSpPr>
        <p:spPr bwMode="auto">
          <a:xfrm>
            <a:off x="3733800" y="1295400"/>
            <a:ext cx="533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282575" indent="-282575" eaLnBrk="0" hangingPunct="0">
              <a:spcBef>
                <a:spcPct val="50000"/>
              </a:spcBef>
              <a:buFontTx/>
              <a:buChar char="•"/>
            </a:pPr>
            <a:r>
              <a:rPr lang="en-US" sz="2000" b="1">
                <a:latin typeface="Arial" charset="0"/>
              </a:rPr>
              <a:t>Demand for complement good (ketchup) shifts left</a:t>
            </a:r>
          </a:p>
        </p:txBody>
      </p:sp>
      <p:sp>
        <p:nvSpPr>
          <p:cNvPr id="56360" name="Rectangle 40"/>
          <p:cNvSpPr>
            <a:spLocks noChangeArrowheads="1"/>
          </p:cNvSpPr>
          <p:nvPr/>
        </p:nvSpPr>
        <p:spPr bwMode="auto">
          <a:xfrm>
            <a:off x="3733800" y="4038600"/>
            <a:ext cx="510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282575" indent="-282575" eaLnBrk="0" hangingPunct="0">
              <a:spcBef>
                <a:spcPct val="50000"/>
              </a:spcBef>
              <a:buFontTx/>
              <a:buChar char="•"/>
            </a:pPr>
            <a:r>
              <a:rPr lang="en-US" sz="2000" b="1">
                <a:latin typeface="Arial" charset="0"/>
              </a:rPr>
              <a:t>Demand for substitute good (chicken) shifts right</a:t>
            </a:r>
          </a:p>
        </p:txBody>
      </p:sp>
      <p:sp>
        <p:nvSpPr>
          <p:cNvPr id="56358" name="Rectangle 38"/>
          <p:cNvSpPr>
            <a:spLocks noChangeArrowheads="1"/>
          </p:cNvSpPr>
          <p:nvPr/>
        </p:nvSpPr>
        <p:spPr bwMode="auto">
          <a:xfrm>
            <a:off x="609600" y="5638800"/>
            <a:ext cx="365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282575" indent="-282575" eaLnBrk="0" hangingPunct="0">
              <a:spcBef>
                <a:spcPct val="50000"/>
              </a:spcBef>
              <a:buFontTx/>
              <a:buChar char="•"/>
            </a:pPr>
            <a:r>
              <a:rPr lang="en-US" sz="2000" b="1">
                <a:latin typeface="Arial" charset="0"/>
              </a:rPr>
              <a:t>Quantity of hamburger demanded falls</a:t>
            </a:r>
          </a:p>
        </p:txBody>
      </p:sp>
      <p:pic>
        <p:nvPicPr>
          <p:cNvPr id="56380" name="Picture 60" descr="C:\Prentice Hall\CaseFair\presentations\Cf03\images\optimized\hamburger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447800"/>
            <a:ext cx="3429000" cy="3794125"/>
          </a:xfrm>
          <a:prstGeom prst="rect">
            <a:avLst/>
          </a:prstGeom>
          <a:noFill/>
        </p:spPr>
      </p:pic>
      <p:pic>
        <p:nvPicPr>
          <p:cNvPr id="56381" name="Picture 61" descr="C:\Prentice Hall\CaseFair\presentations\Cf03\images\optimized\hamburger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1447800"/>
            <a:ext cx="3429000" cy="3794125"/>
          </a:xfrm>
          <a:prstGeom prst="rect">
            <a:avLst/>
          </a:prstGeom>
          <a:noFill/>
        </p:spPr>
      </p:pic>
      <p:pic>
        <p:nvPicPr>
          <p:cNvPr id="56382" name="Picture 62" descr="C:\Prentice Hall\CaseFair\presentations\Cf03\images\optimized\ketchup1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99125" y="1920875"/>
            <a:ext cx="2606675" cy="2193925"/>
          </a:xfrm>
          <a:prstGeom prst="rect">
            <a:avLst/>
          </a:prstGeom>
          <a:noFill/>
        </p:spPr>
      </p:pic>
      <p:pic>
        <p:nvPicPr>
          <p:cNvPr id="56383" name="Picture 63" descr="C:\Prentice Hall\CaseFair\presentations\Cf03\images\optimized\ketchup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99125" y="1920875"/>
            <a:ext cx="2606675" cy="2193925"/>
          </a:xfrm>
          <a:prstGeom prst="rect">
            <a:avLst/>
          </a:prstGeom>
          <a:noFill/>
        </p:spPr>
      </p:pic>
      <p:pic>
        <p:nvPicPr>
          <p:cNvPr id="56384" name="Picture 64" descr="C:\Prentice Hall\CaseFair\presentations\Cf03\images\optimized\chicken1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699125" y="4343400"/>
            <a:ext cx="2606675" cy="2193925"/>
          </a:xfrm>
          <a:prstGeom prst="rect">
            <a:avLst/>
          </a:prstGeom>
          <a:noFill/>
        </p:spPr>
      </p:pic>
      <p:pic>
        <p:nvPicPr>
          <p:cNvPr id="56385" name="Picture 65" descr="C:\Prentice Hall\CaseFair\presentations\Cf03\images\optimized\chicken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699125" y="4343400"/>
            <a:ext cx="2606675" cy="2193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6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6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6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6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56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6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56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5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autoUpdateAnimBg="0"/>
      <p:bldP spid="56359" grpId="0" autoUpdateAnimBg="0"/>
      <p:bldP spid="56360" grpId="0" autoUpdateAnimBg="0"/>
      <p:bldP spid="5635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Basic Decision-Making Units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6200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</a:t>
            </a:r>
            <a:r>
              <a:rPr lang="en-US" b="1" i="1"/>
              <a:t>firm</a:t>
            </a:r>
            <a:r>
              <a:rPr lang="en-US"/>
              <a:t> is an organization that transforms resources (inputs) into products (outputs).  Firms are the primary producing units in a market economy.</a:t>
            </a:r>
          </a:p>
          <a:p>
            <a:pPr>
              <a:lnSpc>
                <a:spcPct val="90000"/>
              </a:lnSpc>
            </a:pPr>
            <a:r>
              <a:rPr lang="en-US"/>
              <a:t>An </a:t>
            </a:r>
            <a:r>
              <a:rPr lang="en-US" b="1" i="1"/>
              <a:t>entrepreneur</a:t>
            </a:r>
            <a:r>
              <a:rPr lang="en-US"/>
              <a:t> is a person who organizes, manages, and assumes the risks of a firm, taking a new idea or a new product and turning it into a successful business.</a:t>
            </a:r>
          </a:p>
          <a:p>
            <a:pPr>
              <a:lnSpc>
                <a:spcPct val="90000"/>
              </a:lnSpc>
            </a:pPr>
            <a:r>
              <a:rPr lang="en-US" b="1" i="1"/>
              <a:t>Households</a:t>
            </a:r>
            <a:r>
              <a:rPr lang="en-US"/>
              <a:t> are the consuming units in an economy.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From Household to Market Demand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0100" y="1752600"/>
            <a:ext cx="7581900" cy="4267200"/>
          </a:xfrm>
          <a:noFill/>
          <a:ln/>
        </p:spPr>
        <p:txBody>
          <a:bodyPr lIns="92075" tIns="46038" rIns="92075" bIns="46038"/>
          <a:lstStyle/>
          <a:p>
            <a:r>
              <a:rPr lang="en-US" sz="3000">
                <a:solidFill>
                  <a:srgbClr val="000000"/>
                </a:solidFill>
              </a:rPr>
              <a:t>Demand for a good or service can be defined for an </a:t>
            </a:r>
            <a:r>
              <a:rPr lang="en-US" sz="3000" b="1" i="1">
                <a:solidFill>
                  <a:srgbClr val="000000"/>
                </a:solidFill>
              </a:rPr>
              <a:t>individual household</a:t>
            </a:r>
            <a:r>
              <a:rPr lang="en-US" sz="3000">
                <a:solidFill>
                  <a:srgbClr val="000000"/>
                </a:solidFill>
              </a:rPr>
              <a:t>, or for a group of households that make up a </a:t>
            </a:r>
            <a:r>
              <a:rPr lang="en-US" sz="3000" b="1" i="1">
                <a:solidFill>
                  <a:srgbClr val="000000"/>
                </a:solidFill>
              </a:rPr>
              <a:t>market</a:t>
            </a:r>
            <a:r>
              <a:rPr lang="en-US" sz="3000">
                <a:solidFill>
                  <a:srgbClr val="000000"/>
                </a:solidFill>
              </a:rPr>
              <a:t>.</a:t>
            </a:r>
          </a:p>
          <a:p>
            <a:r>
              <a:rPr lang="en-US" sz="3000" b="1" i="1">
                <a:solidFill>
                  <a:srgbClr val="000000"/>
                </a:solidFill>
              </a:rPr>
              <a:t>Market demand</a:t>
            </a:r>
            <a:r>
              <a:rPr lang="en-US" sz="3000">
                <a:solidFill>
                  <a:srgbClr val="000000"/>
                </a:solidFill>
              </a:rPr>
              <a:t> is the sum of all the quantities of a good or service demanded per period by all the households buying in the market for that good or service.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From Household Demand to Market Demand</a:t>
            </a:r>
          </a:p>
        </p:txBody>
      </p:sp>
      <p:sp>
        <p:nvSpPr>
          <p:cNvPr id="155663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800100" y="1752600"/>
            <a:ext cx="8153400" cy="1066800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Assuming there are only two households in the market, market demand is derived as follows:</a:t>
            </a:r>
          </a:p>
        </p:txBody>
      </p:sp>
      <p:pic>
        <p:nvPicPr>
          <p:cNvPr id="155664" name="Picture 16" descr="C:\Prentice Hall\CaseFair\presentations\Cf03\images\optimized\Market Demand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7675" y="2933700"/>
            <a:ext cx="8543925" cy="2878138"/>
          </a:xfrm>
          <a:prstGeom prst="rect">
            <a:avLst/>
          </a:prstGeom>
          <a:noFill/>
        </p:spPr>
      </p:pic>
      <p:pic>
        <p:nvPicPr>
          <p:cNvPr id="155665" name="Picture 17" descr="C:\Prentice Hall\CaseFair\presentations\Cf03\images\optimized\Market Demand1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7675" y="2933700"/>
            <a:ext cx="8543925" cy="2878138"/>
          </a:xfrm>
          <a:prstGeom prst="rect">
            <a:avLst/>
          </a:prstGeom>
          <a:noFill/>
        </p:spPr>
      </p:pic>
      <p:pic>
        <p:nvPicPr>
          <p:cNvPr id="155666" name="Picture 18" descr="C:\Prentice Hall\CaseFair\presentations\Cf03\images\optimized\Market Demand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7675" y="2933700"/>
            <a:ext cx="8543925" cy="2878138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5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55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55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Supply in Output Markets</a:t>
            </a: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3733800" y="1752600"/>
            <a:ext cx="5029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2575" indent="-282575">
              <a:spcBef>
                <a:spcPct val="25000"/>
              </a:spcBef>
              <a:spcAft>
                <a:spcPct val="45000"/>
              </a:spcAft>
              <a:buFontTx/>
              <a:buChar char="•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 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supply schedule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is a table showing how much of a product firms will supply at different prices.</a:t>
            </a:r>
          </a:p>
        </p:txBody>
      </p:sp>
      <p:sp>
        <p:nvSpPr>
          <p:cNvPr id="148487" name="Rectangle 7"/>
          <p:cNvSpPr>
            <a:spLocks noChangeArrowheads="1"/>
          </p:cNvSpPr>
          <p:nvPr/>
        </p:nvSpPr>
        <p:spPr bwMode="auto">
          <a:xfrm>
            <a:off x="3733800" y="3505200"/>
            <a:ext cx="50292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223838" indent="-223838">
              <a:spcBef>
                <a:spcPct val="25000"/>
              </a:spcBef>
              <a:spcAft>
                <a:spcPct val="45000"/>
              </a:spcAft>
              <a:buFontTx/>
              <a:buChar char="•"/>
            </a:pP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Quantity supplied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represents the number of units of a product that a firm would be willing and able to offer for sale at a particular price during a given time period.</a:t>
            </a:r>
          </a:p>
        </p:txBody>
      </p:sp>
      <p:graphicFrame>
        <p:nvGraphicFramePr>
          <p:cNvPr id="148490" name="Object 10"/>
          <p:cNvGraphicFramePr>
            <a:graphicFrameLocks noChangeAspect="1"/>
          </p:cNvGraphicFramePr>
          <p:nvPr/>
        </p:nvGraphicFramePr>
        <p:xfrm>
          <a:off x="685800" y="1752600"/>
          <a:ext cx="2733675" cy="3886200"/>
        </p:xfrm>
        <a:graphic>
          <a:graphicData uri="http://schemas.openxmlformats.org/presentationml/2006/ole">
            <p:oleObj spid="_x0000_s148490" name="Worksheet" r:id="rId4" imgW="2238756" imgH="3181807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8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5" grpId="0" autoUpdateAnimBg="0"/>
      <p:bldP spid="148487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The Supply Curve and </a:t>
            </a:r>
            <a:br>
              <a:rPr lang="en-US"/>
            </a:br>
            <a:r>
              <a:rPr lang="en-US"/>
              <a:t>the Supply Schedule</a:t>
            </a:r>
          </a:p>
        </p:txBody>
      </p:sp>
      <p:sp>
        <p:nvSpPr>
          <p:cNvPr id="74761" name="Rectangle 9"/>
          <p:cNvSpPr>
            <a:spLocks noChangeArrowheads="1"/>
          </p:cNvSpPr>
          <p:nvPr/>
        </p:nvSpPr>
        <p:spPr bwMode="auto">
          <a:xfrm>
            <a:off x="800100" y="1752600"/>
            <a:ext cx="8153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2575" indent="-282575" eaLnBrk="0" hangingPunct="0">
              <a:buFontTx/>
              <a:buChar char="•"/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 </a:t>
            </a:r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supply curve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is a graph illustrating how much of a product a firm will supply at different prices.</a:t>
            </a:r>
          </a:p>
        </p:txBody>
      </p:sp>
      <p:graphicFrame>
        <p:nvGraphicFramePr>
          <p:cNvPr id="74764" name="Object 12"/>
          <p:cNvGraphicFramePr>
            <a:graphicFrameLocks noChangeAspect="1"/>
          </p:cNvGraphicFramePr>
          <p:nvPr/>
        </p:nvGraphicFramePr>
        <p:xfrm>
          <a:off x="3810000" y="2895600"/>
          <a:ext cx="4419600" cy="3589338"/>
        </p:xfrm>
        <a:graphic>
          <a:graphicData uri="http://schemas.openxmlformats.org/presentationml/2006/ole">
            <p:oleObj spid="_x0000_s74764" name="Chart" r:id="rId4" imgW="3800856" imgH="3086405" progId="Excel.Chart.8">
              <p:embed/>
            </p:oleObj>
          </a:graphicData>
        </a:graphic>
      </p:graphicFrame>
      <p:graphicFrame>
        <p:nvGraphicFramePr>
          <p:cNvPr id="74766" name="Object 14"/>
          <p:cNvGraphicFramePr>
            <a:graphicFrameLocks noChangeAspect="1"/>
          </p:cNvGraphicFramePr>
          <p:nvPr/>
        </p:nvGraphicFramePr>
        <p:xfrm>
          <a:off x="1266825" y="2895600"/>
          <a:ext cx="2238375" cy="3181350"/>
        </p:xfrm>
        <a:graphic>
          <a:graphicData uri="http://schemas.openxmlformats.org/presentationml/2006/ole">
            <p:oleObj spid="_x0000_s74766" name="Worksheet" r:id="rId5" imgW="2238756" imgH="3181807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4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1" grpId="0" autoUpdateAnimBg="0"/>
      <p:bldOleChart spid="7476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The Law of Supply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6800" y="1752600"/>
            <a:ext cx="3810000" cy="4800600"/>
          </a:xfrm>
          <a:noFill/>
          <a:ln/>
        </p:spPr>
        <p:txBody>
          <a:bodyPr lIns="92075" tIns="46038" rIns="92075" bIns="46038"/>
          <a:lstStyle/>
          <a:p>
            <a:r>
              <a:rPr lang="en-US">
                <a:solidFill>
                  <a:srgbClr val="000000"/>
                </a:solidFill>
              </a:rPr>
              <a:t>The </a:t>
            </a:r>
            <a:r>
              <a:rPr lang="en-US" b="1" i="1">
                <a:solidFill>
                  <a:srgbClr val="000000"/>
                </a:solidFill>
              </a:rPr>
              <a:t>law of supply</a:t>
            </a:r>
            <a:r>
              <a:rPr lang="en-US">
                <a:solidFill>
                  <a:srgbClr val="000000"/>
                </a:solidFill>
              </a:rPr>
              <a:t> states that there is a positive relationship between price and quantity of a good supplied.</a:t>
            </a:r>
          </a:p>
          <a:p>
            <a:r>
              <a:rPr lang="en-US">
                <a:solidFill>
                  <a:srgbClr val="000000"/>
                </a:solidFill>
              </a:rPr>
              <a:t>This means that supply curves typically have a positive slope.</a:t>
            </a:r>
          </a:p>
        </p:txBody>
      </p:sp>
      <p:graphicFrame>
        <p:nvGraphicFramePr>
          <p:cNvPr id="179200" name="Object 0"/>
          <p:cNvGraphicFramePr>
            <a:graphicFrameLocks noChangeAspect="1"/>
          </p:cNvGraphicFramePr>
          <p:nvPr/>
        </p:nvGraphicFramePr>
        <p:xfrm>
          <a:off x="457200" y="1752600"/>
          <a:ext cx="4419600" cy="3589338"/>
        </p:xfrm>
        <a:graphic>
          <a:graphicData uri="http://schemas.openxmlformats.org/presentationml/2006/ole">
            <p:oleObj spid="_x0000_s179200" name="Chart" r:id="rId5" imgW="3800856" imgH="3086405" progId="Excel.Chart.8">
              <p:embed/>
            </p:oleObj>
          </a:graphicData>
        </a:graphic>
      </p:graphicFrame>
      <p:pic>
        <p:nvPicPr>
          <p:cNvPr id="70665" name="Picture 9" descr="C:\Prentice Hall\CaseFair\presentations\Cf03\images\optimized\arrows2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828800" y="1752600"/>
            <a:ext cx="2049463" cy="1150938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9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bldLvl="2" autoUpdateAnimBg="0"/>
      <p:bldOleChart spid="17920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Determinants of Supply</a:t>
            </a:r>
            <a:endParaRPr lang="en-US" b="1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00" y="1752600"/>
            <a:ext cx="7696200" cy="44958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</a:rPr>
              <a:t>The </a:t>
            </a:r>
            <a:r>
              <a:rPr lang="en-US" b="1" i="1">
                <a:solidFill>
                  <a:srgbClr val="000000"/>
                </a:solidFill>
              </a:rPr>
              <a:t>price</a:t>
            </a:r>
            <a:r>
              <a:rPr lang="en-US">
                <a:solidFill>
                  <a:srgbClr val="000000"/>
                </a:solidFill>
              </a:rPr>
              <a:t> of the good or service.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</a:rPr>
              <a:t>The </a:t>
            </a:r>
            <a:r>
              <a:rPr lang="en-US" b="1" i="1">
                <a:solidFill>
                  <a:srgbClr val="000000"/>
                </a:solidFill>
              </a:rPr>
              <a:t>cost </a:t>
            </a:r>
            <a:r>
              <a:rPr lang="en-US">
                <a:solidFill>
                  <a:srgbClr val="000000"/>
                </a:solidFill>
              </a:rPr>
              <a:t>of producing the good, which in turn depends on:</a:t>
            </a:r>
          </a:p>
          <a:p>
            <a:pPr lvl="1"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</a:rPr>
              <a:t>The </a:t>
            </a:r>
            <a:r>
              <a:rPr lang="en-US" sz="2800" b="1" i="1">
                <a:solidFill>
                  <a:srgbClr val="000000"/>
                </a:solidFill>
              </a:rPr>
              <a:t>price of required inputs</a:t>
            </a:r>
            <a:r>
              <a:rPr lang="en-US" sz="2800">
                <a:solidFill>
                  <a:srgbClr val="000000"/>
                </a:solidFill>
              </a:rPr>
              <a:t> (labor, capital, and land),</a:t>
            </a:r>
          </a:p>
          <a:p>
            <a:pPr lvl="1"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</a:rPr>
              <a:t>The </a:t>
            </a:r>
            <a:r>
              <a:rPr lang="en-US" sz="2800" b="1" i="1">
                <a:solidFill>
                  <a:srgbClr val="000000"/>
                </a:solidFill>
              </a:rPr>
              <a:t>technologies</a:t>
            </a:r>
            <a:r>
              <a:rPr lang="en-US" sz="2800">
                <a:solidFill>
                  <a:srgbClr val="000000"/>
                </a:solidFill>
              </a:rPr>
              <a:t> that can be used to produce the product,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</a:rPr>
              <a:t>The </a:t>
            </a:r>
            <a:r>
              <a:rPr lang="en-US" b="1" i="1">
                <a:solidFill>
                  <a:srgbClr val="000000"/>
                </a:solidFill>
              </a:rPr>
              <a:t>prices of related products.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bldLvl="3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29600" cy="990600"/>
          </a:xfrm>
          <a:noFill/>
          <a:ln/>
        </p:spPr>
        <p:txBody>
          <a:bodyPr/>
          <a:lstStyle/>
          <a:p>
            <a:r>
              <a:rPr lang="en-US" sz="2800"/>
              <a:t>A Change in Supply Versus </a:t>
            </a:r>
            <a:br>
              <a:rPr lang="en-US" sz="2800"/>
            </a:br>
            <a:r>
              <a:rPr lang="en-US" sz="2800"/>
              <a:t>a Change in Quantity Supplied</a:t>
            </a:r>
          </a:p>
        </p:txBody>
      </p:sp>
      <p:sp>
        <p:nvSpPr>
          <p:cNvPr id="150531" name="Text Box 1027"/>
          <p:cNvSpPr txBox="1">
            <a:spLocks noChangeArrowheads="1"/>
          </p:cNvSpPr>
          <p:nvPr/>
        </p:nvSpPr>
        <p:spPr bwMode="auto">
          <a:xfrm>
            <a:off x="5181600" y="1752600"/>
            <a:ext cx="3733800" cy="1552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282575" indent="-282575">
              <a:spcBef>
                <a:spcPct val="50000"/>
              </a:spcBef>
              <a:buFontTx/>
              <a:buChar char="•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 change in 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supply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is not the same as a change in 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quantity supplied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.</a:t>
            </a:r>
          </a:p>
        </p:txBody>
      </p:sp>
      <p:sp>
        <p:nvSpPr>
          <p:cNvPr id="150532" name="Text Box 1028"/>
          <p:cNvSpPr txBox="1">
            <a:spLocks noChangeArrowheads="1"/>
          </p:cNvSpPr>
          <p:nvPr/>
        </p:nvSpPr>
        <p:spPr bwMode="auto">
          <a:xfrm>
            <a:off x="5181600" y="3276600"/>
            <a:ext cx="38100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282575" indent="-282575" eaLnBrk="0" hangingPunct="0">
              <a:buFontTx/>
              <a:buChar char="•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 this example, a higher price causes 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higher quantity supplied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, and a 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move along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the demand curve.</a:t>
            </a:r>
          </a:p>
        </p:txBody>
      </p:sp>
      <p:sp>
        <p:nvSpPr>
          <p:cNvPr id="150533" name="Text Box 1029"/>
          <p:cNvSpPr txBox="1">
            <a:spLocks noChangeArrowheads="1"/>
          </p:cNvSpPr>
          <p:nvPr/>
        </p:nvSpPr>
        <p:spPr bwMode="auto">
          <a:xfrm>
            <a:off x="609600" y="5257800"/>
            <a:ext cx="8534400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282575" indent="-282575" eaLnBrk="0" hangingPunct="0">
              <a:buFontTx/>
              <a:buChar char="•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 this example, changes in determinants of supply, other than price, cause an 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increase in supply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, or a 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shift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of the entire supply curve, from </a:t>
            </a:r>
            <a:r>
              <a:rPr lang="en-US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to </a:t>
            </a:r>
            <a:r>
              <a:rPr lang="en-US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.</a:t>
            </a:r>
          </a:p>
        </p:txBody>
      </p:sp>
      <p:pic>
        <p:nvPicPr>
          <p:cNvPr id="150547" name="Picture 1043" descr="C:\Prentice Hall\CaseFair\presentations\Cf03\images\optimized\Supply9-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6075" y="1524000"/>
            <a:ext cx="4835525" cy="3794125"/>
          </a:xfrm>
          <a:prstGeom prst="rect">
            <a:avLst/>
          </a:prstGeom>
          <a:noFill/>
        </p:spPr>
      </p:pic>
      <p:pic>
        <p:nvPicPr>
          <p:cNvPr id="150548" name="Picture 1044" descr="C:\Prentice Hall\CaseFair\presentations\Cf03\images\optimized\movealongsupply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6075" y="1524000"/>
            <a:ext cx="4835525" cy="3794125"/>
          </a:xfrm>
          <a:prstGeom prst="rect">
            <a:avLst/>
          </a:prstGeom>
          <a:noFill/>
        </p:spPr>
      </p:pic>
      <p:pic>
        <p:nvPicPr>
          <p:cNvPr id="150549" name="Picture 1045" descr="C:\Prentice Hall\CaseFair\presentations\Cf03\images\optimized\Supply9-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6075" y="1524000"/>
            <a:ext cx="4835525" cy="3794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0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0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50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autoUpdateAnimBg="0"/>
      <p:bldP spid="150532" grpId="0" autoUpdateAnimBg="0"/>
      <p:bldP spid="150533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ext Box 2"/>
          <p:cNvSpPr txBox="1">
            <a:spLocks noChangeArrowheads="1"/>
          </p:cNvSpPr>
          <p:nvPr/>
        </p:nvSpPr>
        <p:spPr bwMode="auto">
          <a:xfrm>
            <a:off x="5257800" y="1752600"/>
            <a:ext cx="3505200" cy="3378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282575" indent="-282575" eaLnBrk="0" hangingPunct="0">
              <a:buFontTx/>
              <a:buChar char="•"/>
            </a:pPr>
            <a:r>
              <a:rPr lang="en-US">
                <a:latin typeface="Arial" charset="0"/>
              </a:rPr>
              <a:t>When </a:t>
            </a:r>
            <a:r>
              <a:rPr lang="en-US" b="1" i="1">
                <a:latin typeface="Arial" charset="0"/>
              </a:rPr>
              <a:t>supply shifts</a:t>
            </a:r>
            <a:r>
              <a:rPr lang="en-US">
                <a:latin typeface="Arial" charset="0"/>
              </a:rPr>
              <a:t> to the right, supply increases. This causes </a:t>
            </a:r>
            <a:r>
              <a:rPr lang="en-US" b="1" i="1">
                <a:latin typeface="Arial" charset="0"/>
              </a:rPr>
              <a:t>quantity supplied</a:t>
            </a:r>
            <a:r>
              <a:rPr lang="en-US">
                <a:latin typeface="Arial" charset="0"/>
              </a:rPr>
              <a:t> to be greater than it was prior to the shift, </a:t>
            </a:r>
            <a:r>
              <a:rPr lang="en-US" b="1" i="1">
                <a:latin typeface="Arial" charset="0"/>
              </a:rPr>
              <a:t>for each and every price level.</a:t>
            </a:r>
            <a:endParaRPr lang="en-US" i="1">
              <a:latin typeface="Arial" charset="0"/>
            </a:endParaRP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29600" cy="990600"/>
          </a:xfrm>
          <a:noFill/>
          <a:ln/>
        </p:spPr>
        <p:txBody>
          <a:bodyPr/>
          <a:lstStyle/>
          <a:p>
            <a:r>
              <a:rPr lang="en-US" sz="2800"/>
              <a:t>A Change in Supply Versus</a:t>
            </a:r>
            <a:br>
              <a:rPr lang="en-US" sz="2800"/>
            </a:br>
            <a:r>
              <a:rPr lang="en-US" sz="2800"/>
              <a:t>a Change in Quantity Supplied</a:t>
            </a:r>
          </a:p>
        </p:txBody>
      </p:sp>
      <p:pic>
        <p:nvPicPr>
          <p:cNvPr id="151565" name="Picture 13" descr="C:\Prentice Hall\CaseFair\presentations\Cf03\images\optimized\Supply9-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6075" y="1524000"/>
            <a:ext cx="4835525" cy="3794125"/>
          </a:xfrm>
          <a:prstGeom prst="rect">
            <a:avLst/>
          </a:prstGeom>
          <a:noFill/>
        </p:spPr>
      </p:pic>
      <p:pic>
        <p:nvPicPr>
          <p:cNvPr id="151566" name="Picture 14" descr="C:\Prentice Hall\CaseFair\presentations\Cf03\images\optimized\Supply9-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6075" y="1524000"/>
            <a:ext cx="4835525" cy="3794125"/>
          </a:xfrm>
          <a:prstGeom prst="rect">
            <a:avLst/>
          </a:prstGeom>
          <a:noFill/>
        </p:spPr>
      </p:pic>
      <p:pic>
        <p:nvPicPr>
          <p:cNvPr id="151567" name="Picture 15" descr="C:\Prentice Hall\CaseFair\presentations\Cf03\images\optimized\Supply9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6075" y="1524000"/>
            <a:ext cx="4835525" cy="3794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1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51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4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307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sz="2800"/>
              <a:t>A Change in Supply Versus</a:t>
            </a:r>
            <a:br>
              <a:rPr lang="en-US" sz="2800"/>
            </a:br>
            <a:r>
              <a:rPr lang="en-US" sz="2800"/>
              <a:t>a Change in Quantity Supplied</a:t>
            </a:r>
          </a:p>
        </p:txBody>
      </p:sp>
      <p:sp>
        <p:nvSpPr>
          <p:cNvPr id="152579" name="Text Box 3075"/>
          <p:cNvSpPr txBox="1">
            <a:spLocks noChangeArrowheads="1"/>
          </p:cNvSpPr>
          <p:nvPr/>
        </p:nvSpPr>
        <p:spPr bwMode="auto">
          <a:xfrm>
            <a:off x="609600" y="1524000"/>
            <a:ext cx="220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To summarize</a:t>
            </a:r>
            <a:r>
              <a:rPr lang="en-US"/>
              <a:t>:</a:t>
            </a:r>
          </a:p>
        </p:txBody>
      </p:sp>
      <p:grpSp>
        <p:nvGrpSpPr>
          <p:cNvPr id="152593" name="Group 3089"/>
          <p:cNvGrpSpPr>
            <a:grpSpLocks/>
          </p:cNvGrpSpPr>
          <p:nvPr/>
        </p:nvGrpSpPr>
        <p:grpSpPr bwMode="auto">
          <a:xfrm>
            <a:off x="685800" y="2057400"/>
            <a:ext cx="7620000" cy="1917700"/>
            <a:chOff x="432" y="1296"/>
            <a:chExt cx="4800" cy="1208"/>
          </a:xfrm>
        </p:grpSpPr>
        <p:sp>
          <p:nvSpPr>
            <p:cNvPr id="152581" name="Text Box 3077"/>
            <p:cNvSpPr txBox="1">
              <a:spLocks noChangeArrowheads="1"/>
            </p:cNvSpPr>
            <p:nvPr/>
          </p:nvSpPr>
          <p:spPr bwMode="auto">
            <a:xfrm>
              <a:off x="432" y="1296"/>
              <a:ext cx="4800" cy="1208"/>
            </a:xfrm>
            <a:prstGeom prst="rect">
              <a:avLst/>
            </a:prstGeom>
            <a:solidFill>
              <a:srgbClr val="C0C0C0">
                <a:alpha val="50000"/>
              </a:srgbClr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marL="282575" indent="-282575" eaLnBrk="0" hangingPunct="0"/>
              <a:r>
                <a:rPr lang="en-US">
                  <a:latin typeface="Arial" charset="0"/>
                </a:rPr>
                <a:t>Change in price of a good or service</a:t>
              </a:r>
            </a:p>
            <a:p>
              <a:pPr marL="282575" indent="-282575" eaLnBrk="0" hangingPunct="0"/>
              <a:r>
                <a:rPr lang="en-US">
                  <a:latin typeface="Arial" charset="0"/>
                </a:rPr>
                <a:t>         leads to</a:t>
              </a:r>
            </a:p>
            <a:p>
              <a:pPr marL="282575" indent="-282575" eaLnBrk="0" hangingPunct="0"/>
              <a:endParaRPr lang="en-US">
                <a:latin typeface="Arial" charset="0"/>
              </a:endParaRPr>
            </a:p>
            <a:p>
              <a:pPr marL="282575" indent="-282575" eaLnBrk="0" hangingPunct="0"/>
              <a:r>
                <a:rPr lang="en-US">
                  <a:latin typeface="Arial" charset="0"/>
                </a:rPr>
                <a:t>		Change in </a:t>
              </a:r>
              <a:r>
                <a:rPr lang="en-US" i="1">
                  <a:latin typeface="Arial" charset="0"/>
                </a:rPr>
                <a:t>quantity supplied</a:t>
              </a:r>
              <a:br>
                <a:rPr lang="en-US" i="1">
                  <a:latin typeface="Arial" charset="0"/>
                </a:rPr>
              </a:br>
              <a:r>
                <a:rPr lang="en-US" i="1">
                  <a:latin typeface="Arial" charset="0"/>
                </a:rPr>
                <a:t>	</a:t>
              </a:r>
              <a:r>
                <a:rPr lang="en-US">
                  <a:latin typeface="Arial" charset="0"/>
                </a:rPr>
                <a:t>(</a:t>
              </a:r>
              <a:r>
                <a:rPr lang="en-US" b="1">
                  <a:latin typeface="Arial" charset="0"/>
                </a:rPr>
                <a:t>Movement along the curve</a:t>
              </a:r>
              <a:r>
                <a:rPr lang="en-US">
                  <a:latin typeface="Arial" charset="0"/>
                </a:rPr>
                <a:t>).</a:t>
              </a:r>
            </a:p>
          </p:txBody>
        </p:sp>
        <p:sp>
          <p:nvSpPr>
            <p:cNvPr id="152582" name="Freeform 3078"/>
            <p:cNvSpPr>
              <a:spLocks/>
            </p:cNvSpPr>
            <p:nvPr/>
          </p:nvSpPr>
          <p:spPr bwMode="auto">
            <a:xfrm>
              <a:off x="636" y="1678"/>
              <a:ext cx="372" cy="5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04"/>
                </a:cxn>
                <a:cxn ang="0">
                  <a:pos x="349" y="604"/>
                </a:cxn>
              </a:cxnLst>
              <a:rect l="0" t="0" r="r" b="b"/>
              <a:pathLst>
                <a:path w="349" h="604">
                  <a:moveTo>
                    <a:pt x="0" y="0"/>
                  </a:moveTo>
                  <a:lnTo>
                    <a:pt x="0" y="604"/>
                  </a:lnTo>
                  <a:lnTo>
                    <a:pt x="349" y="604"/>
                  </a:lnTo>
                </a:path>
              </a:pathLst>
            </a:custGeom>
            <a:solidFill>
              <a:srgbClr val="C0C0C0">
                <a:alpha val="50000"/>
              </a:srgbClr>
            </a:solidFill>
            <a:ln w="25400">
              <a:solidFill>
                <a:srgbClr val="FF99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2592" name="Group 3088"/>
          <p:cNvGrpSpPr>
            <a:grpSpLocks/>
          </p:cNvGrpSpPr>
          <p:nvPr/>
        </p:nvGrpSpPr>
        <p:grpSpPr bwMode="auto">
          <a:xfrm>
            <a:off x="685800" y="4191000"/>
            <a:ext cx="7620000" cy="2282825"/>
            <a:chOff x="432" y="2640"/>
            <a:chExt cx="4800" cy="1438"/>
          </a:xfrm>
        </p:grpSpPr>
        <p:sp>
          <p:nvSpPr>
            <p:cNvPr id="152584" name="Text Box 3080"/>
            <p:cNvSpPr txBox="1">
              <a:spLocks noChangeArrowheads="1"/>
            </p:cNvSpPr>
            <p:nvPr/>
          </p:nvSpPr>
          <p:spPr bwMode="auto">
            <a:xfrm>
              <a:off x="432" y="2640"/>
              <a:ext cx="4800" cy="1438"/>
            </a:xfrm>
            <a:prstGeom prst="rect">
              <a:avLst/>
            </a:prstGeom>
            <a:solidFill>
              <a:srgbClr val="C0C0C0">
                <a:alpha val="50000"/>
              </a:srgbClr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marL="282575" indent="-282575" eaLnBrk="0" hangingPunct="0"/>
              <a:r>
                <a:rPr lang="en-US">
                  <a:latin typeface="Arial" charset="0"/>
                </a:rPr>
                <a:t>Change in costs, input prices, technology, or prices of related goods and services</a:t>
              </a:r>
            </a:p>
            <a:p>
              <a:pPr marL="282575" indent="-282575" eaLnBrk="0" hangingPunct="0"/>
              <a:r>
                <a:rPr lang="en-US">
                  <a:latin typeface="Arial" charset="0"/>
                </a:rPr>
                <a:t>         leads to</a:t>
              </a:r>
            </a:p>
            <a:p>
              <a:pPr marL="282575" indent="-282575" eaLnBrk="0" hangingPunct="0"/>
              <a:endParaRPr lang="en-US">
                <a:latin typeface="Arial" charset="0"/>
              </a:endParaRPr>
            </a:p>
            <a:p>
              <a:pPr marL="282575" indent="-282575" eaLnBrk="0" hangingPunct="0"/>
              <a:r>
                <a:rPr lang="en-US">
                  <a:latin typeface="Arial" charset="0"/>
                </a:rPr>
                <a:t>		Change in supply</a:t>
              </a:r>
              <a:br>
                <a:rPr lang="en-US">
                  <a:latin typeface="Arial" charset="0"/>
                </a:rPr>
              </a:br>
              <a:r>
                <a:rPr lang="en-US">
                  <a:latin typeface="Arial" charset="0"/>
                </a:rPr>
                <a:t>	(</a:t>
              </a:r>
              <a:r>
                <a:rPr lang="en-US" b="1">
                  <a:latin typeface="Arial" charset="0"/>
                </a:rPr>
                <a:t>Shift of curve</a:t>
              </a:r>
              <a:r>
                <a:rPr lang="en-US">
                  <a:latin typeface="Arial" charset="0"/>
                </a:rPr>
                <a:t>).</a:t>
              </a:r>
            </a:p>
          </p:txBody>
        </p:sp>
        <p:sp>
          <p:nvSpPr>
            <p:cNvPr id="152585" name="Freeform 3081"/>
            <p:cNvSpPr>
              <a:spLocks/>
            </p:cNvSpPr>
            <p:nvPr/>
          </p:nvSpPr>
          <p:spPr bwMode="auto">
            <a:xfrm>
              <a:off x="624" y="3234"/>
              <a:ext cx="349" cy="5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04"/>
                </a:cxn>
                <a:cxn ang="0">
                  <a:pos x="349" y="604"/>
                </a:cxn>
              </a:cxnLst>
              <a:rect l="0" t="0" r="r" b="b"/>
              <a:pathLst>
                <a:path w="349" h="604">
                  <a:moveTo>
                    <a:pt x="0" y="0"/>
                  </a:moveTo>
                  <a:lnTo>
                    <a:pt x="0" y="604"/>
                  </a:lnTo>
                  <a:lnTo>
                    <a:pt x="349" y="604"/>
                  </a:lnTo>
                </a:path>
              </a:pathLst>
            </a:custGeom>
            <a:noFill/>
            <a:ln w="25400">
              <a:solidFill>
                <a:srgbClr val="FF99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52594" name="Picture 3090" descr="C:\Prentice Hall\CaseFair\presentations\Cf03\images\optimized\movealongsupply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2100263"/>
            <a:ext cx="2341563" cy="1836737"/>
          </a:xfrm>
          <a:prstGeom prst="rect">
            <a:avLst/>
          </a:prstGeom>
          <a:noFill/>
        </p:spPr>
      </p:pic>
      <p:pic>
        <p:nvPicPr>
          <p:cNvPr id="152595" name="Picture 3091" descr="C:\Prentice Hall\CaseFair\presentations\Cf03\images\optimized\Supply9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35638" y="4597400"/>
            <a:ext cx="2493962" cy="195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2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2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2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2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From Individual Supply</a:t>
            </a:r>
            <a:br>
              <a:rPr lang="en-US"/>
            </a:br>
            <a:r>
              <a:rPr lang="en-US"/>
              <a:t>to Market Supply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0100" y="1752600"/>
            <a:ext cx="8153400" cy="3581400"/>
          </a:xfrm>
          <a:noFill/>
          <a:ln/>
        </p:spPr>
        <p:txBody>
          <a:bodyPr lIns="92075" tIns="46038" rIns="92075" bIns="46038"/>
          <a:lstStyle/>
          <a:p>
            <a:r>
              <a:rPr lang="en-US">
                <a:solidFill>
                  <a:srgbClr val="000000"/>
                </a:solidFill>
              </a:rPr>
              <a:t>The supply of a good or service can be defined for an individual firm, or for a group of firms that make up a market or an industry.</a:t>
            </a:r>
          </a:p>
          <a:p>
            <a:r>
              <a:rPr lang="en-US" b="1" i="1">
                <a:solidFill>
                  <a:srgbClr val="000000"/>
                </a:solidFill>
              </a:rPr>
              <a:t>Market supply</a:t>
            </a:r>
            <a:r>
              <a:rPr lang="en-US">
                <a:solidFill>
                  <a:srgbClr val="000000"/>
                </a:solidFill>
              </a:rPr>
              <a:t> is the sum of all the quantities of a good or service supplied per period by all the firms selling in the market for that good or service.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7" name="Picture 5" descr="C:\Prentice Hall\CaseFair\presentations\Cf03\images\optimized\circularflowNEWwatermark.gif"/>
          <p:cNvPicPr>
            <a:picLocks noChangeAspect="1" noChangeArrowheads="1"/>
          </p:cNvPicPr>
          <p:nvPr/>
        </p:nvPicPr>
        <p:blipFill>
          <a:blip r:embed="rId2">
            <a:lum bright="52000" contrast="-70000"/>
          </a:blip>
          <a:srcRect/>
          <a:stretch>
            <a:fillRect/>
          </a:stretch>
        </p:blipFill>
        <p:spPr bwMode="auto">
          <a:xfrm>
            <a:off x="2133600" y="1524000"/>
            <a:ext cx="4572000" cy="4291013"/>
          </a:xfrm>
          <a:prstGeom prst="rect">
            <a:avLst/>
          </a:prstGeom>
          <a:noFill/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Circular Flow of Economic Activity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2438400"/>
            <a:ext cx="4876800" cy="2971800"/>
          </a:xfrm>
        </p:spPr>
        <p:txBody>
          <a:bodyPr/>
          <a:lstStyle/>
          <a:p>
            <a:r>
              <a:rPr lang="en-US"/>
              <a:t>The </a:t>
            </a:r>
            <a:r>
              <a:rPr lang="en-US" b="1" i="1"/>
              <a:t>circular flow of economic activity</a:t>
            </a:r>
            <a:r>
              <a:rPr lang="en-US"/>
              <a:t> shows the connections between firms and households in input and output markets.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bldLvl="2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Market Supply</a:t>
            </a:r>
          </a:p>
        </p:txBody>
      </p:sp>
      <p:sp>
        <p:nvSpPr>
          <p:cNvPr id="890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800100" y="1752600"/>
            <a:ext cx="8153400" cy="1524000"/>
          </a:xfrm>
          <a:noFill/>
          <a:ln/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effectLst/>
              </a:rPr>
              <a:t>As with market demand, </a:t>
            </a:r>
            <a:r>
              <a:rPr lang="en-US" b="1" i="1">
                <a:solidFill>
                  <a:srgbClr val="000000"/>
                </a:solidFill>
                <a:effectLst/>
              </a:rPr>
              <a:t>market supply</a:t>
            </a:r>
            <a:r>
              <a:rPr lang="en-US">
                <a:solidFill>
                  <a:srgbClr val="000000"/>
                </a:solidFill>
                <a:effectLst/>
              </a:rPr>
              <a:t> is the horizontal summation of individual firms’ supply curves.</a:t>
            </a:r>
            <a:endParaRPr lang="en-US" sz="3600">
              <a:solidFill>
                <a:srgbClr val="000000"/>
              </a:solidFill>
            </a:endParaRPr>
          </a:p>
        </p:txBody>
      </p:sp>
      <p:pic>
        <p:nvPicPr>
          <p:cNvPr id="89110" name="Picture 1046" descr="C:\Prentice Hall\CaseFair\presentations\Cf03\images\optimized\Market Supply3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3352800"/>
            <a:ext cx="8439150" cy="2487613"/>
          </a:xfrm>
          <a:prstGeom prst="rect">
            <a:avLst/>
          </a:prstGeom>
          <a:noFill/>
        </p:spPr>
      </p:pic>
      <p:pic>
        <p:nvPicPr>
          <p:cNvPr id="89111" name="Picture 1047" descr="C:\Prentice Hall\CaseFair\presentations\Cf03\images\optimized\Market Supply2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3352800"/>
            <a:ext cx="8439150" cy="2487613"/>
          </a:xfrm>
          <a:prstGeom prst="rect">
            <a:avLst/>
          </a:prstGeom>
          <a:noFill/>
        </p:spPr>
      </p:pic>
      <p:pic>
        <p:nvPicPr>
          <p:cNvPr id="89112" name="Picture 1048" descr="C:\Prentice Hall\CaseFair\presentations\Cf03\images\optimized\Market Supply1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" y="3352800"/>
            <a:ext cx="8439150" cy="2487613"/>
          </a:xfrm>
          <a:prstGeom prst="rect">
            <a:avLst/>
          </a:prstGeom>
          <a:noFill/>
        </p:spPr>
      </p:pic>
      <p:pic>
        <p:nvPicPr>
          <p:cNvPr id="89113" name="Picture 1049" descr="C:\Prentice Hall\CaseFair\presentations\Cf03\images\optimized\Market Supply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4800" y="3352800"/>
            <a:ext cx="8439150" cy="2487613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89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89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89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89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9" name="Picture 5" descr="C:\Prentice Hall\CaseFair\presentations\Cf03\images\optimized\equilibrium6.gif"/>
          <p:cNvPicPr>
            <a:picLocks noChangeAspect="1" noChangeArrowheads="1"/>
          </p:cNvPicPr>
          <p:nvPr/>
        </p:nvPicPr>
        <p:blipFill>
          <a:blip r:embed="rId4">
            <a:lum bright="52000" contrast="-64000"/>
          </a:blip>
          <a:srcRect/>
          <a:stretch>
            <a:fillRect/>
          </a:stretch>
        </p:blipFill>
        <p:spPr bwMode="auto">
          <a:xfrm>
            <a:off x="1863725" y="1752600"/>
            <a:ext cx="6024563" cy="4405313"/>
          </a:xfrm>
          <a:prstGeom prst="rect">
            <a:avLst/>
          </a:prstGeom>
          <a:noFill/>
        </p:spPr>
      </p:pic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Market Equilibrium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752600"/>
            <a:ext cx="6096000" cy="4648200"/>
          </a:xfrm>
          <a:noFill/>
          <a:ln/>
        </p:spPr>
        <p:txBody>
          <a:bodyPr lIns="92075" tIns="46038" rIns="92075" bIns="46038"/>
          <a:lstStyle/>
          <a:p>
            <a:r>
              <a:rPr lang="en-US">
                <a:solidFill>
                  <a:srgbClr val="000000"/>
                </a:solidFill>
              </a:rPr>
              <a:t>The operation of the market depends on the interaction between buyers and sellers.</a:t>
            </a:r>
          </a:p>
          <a:p>
            <a:r>
              <a:rPr lang="en-US">
                <a:solidFill>
                  <a:srgbClr val="000000"/>
                </a:solidFill>
              </a:rPr>
              <a:t>An </a:t>
            </a:r>
            <a:r>
              <a:rPr lang="en-US" b="1" i="1">
                <a:solidFill>
                  <a:srgbClr val="000000"/>
                </a:solidFill>
              </a:rPr>
              <a:t>equilibrium</a:t>
            </a:r>
            <a:r>
              <a:rPr lang="en-US">
                <a:solidFill>
                  <a:srgbClr val="000000"/>
                </a:solidFill>
              </a:rPr>
              <a:t> is the condition that exists when quantity supplied and quantity demanded are equal.</a:t>
            </a:r>
          </a:p>
          <a:p>
            <a:r>
              <a:rPr lang="en-US">
                <a:solidFill>
                  <a:srgbClr val="000000"/>
                </a:solidFill>
              </a:rPr>
              <a:t>At equilibrium, there is no tendency for the market price to change.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 bldLvl="2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Market Equilibrium</a:t>
            </a:r>
          </a:p>
        </p:txBody>
      </p:sp>
      <p:sp>
        <p:nvSpPr>
          <p:cNvPr id="97301" name="Rectangle 21"/>
          <p:cNvSpPr>
            <a:spLocks noGrp="1" noChangeArrowheads="1"/>
          </p:cNvSpPr>
          <p:nvPr>
            <p:ph type="body" idx="1"/>
          </p:nvPr>
        </p:nvSpPr>
        <p:spPr>
          <a:xfrm>
            <a:off x="4876800" y="1752600"/>
            <a:ext cx="3886200" cy="2438400"/>
          </a:xfrm>
        </p:spPr>
        <p:txBody>
          <a:bodyPr/>
          <a:lstStyle/>
          <a:p>
            <a:r>
              <a:rPr lang="en-US"/>
              <a:t>Only in equilibrium is quantity supplied equal to quantity demanded.</a:t>
            </a:r>
          </a:p>
        </p:txBody>
      </p:sp>
      <p:sp>
        <p:nvSpPr>
          <p:cNvPr id="97302" name="Rectangle 22"/>
          <p:cNvSpPr>
            <a:spLocks noChangeArrowheads="1"/>
          </p:cNvSpPr>
          <p:nvPr/>
        </p:nvSpPr>
        <p:spPr bwMode="auto">
          <a:xfrm>
            <a:off x="4876800" y="3581400"/>
            <a:ext cx="3810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5000"/>
              </a:spcBef>
              <a:spcAft>
                <a:spcPct val="45000"/>
              </a:spcAft>
              <a:buFontTx/>
              <a:buChar char="•"/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At any price level other than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</a:t>
            </a:r>
            <a:r>
              <a:rPr lang="en-US" sz="2800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0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, the wishes of buyers and sellers do not coincide.</a:t>
            </a:r>
          </a:p>
        </p:txBody>
      </p:sp>
      <p:pic>
        <p:nvPicPr>
          <p:cNvPr id="97314" name="Picture 34" descr="C:\Prentice Hall\CaseFair\presentations\Cf03\images\optimized\equilibrium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752600"/>
            <a:ext cx="5189538" cy="3794125"/>
          </a:xfrm>
          <a:prstGeom prst="rect">
            <a:avLst/>
          </a:prstGeom>
          <a:noFill/>
        </p:spPr>
      </p:pic>
      <p:pic>
        <p:nvPicPr>
          <p:cNvPr id="97315" name="Picture 35" descr="C:\Prentice Hall\CaseFair\presentations\Cf03\images\optimized\equilibrium3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752600"/>
            <a:ext cx="5189538" cy="3794125"/>
          </a:xfrm>
          <a:prstGeom prst="rect">
            <a:avLst/>
          </a:prstGeom>
          <a:noFill/>
        </p:spPr>
      </p:pic>
      <p:pic>
        <p:nvPicPr>
          <p:cNvPr id="97316" name="Picture 36" descr="C:\Prentice Hall\CaseFair\presentations\Cf03\images\optimized\equilibrium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752600"/>
            <a:ext cx="5189538" cy="3794125"/>
          </a:xfrm>
          <a:prstGeom prst="rect">
            <a:avLst/>
          </a:prstGeom>
          <a:noFill/>
        </p:spPr>
      </p:pic>
      <p:pic>
        <p:nvPicPr>
          <p:cNvPr id="97317" name="Picture 37" descr="C:\Prentice Hall\CaseFair\presentations\Cf03\images\optimized\equilibrium7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1752600"/>
            <a:ext cx="5189538" cy="3794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7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7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7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7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97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01" grpId="0" build="p" bldLvl="2" autoUpdateAnimBg="0"/>
      <p:bldP spid="97302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Market Disequilibria</a:t>
            </a:r>
          </a:p>
        </p:txBody>
      </p:sp>
      <p:sp>
        <p:nvSpPr>
          <p:cNvPr id="101390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876800" y="1752600"/>
            <a:ext cx="4038600" cy="2971800"/>
          </a:xfrm>
        </p:spPr>
        <p:txBody>
          <a:bodyPr/>
          <a:lstStyle/>
          <a:p>
            <a:r>
              <a:rPr lang="en-US" sz="2400" b="1" i="1">
                <a:solidFill>
                  <a:srgbClr val="000000"/>
                </a:solidFill>
              </a:rPr>
              <a:t>Excess demand</a:t>
            </a:r>
            <a:r>
              <a:rPr lang="en-US" sz="2400">
                <a:solidFill>
                  <a:srgbClr val="000000"/>
                </a:solidFill>
              </a:rPr>
              <a:t>, or shortage, is the condition that exists when quantity demanded exceeds quantity supplied at the current price.</a:t>
            </a:r>
            <a:endParaRPr lang="en-US"/>
          </a:p>
        </p:txBody>
      </p:sp>
      <p:sp>
        <p:nvSpPr>
          <p:cNvPr id="101397" name="Rectangle 21"/>
          <p:cNvSpPr>
            <a:spLocks noChangeArrowheads="1"/>
          </p:cNvSpPr>
          <p:nvPr/>
        </p:nvSpPr>
        <p:spPr bwMode="auto">
          <a:xfrm>
            <a:off x="4876800" y="4038600"/>
            <a:ext cx="4038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5000"/>
              </a:spcBef>
              <a:spcAft>
                <a:spcPct val="45000"/>
              </a:spcAft>
              <a:buFontTx/>
              <a:buChar char="•"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When quantity demanded exceeds quantity supplied, price tends to rise until equilibrium is restored.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101398" name="Picture 22" descr="C:\Prentice Hall\CaseFair\presentations\Cf03\images\optimized\excessdmd2-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1752600"/>
            <a:ext cx="4040188" cy="3354388"/>
          </a:xfrm>
          <a:prstGeom prst="rect">
            <a:avLst/>
          </a:prstGeom>
          <a:noFill/>
        </p:spPr>
      </p:pic>
      <p:pic>
        <p:nvPicPr>
          <p:cNvPr id="101399" name="Picture 23" descr="C:\Prentice Hall\CaseFair\presentations\Cf03\images\optimized\excessdmd2-3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1752600"/>
            <a:ext cx="4040188" cy="3354388"/>
          </a:xfrm>
          <a:prstGeom prst="rect">
            <a:avLst/>
          </a:prstGeom>
          <a:noFill/>
        </p:spPr>
      </p:pic>
      <p:pic>
        <p:nvPicPr>
          <p:cNvPr id="101400" name="Picture 24" descr="C:\Prentice Hall\CaseFair\presentations\Cf03\images\optimized\excessdmd2-4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" y="1752600"/>
            <a:ext cx="4040188" cy="3354388"/>
          </a:xfrm>
          <a:prstGeom prst="rect">
            <a:avLst/>
          </a:prstGeom>
          <a:noFill/>
        </p:spPr>
      </p:pic>
      <p:pic>
        <p:nvPicPr>
          <p:cNvPr id="101401" name="Picture 25" descr="C:\Prentice Hall\CaseFair\presentations\Cf03\images\optimized\excessdmd2-1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9600" y="1752600"/>
            <a:ext cx="4038600" cy="3354388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1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1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1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1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01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90" grpId="0" build="p" bldLvl="2" autoUpdateAnimBg="0"/>
      <p:bldP spid="101397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Market Disequilibria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6800" y="1752600"/>
            <a:ext cx="4038600" cy="19812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400" b="1" i="1">
                <a:solidFill>
                  <a:srgbClr val="000000"/>
                </a:solidFill>
              </a:rPr>
              <a:t>Excess supply</a:t>
            </a:r>
            <a:r>
              <a:rPr lang="en-US" sz="2400">
                <a:solidFill>
                  <a:srgbClr val="000000"/>
                </a:solidFill>
              </a:rPr>
              <a:t>, or surplus, is the condition that exists when quantity supplied exceeds quantity demanded at the current price.</a:t>
            </a: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4876800" y="3886200"/>
            <a:ext cx="4038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5000"/>
              </a:spcBef>
              <a:spcAft>
                <a:spcPct val="45000"/>
              </a:spcAft>
              <a:buFontTx/>
              <a:buChar char="•"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When quantity supplied exceeds quantity demanded, price tends to fall until equilibrium is restored.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177165" name="Picture 13" descr="C:\Prentice Hall\CaseFair\presentations\Cf03\images\optimized\excesssply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752600"/>
            <a:ext cx="5189538" cy="3794125"/>
          </a:xfrm>
          <a:prstGeom prst="rect">
            <a:avLst/>
          </a:prstGeom>
          <a:noFill/>
        </p:spPr>
      </p:pic>
      <p:pic>
        <p:nvPicPr>
          <p:cNvPr id="177166" name="Picture 14" descr="C:\Prentice Hall\CaseFair\presentations\Cf03\images\optimized\excesssply1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752600"/>
            <a:ext cx="5189538" cy="3794125"/>
          </a:xfrm>
          <a:prstGeom prst="rect">
            <a:avLst/>
          </a:prstGeom>
          <a:noFill/>
        </p:spPr>
      </p:pic>
      <p:pic>
        <p:nvPicPr>
          <p:cNvPr id="177167" name="Picture 15" descr="C:\Prentice Hall\CaseFair\presentations\Cf03\images\optimized\excesssply2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1752600"/>
            <a:ext cx="5189538" cy="3794125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7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7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77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77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 bldLvl="2" autoUpdateAnimBg="0"/>
      <p:bldP spid="177159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Increases in Demand and Supply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5257800"/>
            <a:ext cx="4457700" cy="1447800"/>
          </a:xfrm>
        </p:spPr>
        <p:txBody>
          <a:bodyPr/>
          <a:lstStyle/>
          <a:p>
            <a:r>
              <a:rPr lang="en-US" sz="2400" b="1" i="1"/>
              <a:t>Higher demand</a:t>
            </a:r>
            <a:r>
              <a:rPr lang="en-US" sz="2400"/>
              <a:t> leads to higher equilibrium price and higher equilibrium quantity.</a:t>
            </a:r>
          </a:p>
        </p:txBody>
      </p:sp>
      <p:sp>
        <p:nvSpPr>
          <p:cNvPr id="159754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5257800"/>
            <a:ext cx="4267200" cy="1524000"/>
          </a:xfrm>
        </p:spPr>
        <p:txBody>
          <a:bodyPr/>
          <a:lstStyle/>
          <a:p>
            <a:r>
              <a:rPr lang="en-US" sz="2400" b="1" i="1"/>
              <a:t>Higher supply</a:t>
            </a:r>
            <a:r>
              <a:rPr lang="en-US" sz="2400"/>
              <a:t> leads to lower equilibrium price and higher equilibrium quantity.</a:t>
            </a:r>
          </a:p>
        </p:txBody>
      </p:sp>
      <p:pic>
        <p:nvPicPr>
          <p:cNvPr id="159773" name="Picture 29" descr="C:\Prentice Hall\CaseFair\presentations\Cf03\images\optimized\S&amp;D1-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52600"/>
            <a:ext cx="3749675" cy="3440113"/>
          </a:xfrm>
          <a:prstGeom prst="rect">
            <a:avLst/>
          </a:prstGeom>
          <a:noFill/>
        </p:spPr>
      </p:pic>
      <p:pic>
        <p:nvPicPr>
          <p:cNvPr id="159774" name="Picture 30" descr="C:\Prentice Hall\CaseFair\presentations\Cf03\images\optimized\S&amp;D1-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752600"/>
            <a:ext cx="3749675" cy="3440113"/>
          </a:xfrm>
          <a:prstGeom prst="rect">
            <a:avLst/>
          </a:prstGeom>
          <a:noFill/>
        </p:spPr>
      </p:pic>
      <p:pic>
        <p:nvPicPr>
          <p:cNvPr id="159775" name="Picture 31" descr="C:\Prentice Hall\CaseFair\presentations\Cf03\images\optimized\S&amp;d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1752600"/>
            <a:ext cx="3749675" cy="3440113"/>
          </a:xfrm>
          <a:prstGeom prst="rect">
            <a:avLst/>
          </a:prstGeom>
          <a:noFill/>
        </p:spPr>
      </p:pic>
      <p:pic>
        <p:nvPicPr>
          <p:cNvPr id="159776" name="Picture 32" descr="C:\Prentice Hall\CaseFair\presentations\Cf03\images\optimized\S&amp;d2-2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76800" y="1752600"/>
            <a:ext cx="3749675" cy="3440113"/>
          </a:xfrm>
          <a:prstGeom prst="rect">
            <a:avLst/>
          </a:prstGeom>
          <a:noFill/>
        </p:spPr>
      </p:pic>
      <p:pic>
        <p:nvPicPr>
          <p:cNvPr id="159777" name="Picture 33" descr="C:\Prentice Hall\CaseFair\presentations\Cf03\images\optimized\S&amp;d2-1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76800" y="1752600"/>
            <a:ext cx="3749675" cy="3440113"/>
          </a:xfrm>
          <a:prstGeom prst="rect">
            <a:avLst/>
          </a:prstGeom>
          <a:noFill/>
        </p:spPr>
      </p:pic>
      <p:pic>
        <p:nvPicPr>
          <p:cNvPr id="159779" name="Picture 35" descr="C:\Prentice Hall\CaseFair\presentations\Cf03\images\optimized\S&amp;d2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76800" y="1752600"/>
            <a:ext cx="3749675" cy="34401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9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59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9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59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59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build="p" bldLvl="2" autoUpdateAnimBg="0"/>
      <p:bldP spid="159754" grpId="0" build="p" bldLvl="2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Decreases in Demand and Supply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76300" y="5257800"/>
            <a:ext cx="4000500" cy="1295400"/>
          </a:xfrm>
        </p:spPr>
        <p:txBody>
          <a:bodyPr/>
          <a:lstStyle/>
          <a:p>
            <a:r>
              <a:rPr lang="en-US" sz="2400" b="1" i="1"/>
              <a:t>Lower demand</a:t>
            </a:r>
            <a:r>
              <a:rPr lang="en-US" sz="2400"/>
              <a:t> leads to lower price and lower quantity exchanged.</a:t>
            </a:r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5257800"/>
            <a:ext cx="4000500" cy="1219200"/>
          </a:xfrm>
        </p:spPr>
        <p:txBody>
          <a:bodyPr/>
          <a:lstStyle/>
          <a:p>
            <a:r>
              <a:rPr lang="en-US" sz="2400" b="1" i="1"/>
              <a:t>Lower supply</a:t>
            </a:r>
            <a:r>
              <a:rPr lang="en-US" sz="2400"/>
              <a:t> leads to higher price and lower quantity exchanged.</a:t>
            </a:r>
          </a:p>
        </p:txBody>
      </p:sp>
      <p:pic>
        <p:nvPicPr>
          <p:cNvPr id="160792" name="Picture 24" descr="C:\Prentice Hall\CaseFair\presentations\Cf03\images\optimized\S&amp;d3-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52600"/>
            <a:ext cx="3749675" cy="3440113"/>
          </a:xfrm>
          <a:prstGeom prst="rect">
            <a:avLst/>
          </a:prstGeom>
          <a:noFill/>
        </p:spPr>
      </p:pic>
      <p:pic>
        <p:nvPicPr>
          <p:cNvPr id="160793" name="Picture 25" descr="C:\Prentice Hall\CaseFair\presentations\Cf03\images\optimized\S&amp;d3-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752600"/>
            <a:ext cx="3749675" cy="3440113"/>
          </a:xfrm>
          <a:prstGeom prst="rect">
            <a:avLst/>
          </a:prstGeom>
          <a:noFill/>
        </p:spPr>
      </p:pic>
      <p:pic>
        <p:nvPicPr>
          <p:cNvPr id="160794" name="Picture 26" descr="C:\Prentice Hall\CaseFair\presentations\Cf03\images\optimized\S&amp;d3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1752600"/>
            <a:ext cx="3749675" cy="3440113"/>
          </a:xfrm>
          <a:prstGeom prst="rect">
            <a:avLst/>
          </a:prstGeom>
          <a:noFill/>
        </p:spPr>
      </p:pic>
      <p:pic>
        <p:nvPicPr>
          <p:cNvPr id="160795" name="Picture 27" descr="C:\Prentice Hall\CaseFair\presentations\Cf03\images\optimized\S&amp;d4-2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76800" y="1752600"/>
            <a:ext cx="3749675" cy="3440113"/>
          </a:xfrm>
          <a:prstGeom prst="rect">
            <a:avLst/>
          </a:prstGeom>
          <a:noFill/>
        </p:spPr>
      </p:pic>
      <p:pic>
        <p:nvPicPr>
          <p:cNvPr id="160796" name="Picture 28" descr="C:\Prentice Hall\CaseFair\presentations\Cf03\images\optimized\S&amp;d4-1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76800" y="1752600"/>
            <a:ext cx="3749675" cy="3440113"/>
          </a:xfrm>
          <a:prstGeom prst="rect">
            <a:avLst/>
          </a:prstGeom>
          <a:noFill/>
        </p:spPr>
      </p:pic>
      <p:pic>
        <p:nvPicPr>
          <p:cNvPr id="160797" name="Picture 29" descr="C:\Prentice Hall\CaseFair\presentations\Cf03\images\optimized\S&amp;d4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76800" y="1752600"/>
            <a:ext cx="3749675" cy="34401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0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60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0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60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60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 build="p" bldLvl="2" autoUpdateAnimBg="0"/>
      <p:bldP spid="160772" grpId="0" build="p" bldLvl="2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Relative Magnitudes of Change</a:t>
            </a:r>
          </a:p>
        </p:txBody>
      </p:sp>
      <p:sp>
        <p:nvSpPr>
          <p:cNvPr id="163868" name="Text Box 28"/>
          <p:cNvSpPr txBox="1">
            <a:spLocks noChangeArrowheads="1"/>
          </p:cNvSpPr>
          <p:nvPr/>
        </p:nvSpPr>
        <p:spPr bwMode="auto">
          <a:xfrm>
            <a:off x="914400" y="5578475"/>
            <a:ext cx="7924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2575" indent="-282575">
              <a:spcBef>
                <a:spcPct val="50000"/>
              </a:spcBef>
              <a:buFontTx/>
              <a:buChar char="•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The relative magnitudes of change in supply and demand determine the outcome of market equilibrium.</a:t>
            </a:r>
          </a:p>
        </p:txBody>
      </p:sp>
      <p:pic>
        <p:nvPicPr>
          <p:cNvPr id="163894" name="Picture 54" descr="C:\Prentice Hall\CaseFair\presentations\Cf03\images\optimized\arrows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536700"/>
            <a:ext cx="3352800" cy="520700"/>
          </a:xfrm>
          <a:prstGeom prst="rect">
            <a:avLst/>
          </a:prstGeom>
          <a:noFill/>
        </p:spPr>
      </p:pic>
      <p:pic>
        <p:nvPicPr>
          <p:cNvPr id="163895" name="Picture 55" descr="C:\Prentice Hall\CaseFair\presentations\Cf03\images\optimized\arrows5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1536700"/>
            <a:ext cx="3352800" cy="520700"/>
          </a:xfrm>
          <a:prstGeom prst="rect">
            <a:avLst/>
          </a:prstGeom>
          <a:noFill/>
        </p:spPr>
      </p:pic>
      <p:pic>
        <p:nvPicPr>
          <p:cNvPr id="163900" name="Picture 60" descr="C:\Prentice Hall\CaseFair\presentations\Cf03\images\optimized\equil16-3-3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997075"/>
            <a:ext cx="3886200" cy="3486150"/>
          </a:xfrm>
          <a:prstGeom prst="rect">
            <a:avLst/>
          </a:prstGeom>
          <a:noFill/>
        </p:spPr>
      </p:pic>
      <p:pic>
        <p:nvPicPr>
          <p:cNvPr id="163901" name="Picture 61" descr="C:\Prentice Hall\CaseFair\presentations\Cf03\images\optimized\equil16-3-2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8200" y="1997075"/>
            <a:ext cx="3886200" cy="3486150"/>
          </a:xfrm>
          <a:prstGeom prst="rect">
            <a:avLst/>
          </a:prstGeom>
          <a:noFill/>
        </p:spPr>
      </p:pic>
      <p:pic>
        <p:nvPicPr>
          <p:cNvPr id="163902" name="Picture 62" descr="C:\Prentice Hall\CaseFair\presentations\Cf03\images\optimized\equil16-3-1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8200" y="1997075"/>
            <a:ext cx="3886200" cy="3486150"/>
          </a:xfrm>
          <a:prstGeom prst="rect">
            <a:avLst/>
          </a:prstGeom>
          <a:noFill/>
        </p:spPr>
      </p:pic>
      <p:pic>
        <p:nvPicPr>
          <p:cNvPr id="163903" name="Picture 63" descr="C:\Prentice Hall\CaseFair\presentations\Cf03\images\optimized\equil16-3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8200" y="1997075"/>
            <a:ext cx="3886200" cy="3486150"/>
          </a:xfrm>
          <a:prstGeom prst="rect">
            <a:avLst/>
          </a:prstGeom>
          <a:noFill/>
        </p:spPr>
      </p:pic>
      <p:pic>
        <p:nvPicPr>
          <p:cNvPr id="163904" name="Picture 64" descr="C:\Prentice Hall\CaseFair\presentations\Cf03\images\optimized\equil10-5-3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98475" y="1974850"/>
            <a:ext cx="4149725" cy="3508375"/>
          </a:xfrm>
          <a:prstGeom prst="rect">
            <a:avLst/>
          </a:prstGeom>
          <a:noFill/>
        </p:spPr>
      </p:pic>
      <p:pic>
        <p:nvPicPr>
          <p:cNvPr id="163905" name="Picture 65" descr="C:\Prentice Hall\CaseFair\presentations\Cf03\images\optimized\equil10-5-2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98475" y="1974850"/>
            <a:ext cx="4149725" cy="3508375"/>
          </a:xfrm>
          <a:prstGeom prst="rect">
            <a:avLst/>
          </a:prstGeom>
          <a:noFill/>
        </p:spPr>
      </p:pic>
      <p:pic>
        <p:nvPicPr>
          <p:cNvPr id="163906" name="Picture 66" descr="C:\Prentice Hall\CaseFair\presentations\Cf03\images\optimized\equil10-5-1.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98475" y="1974850"/>
            <a:ext cx="4149725" cy="3508375"/>
          </a:xfrm>
          <a:prstGeom prst="rect">
            <a:avLst/>
          </a:prstGeom>
          <a:noFill/>
        </p:spPr>
      </p:pic>
      <p:pic>
        <p:nvPicPr>
          <p:cNvPr id="163907" name="Picture 67" descr="C:\Prentice Hall\CaseFair\presentations\Cf03\images\optimized\equil10-5.gif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98475" y="1974850"/>
            <a:ext cx="4149725" cy="3508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63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6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63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163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163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163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63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8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Relative Magnitudes of Change</a:t>
            </a:r>
          </a:p>
        </p:txBody>
      </p:sp>
      <p:sp>
        <p:nvSpPr>
          <p:cNvPr id="165899" name="Text Box 11"/>
          <p:cNvSpPr txBox="1">
            <a:spLocks noChangeArrowheads="1"/>
          </p:cNvSpPr>
          <p:nvPr/>
        </p:nvSpPr>
        <p:spPr bwMode="auto">
          <a:xfrm>
            <a:off x="914400" y="5578475"/>
            <a:ext cx="7315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2575" indent="-282575">
              <a:spcBef>
                <a:spcPct val="50000"/>
              </a:spcBef>
              <a:buFontTx/>
              <a:buChar char="•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When supply and demand both increase, quantity will increase, but price may go up or down.</a:t>
            </a:r>
          </a:p>
        </p:txBody>
      </p:sp>
      <p:pic>
        <p:nvPicPr>
          <p:cNvPr id="165914" name="Picture 26" descr="C:\Prentice Hall\CaseFair\presentations\Cf03\images\optimized\arrows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535113"/>
            <a:ext cx="3352800" cy="522287"/>
          </a:xfrm>
          <a:prstGeom prst="rect">
            <a:avLst/>
          </a:prstGeom>
          <a:noFill/>
        </p:spPr>
      </p:pic>
      <p:pic>
        <p:nvPicPr>
          <p:cNvPr id="165915" name="Picture 27" descr="C:\Prentice Hall\CaseFair\presentations\Cf03\images\optimized\arrows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1536700"/>
            <a:ext cx="3352800" cy="520700"/>
          </a:xfrm>
          <a:prstGeom prst="rect">
            <a:avLst/>
          </a:prstGeom>
          <a:noFill/>
        </p:spPr>
      </p:pic>
      <p:pic>
        <p:nvPicPr>
          <p:cNvPr id="165920" name="Picture 32" descr="C:\Prentice Hall\CaseFair\presentations\Cf03\images\optimized\equil10A-2-3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2019300"/>
            <a:ext cx="3908425" cy="3486150"/>
          </a:xfrm>
          <a:prstGeom prst="rect">
            <a:avLst/>
          </a:prstGeom>
          <a:noFill/>
        </p:spPr>
      </p:pic>
      <p:pic>
        <p:nvPicPr>
          <p:cNvPr id="165921" name="Picture 33" descr="C:\Prentice Hall\CaseFair\presentations\Cf03\images\optimized\equil10A-2-2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2019300"/>
            <a:ext cx="3908425" cy="3486150"/>
          </a:xfrm>
          <a:prstGeom prst="rect">
            <a:avLst/>
          </a:prstGeom>
          <a:noFill/>
        </p:spPr>
      </p:pic>
      <p:pic>
        <p:nvPicPr>
          <p:cNvPr id="165922" name="Picture 34" descr="C:\Prentice Hall\CaseFair\presentations\Cf03\images\optimized\equil10A-2-1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" y="2019300"/>
            <a:ext cx="3908425" cy="3486150"/>
          </a:xfrm>
          <a:prstGeom prst="rect">
            <a:avLst/>
          </a:prstGeom>
          <a:noFill/>
        </p:spPr>
      </p:pic>
      <p:pic>
        <p:nvPicPr>
          <p:cNvPr id="165923" name="Picture 35" descr="C:\Prentice Hall\CaseFair\presentations\Cf03\images\optimized\equil10A-2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4800" y="2019300"/>
            <a:ext cx="3908425" cy="3486150"/>
          </a:xfrm>
          <a:prstGeom prst="rect">
            <a:avLst/>
          </a:prstGeom>
          <a:noFill/>
        </p:spPr>
      </p:pic>
      <p:pic>
        <p:nvPicPr>
          <p:cNvPr id="165924" name="Picture 36" descr="C:\Prentice Hall\CaseFair\presentations\Cf03\images\optimized\equil10-3-2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648200" y="1997075"/>
            <a:ext cx="4000500" cy="3508375"/>
          </a:xfrm>
          <a:prstGeom prst="rect">
            <a:avLst/>
          </a:prstGeom>
          <a:noFill/>
        </p:spPr>
      </p:pic>
      <p:pic>
        <p:nvPicPr>
          <p:cNvPr id="165925" name="Picture 37" descr="C:\Prentice Hall\CaseFair\presentations\Cf03\images\optimized\equil10-3-1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648200" y="1997075"/>
            <a:ext cx="4000500" cy="3508375"/>
          </a:xfrm>
          <a:prstGeom prst="rect">
            <a:avLst/>
          </a:prstGeom>
          <a:noFill/>
        </p:spPr>
      </p:pic>
      <p:pic>
        <p:nvPicPr>
          <p:cNvPr id="165926" name="Picture 38" descr="C:\Prentice Hall\CaseFair\presentations\Cf03\images\optimized\equil10-3-3.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648200" y="1997075"/>
            <a:ext cx="4000500" cy="3508375"/>
          </a:xfrm>
          <a:prstGeom prst="rect">
            <a:avLst/>
          </a:prstGeom>
          <a:noFill/>
        </p:spPr>
      </p:pic>
      <p:pic>
        <p:nvPicPr>
          <p:cNvPr id="165927" name="Picture 39" descr="C:\Prentice Hall\CaseFair\presentations\Cf03\images\optimized\equil10-3.gif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648200" y="1997075"/>
            <a:ext cx="4000500" cy="3508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5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5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65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65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65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5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5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165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165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165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65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Input Markets and Output Markets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191000" y="1600200"/>
            <a:ext cx="4724400" cy="4953000"/>
          </a:xfrm>
        </p:spPr>
        <p:txBody>
          <a:bodyPr/>
          <a:lstStyle/>
          <a:p>
            <a:r>
              <a:rPr lang="en-US" b="1" i="1"/>
              <a:t>Output, or product, markets</a:t>
            </a:r>
            <a:r>
              <a:rPr lang="en-US"/>
              <a:t> are the markets in which goods and services are exchanged.</a:t>
            </a:r>
          </a:p>
          <a:p>
            <a:r>
              <a:rPr lang="en-US" b="1" i="1"/>
              <a:t>Input markets</a:t>
            </a:r>
            <a:r>
              <a:rPr lang="en-US"/>
              <a:t> are the markets in which resources—labor, capital, and land—used to produce products, are exchanged.</a:t>
            </a:r>
          </a:p>
        </p:txBody>
      </p:sp>
      <p:pic>
        <p:nvPicPr>
          <p:cNvPr id="19479" name="Picture 23" descr="C:\Prentice Hall\CaseFair\presentations\Cf03\images\optimized\circularflowNEW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24000"/>
            <a:ext cx="3714750" cy="3486150"/>
          </a:xfrm>
          <a:prstGeom prst="rect">
            <a:avLst/>
          </a:prstGeom>
          <a:noFill/>
        </p:spPr>
      </p:pic>
      <p:pic>
        <p:nvPicPr>
          <p:cNvPr id="19480" name="Picture 24" descr="C:\Prentice Hall\CaseFair\presentations\Cf03\images\optimized\circularflowNEW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524000"/>
            <a:ext cx="3714750" cy="3486150"/>
          </a:xfrm>
          <a:prstGeom prst="rect">
            <a:avLst/>
          </a:prstGeom>
          <a:noFill/>
        </p:spPr>
      </p:pic>
      <p:pic>
        <p:nvPicPr>
          <p:cNvPr id="19481" name="Picture 25" descr="C:\Prentice Hall\CaseFair\presentations\Cf03\images\optimized\circularflowNEW3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1524000"/>
            <a:ext cx="3714750" cy="3486150"/>
          </a:xfrm>
          <a:prstGeom prst="rect">
            <a:avLst/>
          </a:prstGeom>
          <a:noFill/>
        </p:spPr>
      </p:pic>
      <p:pic>
        <p:nvPicPr>
          <p:cNvPr id="19482" name="Picture 26" descr="C:\Prentice Hall\CaseFair\presentations\Cf03\images\optimized\circularflowNEW2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1524000"/>
            <a:ext cx="3714750" cy="3486150"/>
          </a:xfrm>
          <a:prstGeom prst="rect">
            <a:avLst/>
          </a:prstGeom>
          <a:noFill/>
        </p:spPr>
      </p:pic>
      <p:pic>
        <p:nvPicPr>
          <p:cNvPr id="19483" name="Picture 27" descr="C:\Prentice Hall\CaseFair\presentations\Cf03\images\optimized\circularflowNEW1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1524000"/>
            <a:ext cx="3714750" cy="3486150"/>
          </a:xfrm>
          <a:prstGeom prst="rect">
            <a:avLst/>
          </a:prstGeom>
          <a:noFill/>
        </p:spPr>
      </p:pic>
      <p:pic>
        <p:nvPicPr>
          <p:cNvPr id="19484" name="Picture 28" descr="C:\Prentice Hall\CaseFair\presentations\Cf03\images\optimized\circularflowNEW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1000" y="1524000"/>
            <a:ext cx="3714750" cy="3486150"/>
          </a:xfrm>
          <a:prstGeom prst="rect">
            <a:avLst/>
          </a:prstGeom>
          <a:noFill/>
        </p:spPr>
      </p:pic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304800" y="5029200"/>
            <a:ext cx="4114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2575" indent="-282575">
              <a:spcBef>
                <a:spcPct val="50000"/>
              </a:spcBef>
              <a:buFontTx/>
              <a:buChar char="•"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Payments flow in the opposite direction as the physical flow of resources, goods, and services (counterclockwise).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 bldLvl="2" autoUpdateAnimBg="0"/>
      <p:bldP spid="1948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Input Markets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229600" cy="4953000"/>
          </a:xfrm>
        </p:spPr>
        <p:txBody>
          <a:bodyPr/>
          <a:lstStyle/>
          <a:p>
            <a:pPr>
              <a:spcAft>
                <a:spcPct val="30000"/>
              </a:spcAft>
              <a:buFontTx/>
              <a:buNone/>
            </a:pPr>
            <a:r>
              <a:rPr lang="en-US"/>
              <a:t>Input markets include:</a:t>
            </a:r>
          </a:p>
          <a:p>
            <a:pPr>
              <a:spcAft>
                <a:spcPct val="30000"/>
              </a:spcAft>
            </a:pPr>
            <a:r>
              <a:rPr lang="en-US"/>
              <a:t>The </a:t>
            </a:r>
            <a:r>
              <a:rPr lang="en-US" b="1" i="1"/>
              <a:t>labor market</a:t>
            </a:r>
            <a:r>
              <a:rPr lang="en-US"/>
              <a:t>, in which households supply work for wages to firms that demand labor.</a:t>
            </a:r>
          </a:p>
          <a:p>
            <a:pPr>
              <a:spcAft>
                <a:spcPct val="30000"/>
              </a:spcAft>
            </a:pPr>
            <a:r>
              <a:rPr lang="en-US"/>
              <a:t>The </a:t>
            </a:r>
            <a:r>
              <a:rPr lang="en-US" b="1" i="1"/>
              <a:t>capital market</a:t>
            </a:r>
            <a:r>
              <a:rPr lang="en-US"/>
              <a:t>, in which households supply their savings, for interest or for claims to future profits, to firms that demand funds to buy capital goods.</a:t>
            </a:r>
          </a:p>
          <a:p>
            <a:pPr>
              <a:spcAft>
                <a:spcPct val="30000"/>
              </a:spcAft>
            </a:pPr>
            <a:r>
              <a:rPr lang="en-US"/>
              <a:t>The </a:t>
            </a:r>
            <a:r>
              <a:rPr lang="en-US" b="1" i="1"/>
              <a:t>land market</a:t>
            </a:r>
            <a:r>
              <a:rPr lang="en-US"/>
              <a:t>, in which households supply land or other real property in exchange for rent.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3400"/>
              <a:t>Determinants of Household Demand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438400"/>
            <a:ext cx="7391400" cy="41910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400"/>
              <a:t>The </a:t>
            </a:r>
            <a:r>
              <a:rPr lang="en-US" sz="2400" b="1" i="1"/>
              <a:t>price of the product</a:t>
            </a:r>
            <a:r>
              <a:rPr lang="en-US" sz="2400"/>
              <a:t> in question.</a:t>
            </a:r>
          </a:p>
          <a:p>
            <a:pPr>
              <a:lnSpc>
                <a:spcPct val="90000"/>
              </a:lnSpc>
            </a:pPr>
            <a:r>
              <a:rPr lang="en-US" sz="2400"/>
              <a:t>The </a:t>
            </a:r>
            <a:r>
              <a:rPr lang="en-US" sz="2400" b="1" i="1"/>
              <a:t>income</a:t>
            </a:r>
            <a:r>
              <a:rPr lang="en-US" sz="2400"/>
              <a:t> available to the household.</a:t>
            </a:r>
          </a:p>
          <a:p>
            <a:pPr>
              <a:lnSpc>
                <a:spcPct val="90000"/>
              </a:lnSpc>
            </a:pPr>
            <a:r>
              <a:rPr lang="en-US" sz="2400"/>
              <a:t>The household’s amount of </a:t>
            </a:r>
            <a:r>
              <a:rPr lang="en-US" sz="2400" b="1" i="1"/>
              <a:t>accumulated wealth</a:t>
            </a:r>
            <a:r>
              <a:rPr lang="en-US" sz="2400" i="1"/>
              <a:t>.</a:t>
            </a:r>
          </a:p>
          <a:p>
            <a:pPr>
              <a:lnSpc>
                <a:spcPct val="90000"/>
              </a:lnSpc>
            </a:pPr>
            <a:r>
              <a:rPr lang="en-US" sz="2400"/>
              <a:t>The </a:t>
            </a:r>
            <a:r>
              <a:rPr lang="en-US" sz="2400" b="1" i="1"/>
              <a:t>prices of related products</a:t>
            </a:r>
            <a:r>
              <a:rPr lang="en-US" sz="2400"/>
              <a:t> available to the household.</a:t>
            </a:r>
          </a:p>
          <a:p>
            <a:pPr>
              <a:lnSpc>
                <a:spcPct val="90000"/>
              </a:lnSpc>
            </a:pPr>
            <a:r>
              <a:rPr lang="en-US" sz="2400"/>
              <a:t>The household’s </a:t>
            </a:r>
            <a:r>
              <a:rPr lang="en-US" sz="2400" b="1" i="1"/>
              <a:t>tastes and preferences</a:t>
            </a:r>
            <a:r>
              <a:rPr lang="en-US" sz="2400"/>
              <a:t>.</a:t>
            </a:r>
          </a:p>
          <a:p>
            <a:pPr>
              <a:lnSpc>
                <a:spcPct val="90000"/>
              </a:lnSpc>
            </a:pPr>
            <a:r>
              <a:rPr lang="en-US" sz="2400"/>
              <a:t>The household’s </a:t>
            </a:r>
            <a:r>
              <a:rPr lang="en-US" sz="2400" b="1" i="1"/>
              <a:t>expectations</a:t>
            </a:r>
            <a:r>
              <a:rPr lang="en-US" sz="2400"/>
              <a:t> about future income, wealth, and prices.</a:t>
            </a:r>
          </a:p>
        </p:txBody>
      </p:sp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609600" y="15240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5000"/>
              </a:spcBef>
              <a:spcAft>
                <a:spcPct val="45000"/>
              </a:spcAf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 household’s decision about the quantity of a particular output to demand depends on: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2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 autoUpdateAnimBg="0"/>
      <p:bldP spid="17203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Quantity Demanded</a:t>
            </a:r>
          </a:p>
        </p:txBody>
      </p:sp>
      <p:sp>
        <p:nvSpPr>
          <p:cNvPr id="174085" name="Text Box 5"/>
          <p:cNvSpPr txBox="1">
            <a:spLocks noChangeArrowheads="1"/>
          </p:cNvSpPr>
          <p:nvPr>
            <p:ph type="body" idx="1"/>
          </p:nvPr>
        </p:nvSpPr>
        <p:spPr>
          <a:xfrm>
            <a:off x="1676400" y="2209800"/>
            <a:ext cx="6477000" cy="2895600"/>
          </a:xfrm>
          <a:noFill/>
          <a:ln/>
        </p:spPr>
        <p:txBody>
          <a:bodyPr/>
          <a:lstStyle/>
          <a:p>
            <a:pPr marL="282575" indent="-282575"/>
            <a:r>
              <a:rPr lang="en-US" b="1" i="1">
                <a:solidFill>
                  <a:srgbClr val="000000"/>
                </a:solidFill>
              </a:rPr>
              <a:t>Quantity demanded</a:t>
            </a:r>
            <a:r>
              <a:rPr lang="en-US">
                <a:solidFill>
                  <a:srgbClr val="000000"/>
                </a:solidFill>
              </a:rPr>
              <a:t> is the amount (number of units) of a product that a household would buy in a given time period if it could buy all it wanted at the current market price.</a:t>
            </a:r>
          </a:p>
          <a:p>
            <a:pPr marL="282575" indent="-282575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US">
              <a:solidFill>
                <a:srgbClr val="000000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Demand in Output Markets</a:t>
            </a:r>
          </a:p>
        </p:txBody>
      </p:sp>
      <p:sp>
        <p:nvSpPr>
          <p:cNvPr id="1669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0" y="1600200"/>
            <a:ext cx="4038600" cy="4953000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A </a:t>
            </a:r>
            <a:r>
              <a:rPr lang="en-US" b="1" i="1">
                <a:solidFill>
                  <a:srgbClr val="000000"/>
                </a:solidFill>
              </a:rPr>
              <a:t>demand schedule</a:t>
            </a:r>
            <a:r>
              <a:rPr lang="en-US">
                <a:solidFill>
                  <a:srgbClr val="000000"/>
                </a:solidFill>
              </a:rPr>
              <a:t> is a table showing how much of a given product a household would be willing to buy at different prices.</a:t>
            </a:r>
          </a:p>
          <a:p>
            <a:r>
              <a:rPr lang="en-US">
                <a:solidFill>
                  <a:srgbClr val="000000"/>
                </a:solidFill>
              </a:rPr>
              <a:t>Demand curves are usually derived from demand schedules.</a:t>
            </a:r>
          </a:p>
        </p:txBody>
      </p:sp>
      <p:graphicFrame>
        <p:nvGraphicFramePr>
          <p:cNvPr id="166917" name="Object 1029"/>
          <p:cNvGraphicFramePr>
            <a:graphicFrameLocks noChangeAspect="1"/>
          </p:cNvGraphicFramePr>
          <p:nvPr/>
        </p:nvGraphicFramePr>
        <p:xfrm>
          <a:off x="990600" y="1676400"/>
          <a:ext cx="3184525" cy="4267200"/>
        </p:xfrm>
        <a:graphic>
          <a:graphicData uri="http://schemas.openxmlformats.org/presentationml/2006/ole">
            <p:oleObj spid="_x0000_s166917" name="Worksheet" r:id="rId3" imgW="2238756" imgH="3000756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6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The Demand Curve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4400" y="1600200"/>
            <a:ext cx="4038600" cy="25908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</a:rPr>
              <a:t>The </a:t>
            </a:r>
            <a:r>
              <a:rPr lang="en-US" b="1" i="1">
                <a:solidFill>
                  <a:srgbClr val="000000"/>
                </a:solidFill>
              </a:rPr>
              <a:t>demand curve</a:t>
            </a:r>
            <a:r>
              <a:rPr lang="en-US">
                <a:solidFill>
                  <a:srgbClr val="000000"/>
                </a:solidFill>
              </a:rPr>
              <a:t> is a graph illustrating how much of a given product a household would be willing to buy at different prices.</a:t>
            </a:r>
          </a:p>
        </p:txBody>
      </p:sp>
      <p:graphicFrame>
        <p:nvGraphicFramePr>
          <p:cNvPr id="29717" name="Object 21"/>
          <p:cNvGraphicFramePr>
            <a:graphicFrameLocks noChangeAspect="1"/>
          </p:cNvGraphicFramePr>
          <p:nvPr/>
        </p:nvGraphicFramePr>
        <p:xfrm>
          <a:off x="2316163" y="1524000"/>
          <a:ext cx="2332037" cy="3124200"/>
        </p:xfrm>
        <a:graphic>
          <a:graphicData uri="http://schemas.openxmlformats.org/presentationml/2006/ole">
            <p:oleObj spid="_x0000_s29717" name="Worksheet" r:id="rId5" imgW="2238756" imgH="3000756" progId="Excel.Sheet.8">
              <p:embed/>
            </p:oleObj>
          </a:graphicData>
        </a:graphic>
      </p:graphicFrame>
      <p:pic>
        <p:nvPicPr>
          <p:cNvPr id="29718" name="Picture 22" descr="C:\Prentice Hall\CaseFair\presentations\Cf03\images\optimized\dmdcurve2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" y="1905000"/>
            <a:ext cx="4648200" cy="4159250"/>
          </a:xfrm>
          <a:prstGeom prst="rect">
            <a:avLst/>
          </a:prstGeom>
          <a:noFill/>
        </p:spPr>
      </p:pic>
      <p:pic>
        <p:nvPicPr>
          <p:cNvPr id="29719" name="Picture 23" descr="C:\Prentice Hall\CaseFair\presentations\Cf03\images\optimized\dmdcurve1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600" y="1905000"/>
            <a:ext cx="4648200" cy="415925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bldLvl="2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402000"/>
    </a:dk1>
    <a:lt1>
      <a:srgbClr val="FBFAE2"/>
    </a:lt1>
    <a:dk2>
      <a:srgbClr val="996633"/>
    </a:dk2>
    <a:lt2>
      <a:srgbClr val="A08366"/>
    </a:lt2>
    <a:accent1>
      <a:srgbClr val="CE9964"/>
    </a:accent1>
    <a:accent2>
      <a:srgbClr val="CD3333"/>
    </a:accent2>
    <a:accent3>
      <a:srgbClr val="FDFCEE"/>
    </a:accent3>
    <a:accent4>
      <a:srgbClr val="351A00"/>
    </a:accent4>
    <a:accent5>
      <a:srgbClr val="E3CAB8"/>
    </a:accent5>
    <a:accent6>
      <a:srgbClr val="BA2D2D"/>
    </a:accent6>
    <a:hlink>
      <a:srgbClr val="9A7F32"/>
    </a:hlink>
    <a:folHlink>
      <a:srgbClr val="ECA07A"/>
    </a:folHlink>
  </a:clrScheme>
</a:themeOverride>
</file>

<file path=ppt/theme/themeOverride10.xml><?xml version="1.0" encoding="utf-8"?>
<a:themeOverride xmlns:a="http://schemas.openxmlformats.org/drawingml/2006/main">
  <a:clrScheme name="">
    <a:dk1>
      <a:srgbClr val="402000"/>
    </a:dk1>
    <a:lt1>
      <a:srgbClr val="FBFAE2"/>
    </a:lt1>
    <a:dk2>
      <a:srgbClr val="996633"/>
    </a:dk2>
    <a:lt2>
      <a:srgbClr val="A08366"/>
    </a:lt2>
    <a:accent1>
      <a:srgbClr val="CE9964"/>
    </a:accent1>
    <a:accent2>
      <a:srgbClr val="CD3333"/>
    </a:accent2>
    <a:accent3>
      <a:srgbClr val="FDFCEE"/>
    </a:accent3>
    <a:accent4>
      <a:srgbClr val="351A00"/>
    </a:accent4>
    <a:accent5>
      <a:srgbClr val="E3CAB8"/>
    </a:accent5>
    <a:accent6>
      <a:srgbClr val="BA2D2D"/>
    </a:accent6>
    <a:hlink>
      <a:srgbClr val="9A7F32"/>
    </a:hlink>
    <a:folHlink>
      <a:srgbClr val="ECA07A"/>
    </a:folHlink>
  </a:clrScheme>
</a:themeOverride>
</file>

<file path=ppt/theme/themeOverride11.xml><?xml version="1.0" encoding="utf-8"?>
<a:themeOverride xmlns:a="http://schemas.openxmlformats.org/drawingml/2006/main">
  <a:clrScheme name="">
    <a:dk1>
      <a:srgbClr val="402000"/>
    </a:dk1>
    <a:lt1>
      <a:srgbClr val="FBFAE2"/>
    </a:lt1>
    <a:dk2>
      <a:srgbClr val="996633"/>
    </a:dk2>
    <a:lt2>
      <a:srgbClr val="A08366"/>
    </a:lt2>
    <a:accent1>
      <a:srgbClr val="CE9964"/>
    </a:accent1>
    <a:accent2>
      <a:srgbClr val="CD3333"/>
    </a:accent2>
    <a:accent3>
      <a:srgbClr val="FDFCEE"/>
    </a:accent3>
    <a:accent4>
      <a:srgbClr val="351A00"/>
    </a:accent4>
    <a:accent5>
      <a:srgbClr val="E3CAB8"/>
    </a:accent5>
    <a:accent6>
      <a:srgbClr val="BA2D2D"/>
    </a:accent6>
    <a:hlink>
      <a:srgbClr val="9A7F32"/>
    </a:hlink>
    <a:folHlink>
      <a:srgbClr val="ECA07A"/>
    </a:folHlink>
  </a:clrScheme>
</a:themeOverride>
</file>

<file path=ppt/theme/themeOverride12.xml><?xml version="1.0" encoding="utf-8"?>
<a:themeOverride xmlns:a="http://schemas.openxmlformats.org/drawingml/2006/main">
  <a:clrScheme name="">
    <a:dk1>
      <a:srgbClr val="402000"/>
    </a:dk1>
    <a:lt1>
      <a:srgbClr val="FBFAE2"/>
    </a:lt1>
    <a:dk2>
      <a:srgbClr val="996633"/>
    </a:dk2>
    <a:lt2>
      <a:srgbClr val="A08366"/>
    </a:lt2>
    <a:accent1>
      <a:srgbClr val="CE9964"/>
    </a:accent1>
    <a:accent2>
      <a:srgbClr val="CD3333"/>
    </a:accent2>
    <a:accent3>
      <a:srgbClr val="FDFCEE"/>
    </a:accent3>
    <a:accent4>
      <a:srgbClr val="351A00"/>
    </a:accent4>
    <a:accent5>
      <a:srgbClr val="E3CAB8"/>
    </a:accent5>
    <a:accent6>
      <a:srgbClr val="BA2D2D"/>
    </a:accent6>
    <a:hlink>
      <a:srgbClr val="9A7F32"/>
    </a:hlink>
    <a:folHlink>
      <a:srgbClr val="ECA07A"/>
    </a:folHlink>
  </a:clrScheme>
</a:themeOverride>
</file>

<file path=ppt/theme/themeOverride13.xml><?xml version="1.0" encoding="utf-8"?>
<a:themeOverride xmlns:a="http://schemas.openxmlformats.org/drawingml/2006/main">
  <a:clrScheme name="">
    <a:dk1>
      <a:srgbClr val="402000"/>
    </a:dk1>
    <a:lt1>
      <a:srgbClr val="FBFAE2"/>
    </a:lt1>
    <a:dk2>
      <a:srgbClr val="996633"/>
    </a:dk2>
    <a:lt2>
      <a:srgbClr val="A08366"/>
    </a:lt2>
    <a:accent1>
      <a:srgbClr val="CE9964"/>
    </a:accent1>
    <a:accent2>
      <a:srgbClr val="CD3333"/>
    </a:accent2>
    <a:accent3>
      <a:srgbClr val="FDFCEE"/>
    </a:accent3>
    <a:accent4>
      <a:srgbClr val="351A00"/>
    </a:accent4>
    <a:accent5>
      <a:srgbClr val="E3CAB8"/>
    </a:accent5>
    <a:accent6>
      <a:srgbClr val="BA2D2D"/>
    </a:accent6>
    <a:hlink>
      <a:srgbClr val="9A7F32"/>
    </a:hlink>
    <a:folHlink>
      <a:srgbClr val="ECA07A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402000"/>
    </a:dk1>
    <a:lt1>
      <a:srgbClr val="FBFAE2"/>
    </a:lt1>
    <a:dk2>
      <a:srgbClr val="996633"/>
    </a:dk2>
    <a:lt2>
      <a:srgbClr val="A08366"/>
    </a:lt2>
    <a:accent1>
      <a:srgbClr val="CE9964"/>
    </a:accent1>
    <a:accent2>
      <a:srgbClr val="CD3333"/>
    </a:accent2>
    <a:accent3>
      <a:srgbClr val="FDFCEE"/>
    </a:accent3>
    <a:accent4>
      <a:srgbClr val="351A00"/>
    </a:accent4>
    <a:accent5>
      <a:srgbClr val="E3CAB8"/>
    </a:accent5>
    <a:accent6>
      <a:srgbClr val="BA2D2D"/>
    </a:accent6>
    <a:hlink>
      <a:srgbClr val="9A7F32"/>
    </a:hlink>
    <a:folHlink>
      <a:srgbClr val="ECA07A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402000"/>
    </a:dk1>
    <a:lt1>
      <a:srgbClr val="FBFAE2"/>
    </a:lt1>
    <a:dk2>
      <a:srgbClr val="996633"/>
    </a:dk2>
    <a:lt2>
      <a:srgbClr val="A08366"/>
    </a:lt2>
    <a:accent1>
      <a:srgbClr val="CE9964"/>
    </a:accent1>
    <a:accent2>
      <a:srgbClr val="CD3333"/>
    </a:accent2>
    <a:accent3>
      <a:srgbClr val="FDFCEE"/>
    </a:accent3>
    <a:accent4>
      <a:srgbClr val="351A00"/>
    </a:accent4>
    <a:accent5>
      <a:srgbClr val="E3CAB8"/>
    </a:accent5>
    <a:accent6>
      <a:srgbClr val="BA2D2D"/>
    </a:accent6>
    <a:hlink>
      <a:srgbClr val="9A7F32"/>
    </a:hlink>
    <a:folHlink>
      <a:srgbClr val="ECA07A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402000"/>
    </a:dk1>
    <a:lt1>
      <a:srgbClr val="FBFAE2"/>
    </a:lt1>
    <a:dk2>
      <a:srgbClr val="996633"/>
    </a:dk2>
    <a:lt2>
      <a:srgbClr val="A08366"/>
    </a:lt2>
    <a:accent1>
      <a:srgbClr val="CE9964"/>
    </a:accent1>
    <a:accent2>
      <a:srgbClr val="CD3333"/>
    </a:accent2>
    <a:accent3>
      <a:srgbClr val="FDFCEE"/>
    </a:accent3>
    <a:accent4>
      <a:srgbClr val="351A00"/>
    </a:accent4>
    <a:accent5>
      <a:srgbClr val="E3CAB8"/>
    </a:accent5>
    <a:accent6>
      <a:srgbClr val="BA2D2D"/>
    </a:accent6>
    <a:hlink>
      <a:srgbClr val="9A7F32"/>
    </a:hlink>
    <a:folHlink>
      <a:srgbClr val="ECA07A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402000"/>
    </a:dk1>
    <a:lt1>
      <a:srgbClr val="FBFAE2"/>
    </a:lt1>
    <a:dk2>
      <a:srgbClr val="996633"/>
    </a:dk2>
    <a:lt2>
      <a:srgbClr val="A08366"/>
    </a:lt2>
    <a:accent1>
      <a:srgbClr val="CE9964"/>
    </a:accent1>
    <a:accent2>
      <a:srgbClr val="CD3333"/>
    </a:accent2>
    <a:accent3>
      <a:srgbClr val="FDFCEE"/>
    </a:accent3>
    <a:accent4>
      <a:srgbClr val="351A00"/>
    </a:accent4>
    <a:accent5>
      <a:srgbClr val="E3CAB8"/>
    </a:accent5>
    <a:accent6>
      <a:srgbClr val="BA2D2D"/>
    </a:accent6>
    <a:hlink>
      <a:srgbClr val="9A7F32"/>
    </a:hlink>
    <a:folHlink>
      <a:srgbClr val="ECA07A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402000"/>
    </a:dk1>
    <a:lt1>
      <a:srgbClr val="FBFAE2"/>
    </a:lt1>
    <a:dk2>
      <a:srgbClr val="996633"/>
    </a:dk2>
    <a:lt2>
      <a:srgbClr val="A08366"/>
    </a:lt2>
    <a:accent1>
      <a:srgbClr val="CE9964"/>
    </a:accent1>
    <a:accent2>
      <a:srgbClr val="CD3333"/>
    </a:accent2>
    <a:accent3>
      <a:srgbClr val="FDFCEE"/>
    </a:accent3>
    <a:accent4>
      <a:srgbClr val="351A00"/>
    </a:accent4>
    <a:accent5>
      <a:srgbClr val="E3CAB8"/>
    </a:accent5>
    <a:accent6>
      <a:srgbClr val="BA2D2D"/>
    </a:accent6>
    <a:hlink>
      <a:srgbClr val="9A7F32"/>
    </a:hlink>
    <a:folHlink>
      <a:srgbClr val="ECA07A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402000"/>
    </a:dk1>
    <a:lt1>
      <a:srgbClr val="FBFAE2"/>
    </a:lt1>
    <a:dk2>
      <a:srgbClr val="996633"/>
    </a:dk2>
    <a:lt2>
      <a:srgbClr val="A08366"/>
    </a:lt2>
    <a:accent1>
      <a:srgbClr val="CE9964"/>
    </a:accent1>
    <a:accent2>
      <a:srgbClr val="CD3333"/>
    </a:accent2>
    <a:accent3>
      <a:srgbClr val="FDFCEE"/>
    </a:accent3>
    <a:accent4>
      <a:srgbClr val="351A00"/>
    </a:accent4>
    <a:accent5>
      <a:srgbClr val="E3CAB8"/>
    </a:accent5>
    <a:accent6>
      <a:srgbClr val="BA2D2D"/>
    </a:accent6>
    <a:hlink>
      <a:srgbClr val="9A7F32"/>
    </a:hlink>
    <a:folHlink>
      <a:srgbClr val="ECA07A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402000"/>
    </a:dk1>
    <a:lt1>
      <a:srgbClr val="FBFAE2"/>
    </a:lt1>
    <a:dk2>
      <a:srgbClr val="996633"/>
    </a:dk2>
    <a:lt2>
      <a:srgbClr val="A08366"/>
    </a:lt2>
    <a:accent1>
      <a:srgbClr val="CE9964"/>
    </a:accent1>
    <a:accent2>
      <a:srgbClr val="CD3333"/>
    </a:accent2>
    <a:accent3>
      <a:srgbClr val="FDFCEE"/>
    </a:accent3>
    <a:accent4>
      <a:srgbClr val="351A00"/>
    </a:accent4>
    <a:accent5>
      <a:srgbClr val="E3CAB8"/>
    </a:accent5>
    <a:accent6>
      <a:srgbClr val="BA2D2D"/>
    </a:accent6>
    <a:hlink>
      <a:srgbClr val="9A7F32"/>
    </a:hlink>
    <a:folHlink>
      <a:srgbClr val="ECA07A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402000"/>
    </a:dk1>
    <a:lt1>
      <a:srgbClr val="FBFAE2"/>
    </a:lt1>
    <a:dk2>
      <a:srgbClr val="996633"/>
    </a:dk2>
    <a:lt2>
      <a:srgbClr val="A08366"/>
    </a:lt2>
    <a:accent1>
      <a:srgbClr val="CE9964"/>
    </a:accent1>
    <a:accent2>
      <a:srgbClr val="CD3333"/>
    </a:accent2>
    <a:accent3>
      <a:srgbClr val="FDFCEE"/>
    </a:accent3>
    <a:accent4>
      <a:srgbClr val="351A00"/>
    </a:accent4>
    <a:accent5>
      <a:srgbClr val="E3CAB8"/>
    </a:accent5>
    <a:accent6>
      <a:srgbClr val="BA2D2D"/>
    </a:accent6>
    <a:hlink>
      <a:srgbClr val="9A7F32"/>
    </a:hlink>
    <a:folHlink>
      <a:srgbClr val="ECA07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2949</TotalTime>
  <Words>1629</Words>
  <Application>Microsoft PowerPoint</Application>
  <PresentationFormat>On-screen Show (4:3)</PresentationFormat>
  <Paragraphs>154</Paragraphs>
  <Slides>38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Times New Roman</vt:lpstr>
      <vt:lpstr>Arial</vt:lpstr>
      <vt:lpstr>CopprplGoth Bd BT</vt:lpstr>
      <vt:lpstr>Monotype Sorts</vt:lpstr>
      <vt:lpstr>Default Design</vt:lpstr>
      <vt:lpstr>Microsoft Excel Chart</vt:lpstr>
      <vt:lpstr>Microsoft Excel Worksheet</vt:lpstr>
      <vt:lpstr>Demand, Supply, and Market Equilibrium</vt:lpstr>
      <vt:lpstr>The Basic Decision-Making Units</vt:lpstr>
      <vt:lpstr>The Circular Flow of Economic Activity</vt:lpstr>
      <vt:lpstr>Input Markets and Output Markets</vt:lpstr>
      <vt:lpstr>Input Markets</vt:lpstr>
      <vt:lpstr>Determinants of Household Demand</vt:lpstr>
      <vt:lpstr>Quantity Demanded</vt:lpstr>
      <vt:lpstr>Demand in Output Markets</vt:lpstr>
      <vt:lpstr>The Demand Curve</vt:lpstr>
      <vt:lpstr>The Law of Demand</vt:lpstr>
      <vt:lpstr>Other Properties of Demand Curves</vt:lpstr>
      <vt:lpstr>Income and Wealth</vt:lpstr>
      <vt:lpstr>Related Goods and Services</vt:lpstr>
      <vt:lpstr>Related Goods and Services</vt:lpstr>
      <vt:lpstr>Shift of Demand Versus Movement Along a Demand Curve</vt:lpstr>
      <vt:lpstr>A Change in Demand Versus a Change in Quantity Demanded</vt:lpstr>
      <vt:lpstr>A Change in Demand Versus a Change in Quantity Demanded</vt:lpstr>
      <vt:lpstr>The Impact of a Change in Income</vt:lpstr>
      <vt:lpstr>The Impact of a Change in the Price of Related Goods</vt:lpstr>
      <vt:lpstr>From Household to Market Demand</vt:lpstr>
      <vt:lpstr>From Household Demand to Market Demand</vt:lpstr>
      <vt:lpstr>Supply in Output Markets</vt:lpstr>
      <vt:lpstr>The Supply Curve and  the Supply Schedule</vt:lpstr>
      <vt:lpstr>The Law of Supply</vt:lpstr>
      <vt:lpstr>Determinants of Supply</vt:lpstr>
      <vt:lpstr>A Change in Supply Versus  a Change in Quantity Supplied</vt:lpstr>
      <vt:lpstr>A Change in Supply Versus a Change in Quantity Supplied</vt:lpstr>
      <vt:lpstr>A Change in Supply Versus a Change in Quantity Supplied</vt:lpstr>
      <vt:lpstr>From Individual Supply to Market Supply</vt:lpstr>
      <vt:lpstr>Market Supply</vt:lpstr>
      <vt:lpstr>Market Equilibrium</vt:lpstr>
      <vt:lpstr>Market Equilibrium</vt:lpstr>
      <vt:lpstr>Market Disequilibria</vt:lpstr>
      <vt:lpstr>Market Disequilibria</vt:lpstr>
      <vt:lpstr>Increases in Demand and Supply</vt:lpstr>
      <vt:lpstr>Decreases in Demand and Supply</vt:lpstr>
      <vt:lpstr>Relative Magnitudes of Change</vt:lpstr>
      <vt:lpstr>Relative Magnitudes of Change</vt:lpstr>
    </vt:vector>
  </TitlesOfParts>
  <Company>Dickinson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3:  Demand, Supply, and Market Equilibrium</dc:title>
  <dc:subject>Principles of Economics, Karl Case, Ray Fair</dc:subject>
  <dc:creator>Fernando Quijano</dc:creator>
  <cp:lastModifiedBy>k.ks</cp:lastModifiedBy>
  <cp:revision>93</cp:revision>
  <dcterms:created xsi:type="dcterms:W3CDTF">2001-01-09T19:01:00Z</dcterms:created>
  <dcterms:modified xsi:type="dcterms:W3CDTF">2011-09-11T05:55:55Z</dcterms:modified>
</cp:coreProperties>
</file>