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74" r:id="rId6"/>
    <p:sldId id="263" r:id="rId7"/>
    <p:sldId id="262" r:id="rId8"/>
    <p:sldId id="275" r:id="rId9"/>
    <p:sldId id="264" r:id="rId10"/>
    <p:sldId id="265" r:id="rId11"/>
    <p:sldId id="267" r:id="rId12"/>
    <p:sldId id="268" r:id="rId13"/>
    <p:sldId id="269" r:id="rId14"/>
    <p:sldId id="272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AEAEA"/>
    <a:srgbClr val="666633"/>
    <a:srgbClr val="FF5050"/>
    <a:srgbClr val="FF9900"/>
    <a:srgbClr val="000000"/>
    <a:srgbClr val="996633"/>
    <a:srgbClr val="9D2F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2"/>
      </p:cViewPr>
      <p:guideLst>
        <p:guide orient="horz" pos="2160"/>
        <p:guide pos="29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6"/>
    </p:cViewPr>
  </p:sorterViewPr>
  <p:notesViewPr>
    <p:cSldViewPr snapToGrid="0" snapToObjects="1"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C83E52-11E6-4895-881F-5E824CE365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4D0091-C677-4C34-94A9-5600806FA9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0BF5CF-6175-42D1-B527-E6825487946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file:///C:\PROGRAM%20FILES\COMMON%20FILES\MICROSOFT%20SHARED\ARTGALRY\Downloaded%20Clips\j0074201.mid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5" name="j007420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2750" y="3779838"/>
            <a:ext cx="304800" cy="304800"/>
          </a:xfrm>
          <a:prstGeom prst="rect">
            <a:avLst/>
          </a:prstGeom>
          <a:noFill/>
        </p:spPr>
      </p:pic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1295400" y="1524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 flipH="1">
            <a:off x="560388" y="2717800"/>
            <a:ext cx="8294687" cy="233363"/>
          </a:xfrm>
          <a:prstGeom prst="homePlate">
            <a:avLst>
              <a:gd name="adj" fmla="val 6187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Oval 22"/>
          <p:cNvSpPr>
            <a:spLocks noChangeArrowheads="1"/>
          </p:cNvSpPr>
          <p:nvPr/>
        </p:nvSpPr>
        <p:spPr bwMode="auto">
          <a:xfrm>
            <a:off x="88423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6" name="Text Box 34"/>
          <p:cNvSpPr txBox="1">
            <a:spLocks noChangeArrowheads="1"/>
          </p:cNvSpPr>
          <p:nvPr userDrawn="1"/>
        </p:nvSpPr>
        <p:spPr bwMode="auto">
          <a:xfrm>
            <a:off x="1147763" y="6394450"/>
            <a:ext cx="3124200" cy="3667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med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Times"/>
              </a:rPr>
              <a:t>© Capital Community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05"/>
                </p:tgtEl>
              </p:cMediaNode>
            </p:audio>
          </p:childTnLst>
        </p:cTn>
      </p:par>
    </p:tnLst>
    <p:bldLst>
      <p:bldP spid="3092" grpId="0" animBg="1"/>
      <p:bldP spid="309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402637" cy="254000"/>
          </a:xfrm>
          <a:prstGeom prst="homePlate">
            <a:avLst>
              <a:gd name="adj" fmla="val 57586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88534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9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67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3.wav"/><Relationship Id="rId5" Type="http://schemas.openxmlformats.org/officeDocument/2006/relationships/image" Target="../media/image10.png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PROGRAM%20FILES\COMMON%20FILES\MICROSOFT%20SHARED\ARTGALRY\Downloaded%20Clips\j0074231.mid" TargetMode="Externa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4.wav"/><Relationship Id="rId11" Type="http://schemas.openxmlformats.org/officeDocument/2006/relationships/oleObject" Target="../embeddings/oleObject1.bin"/><Relationship Id="rId5" Type="http://schemas.openxmlformats.org/officeDocument/2006/relationships/audio" Target="../media/audio3.wav"/><Relationship Id="rId10" Type="http://schemas.openxmlformats.org/officeDocument/2006/relationships/audio" Target="../media/audio8.wav"/><Relationship Id="rId4" Type="http://schemas.openxmlformats.org/officeDocument/2006/relationships/audio" Target="../media/audio2.wav"/><Relationship Id="rId9" Type="http://schemas.openxmlformats.org/officeDocument/2006/relationships/audio" Target="../media/audio7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audio9.wav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png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5861050" cy="1143000"/>
          </a:xfrm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/>
              <a:t>English Grammar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79663" y="3373438"/>
            <a:ext cx="5949950" cy="1752600"/>
          </a:xfrm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 sz="6000"/>
              <a:t>Parts of Speech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146175" y="369888"/>
            <a:ext cx="763905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07763" dir="13500000" algn="ctr" rotWithShape="0">
                    <a:srgbClr val="868686"/>
                  </a:outerShdw>
                </a:effectLst>
                <a:latin typeface="Arial Black"/>
              </a:rPr>
              <a:t>The Adverb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865188" y="1922463"/>
            <a:ext cx="3862387" cy="18002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Modifies or describes</a:t>
            </a:r>
          </a:p>
          <a:p>
            <a:r>
              <a:rPr lang="en-US" altLang="en-US" sz="2800"/>
              <a:t>a verb, an adjective,</a:t>
            </a:r>
          </a:p>
          <a:p>
            <a:r>
              <a:rPr lang="en-US" altLang="en-US" sz="2800"/>
              <a:t>or another adverb.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5203825" y="1922463"/>
            <a:ext cx="3722688" cy="18002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Answers the questions: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-21905742">
            <a:off x="5154613" y="3073400"/>
            <a:ext cx="2811462" cy="1403350"/>
          </a:xfrm>
          <a:prstGeom prst="wedgeEllipseCallout">
            <a:avLst>
              <a:gd name="adj1" fmla="val -92028"/>
              <a:gd name="adj2" fmla="val 49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3600"/>
              <a:t>How?</a:t>
            </a:r>
            <a:endParaRPr lang="en-US" altLang="en-US" sz="2800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1411288" y="3722688"/>
            <a:ext cx="2784475" cy="7159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He ran </a:t>
            </a:r>
            <a:r>
              <a:rPr lang="en-US" altLang="en-US" sz="2800" u="sng"/>
              <a:t>quickly.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1411288" y="4438650"/>
            <a:ext cx="2998787" cy="641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She left </a:t>
            </a:r>
            <a:r>
              <a:rPr lang="en-US" altLang="en-US" sz="2800" u="sng"/>
              <a:t>yesterday.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564376">
            <a:off x="4360863" y="4110038"/>
            <a:ext cx="3570287" cy="969962"/>
          </a:xfrm>
          <a:prstGeom prst="wedgeEllipseCallout">
            <a:avLst>
              <a:gd name="adj1" fmla="val -47866"/>
              <a:gd name="adj2" fmla="val 458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3600"/>
              <a:t>When?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1146175" y="5080000"/>
            <a:ext cx="2698750" cy="7461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We went </a:t>
            </a:r>
            <a:r>
              <a:rPr lang="en-US" altLang="en-US" sz="2800" u="sng"/>
              <a:t>there.</a:t>
            </a:r>
            <a:endParaRPr lang="en-US" altLang="en-US" sz="2800"/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 rot="-444240">
            <a:off x="3844925" y="5080000"/>
            <a:ext cx="3160713" cy="746125"/>
          </a:xfrm>
          <a:prstGeom prst="wedgeEllipseCallout">
            <a:avLst>
              <a:gd name="adj1" fmla="val -53491"/>
              <a:gd name="adj2" fmla="val -1642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3600"/>
              <a:t>Where?</a:t>
            </a:r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865188" y="5826125"/>
            <a:ext cx="3862387" cy="1031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It was </a:t>
            </a:r>
            <a:r>
              <a:rPr lang="en-US" altLang="en-US" sz="2800" u="sng"/>
              <a:t>too</a:t>
            </a:r>
            <a:r>
              <a:rPr lang="en-US" altLang="en-US" sz="2800"/>
              <a:t> hot!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4727575" y="5826125"/>
            <a:ext cx="4416425" cy="1031875"/>
          </a:xfrm>
          <a:prstGeom prst="wedgeEllipseCallout">
            <a:avLst>
              <a:gd name="adj1" fmla="val -65421"/>
              <a:gd name="adj2" fmla="val 238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800"/>
              <a:t>To what degree or  how much?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7531100" y="3324225"/>
          <a:ext cx="1395413" cy="2501900"/>
        </p:xfrm>
        <a:graphic>
          <a:graphicData uri="http://schemas.openxmlformats.org/presentationml/2006/ole">
            <p:oleObj spid="_x0000_s18447" name="Clip" r:id="rId4" imgW="1609560" imgH="435276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 autoUpdateAnimBg="0"/>
      <p:bldP spid="18438" grpId="0" animBg="1" autoUpdateAnimBg="0"/>
      <p:bldP spid="18439" grpId="0" animBg="1" autoUpdateAnimBg="0"/>
      <p:bldP spid="18440" grpId="0" animBg="1" autoUpdateAnimBg="0"/>
      <p:bldP spid="18441" grpId="0" animBg="1" autoUpdateAnimBg="0"/>
      <p:bldP spid="18442" grpId="0" animBg="1" autoUpdateAnimBg="0"/>
      <p:bldP spid="18443" grpId="0" animBg="1" autoUpdateAnimBg="0"/>
      <p:bldP spid="18444" grpId="0" animBg="1" autoUpdateAnimBg="0"/>
      <p:bldP spid="18445" grpId="0" animBg="1" autoUpdateAnimBg="0"/>
      <p:bldP spid="1844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1752600" y="533400"/>
            <a:ext cx="6096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FFFFFF"/>
              </a:extrusionClr>
            </a:sp3d>
          </a:bodyPr>
          <a:lstStyle/>
          <a:p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Kinds of Adverbs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057275" y="1949450"/>
            <a:ext cx="3133725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3200" b="1"/>
              <a:t>Interrogative</a:t>
            </a:r>
          </a:p>
          <a:p>
            <a:r>
              <a:rPr lang="en-US" altLang="en-US" sz="3200" b="1"/>
              <a:t>Adverbs</a:t>
            </a:r>
            <a:endParaRPr lang="en-US" altLang="en-US" sz="2800"/>
          </a:p>
          <a:p>
            <a:r>
              <a:rPr lang="en-US" altLang="en-US" sz="2800"/>
              <a:t>introduce questions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-592470">
            <a:off x="1371600" y="3276600"/>
            <a:ext cx="1390650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How?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463079">
            <a:off x="2286000" y="3810000"/>
            <a:ext cx="13144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936921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When?</a:t>
            </a:r>
          </a:p>
        </p:txBody>
      </p:sp>
      <p:sp>
        <p:nvSpPr>
          <p:cNvPr id="20488" name="WordArt 8" descr="Narrow vertical"/>
          <p:cNvSpPr>
            <a:spLocks noChangeArrowheads="1" noChangeShapeType="1" noTextEdit="1"/>
          </p:cNvSpPr>
          <p:nvPr/>
        </p:nvSpPr>
        <p:spPr bwMode="auto">
          <a:xfrm rot="-768508">
            <a:off x="2286000" y="5486400"/>
            <a:ext cx="1847850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Where?</a:t>
            </a:r>
          </a:p>
        </p:txBody>
      </p:sp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7696200" y="4238625"/>
          <a:ext cx="1447800" cy="2332038"/>
        </p:xfrm>
        <a:graphic>
          <a:graphicData uri="http://schemas.openxmlformats.org/presentationml/2006/ole">
            <p:oleObj spid="_x0000_s20496" name="Clip" r:id="rId3" imgW="2305080" imgH="1866960" progId="MS_ClipArt_Gallery.2">
              <p:embed/>
            </p:oleObj>
          </a:graphicData>
        </a:graphic>
      </p:graphicFrame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8148638" y="6477000"/>
            <a:ext cx="750887" cy="381000"/>
          </a:xfrm>
          <a:prstGeom prst="flowChartInternalStorage">
            <a:avLst/>
          </a:prstGeom>
          <a:solidFill>
            <a:srgbClr val="9D2F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WordArt 19"/>
          <p:cNvSpPr>
            <a:spLocks noChangeArrowheads="1" noChangeShapeType="1" noTextEdit="1"/>
          </p:cNvSpPr>
          <p:nvPr/>
        </p:nvSpPr>
        <p:spPr bwMode="auto">
          <a:xfrm>
            <a:off x="1752600" y="5095875"/>
            <a:ext cx="2095500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How often?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4786313" y="2482850"/>
            <a:ext cx="3925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How did you break your leg?</a:t>
            </a:r>
            <a:endParaRPr lang="en-US" alt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 rot="-21630223">
            <a:off x="3454400" y="3787775"/>
            <a:ext cx="502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When does your plane leave?</a:t>
            </a:r>
            <a:br>
              <a:rPr lang="en-US" altLang="en-US" sz="2800"/>
            </a:br>
            <a:endParaRPr lang="en-US" altLang="en-US" sz="2800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848100" y="4733925"/>
            <a:ext cx="2324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How often do you run?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191000" y="5707063"/>
            <a:ext cx="365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Where did you put the mouse trap?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 autoUpdateAnimBg="0"/>
      <p:bldP spid="20485" grpId="0" animBg="1"/>
      <p:bldP spid="20486" grpId="0" animBg="1"/>
      <p:bldP spid="20488" grpId="0" animBg="1"/>
      <p:bldP spid="20497" grpId="0" animBg="1"/>
      <p:bldP spid="20499" grpId="0" animBg="1"/>
      <p:bldP spid="20500" grpId="0" autoUpdateAnimBg="0"/>
      <p:bldP spid="20501" grpId="0" autoUpdateAnimBg="0"/>
      <p:bldP spid="20503" grpId="0" autoUpdateAnimBg="0"/>
      <p:bldP spid="2050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1295400" y="182563"/>
            <a:ext cx="6705600" cy="1493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r>
              <a:rPr lang="en-US" sz="3600" i="1" kern="10">
                <a:ln w="9525"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The Preposition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95400" y="2389910"/>
            <a:ext cx="73152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A </a:t>
            </a:r>
            <a:r>
              <a:rPr lang="en-US" altLang="en-US" sz="2800" b="1" i="1" u="sng"/>
              <a:t>preposition</a:t>
            </a:r>
            <a:r>
              <a:rPr lang="en-US" altLang="en-US" sz="2800"/>
              <a:t> introduces a noun or pronoun </a:t>
            </a:r>
          </a:p>
          <a:p>
            <a:r>
              <a:rPr lang="en-US" altLang="en-US" sz="2800"/>
              <a:t>or a phrase or clause functioning in the sentence</a:t>
            </a:r>
          </a:p>
          <a:p>
            <a:r>
              <a:rPr lang="en-US" altLang="en-US" sz="2800"/>
              <a:t>as a noun.  The word or word group that the</a:t>
            </a:r>
          </a:p>
          <a:p>
            <a:r>
              <a:rPr lang="en-US" altLang="en-US" sz="2800"/>
              <a:t>preposition introduces is its</a:t>
            </a:r>
            <a:r>
              <a:rPr lang="en-US" altLang="en-US" sz="2800" b="1" i="1"/>
              <a:t> </a:t>
            </a:r>
            <a:r>
              <a:rPr lang="en-US" altLang="en-US" sz="2800" b="1" i="1" u="sng"/>
              <a:t>object</a:t>
            </a:r>
            <a:r>
              <a:rPr lang="en-US" altLang="en-US" sz="2800"/>
              <a:t>.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990600" y="4267200"/>
            <a:ext cx="8153400" cy="259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They received a postcard </a:t>
            </a:r>
            <a:r>
              <a:rPr lang="en-US" altLang="en-US" sz="2800" u="sng"/>
              <a:t>from Bobby</a:t>
            </a:r>
            <a:r>
              <a:rPr lang="en-US" altLang="en-US" sz="2800"/>
              <a:t> telling </a:t>
            </a:r>
          </a:p>
          <a:p>
            <a:endParaRPr lang="en-US" altLang="en-US" sz="2800"/>
          </a:p>
          <a:p>
            <a:r>
              <a:rPr lang="en-US" altLang="en-US" sz="2800" u="sng"/>
              <a:t>about his trip</a:t>
            </a:r>
            <a:r>
              <a:rPr lang="en-US" altLang="en-US" sz="2800"/>
              <a:t> </a:t>
            </a:r>
            <a:r>
              <a:rPr lang="en-US" altLang="en-US" sz="2800" u="sng"/>
              <a:t>to Canada.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5562600" y="4419600"/>
            <a:ext cx="1143000" cy="685800"/>
          </a:xfrm>
          <a:custGeom>
            <a:avLst/>
            <a:gdLst>
              <a:gd name="G0" fmla="+- 743507 0 0"/>
              <a:gd name="G1" fmla="+- 9240503 0 0"/>
              <a:gd name="G2" fmla="+- 743507 0 9240503"/>
              <a:gd name="G3" fmla="+- 10800 0 0"/>
              <a:gd name="G4" fmla="+- 0 0 74350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607 0 0"/>
              <a:gd name="G9" fmla="+- 0 0 9240503"/>
              <a:gd name="G10" fmla="+- 9607 0 2700"/>
              <a:gd name="G11" fmla="cos G10 743507"/>
              <a:gd name="G12" fmla="sin G10 743507"/>
              <a:gd name="G13" fmla="cos 13500 743507"/>
              <a:gd name="G14" fmla="sin 13500 743507"/>
              <a:gd name="G15" fmla="+- G11 10800 0"/>
              <a:gd name="G16" fmla="+- G12 10800 0"/>
              <a:gd name="G17" fmla="+- G13 10800 0"/>
              <a:gd name="G18" fmla="+- G14 10800 0"/>
              <a:gd name="G19" fmla="*/ 9607 1 2"/>
              <a:gd name="G20" fmla="+- G19 5400 0"/>
              <a:gd name="G21" fmla="cos G20 743507"/>
              <a:gd name="G22" fmla="sin G20 743507"/>
              <a:gd name="G23" fmla="+- G21 10800 0"/>
              <a:gd name="G24" fmla="+- G12 G23 G22"/>
              <a:gd name="G25" fmla="+- G22 G23 G11"/>
              <a:gd name="G26" fmla="cos 10800 743507"/>
              <a:gd name="G27" fmla="sin 10800 743507"/>
              <a:gd name="G28" fmla="cos 9607 743507"/>
              <a:gd name="G29" fmla="sin 9607 74350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9240503"/>
              <a:gd name="G36" fmla="sin G34 9240503"/>
              <a:gd name="G37" fmla="+/ 9240503 74350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607 G39"/>
              <a:gd name="G43" fmla="sin 960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218 w 21600"/>
              <a:gd name="T5" fmla="*/ 313 h 21600"/>
              <a:gd name="T6" fmla="*/ 2870 w 21600"/>
              <a:gd name="T7" fmla="*/ 17221 h 21600"/>
              <a:gd name="T8" fmla="*/ 8503 w 21600"/>
              <a:gd name="T9" fmla="*/ 1471 h 21600"/>
              <a:gd name="T10" fmla="*/ 24036 w 21600"/>
              <a:gd name="T11" fmla="*/ 13455 h 21600"/>
              <a:gd name="T12" fmla="*/ 20155 w 21600"/>
              <a:gd name="T13" fmla="*/ 16039 h 21600"/>
              <a:gd name="T14" fmla="*/ 17572 w 21600"/>
              <a:gd name="T15" fmla="*/ 121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219" y="12689"/>
                </a:moveTo>
                <a:cubicBezTo>
                  <a:pt x="20344" y="12067"/>
                  <a:pt x="20407" y="11434"/>
                  <a:pt x="20407" y="10800"/>
                </a:cubicBezTo>
                <a:cubicBezTo>
                  <a:pt x="20407" y="5494"/>
                  <a:pt x="16105" y="1193"/>
                  <a:pt x="10800" y="1193"/>
                </a:cubicBezTo>
                <a:cubicBezTo>
                  <a:pt x="5494" y="1193"/>
                  <a:pt x="1193" y="5494"/>
                  <a:pt x="1193" y="10800"/>
                </a:cubicBezTo>
                <a:cubicBezTo>
                  <a:pt x="1192" y="13001"/>
                  <a:pt x="1948" y="15135"/>
                  <a:pt x="3334" y="16846"/>
                </a:cubicBezTo>
                <a:lnTo>
                  <a:pt x="2406" y="17596"/>
                </a:lnTo>
                <a:cubicBezTo>
                  <a:pt x="849" y="15673"/>
                  <a:pt x="0" y="1327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513"/>
                  <a:pt x="21529" y="12225"/>
                  <a:pt x="21388" y="12924"/>
                </a:cubicBezTo>
                <a:lnTo>
                  <a:pt x="24036" y="13455"/>
                </a:lnTo>
                <a:lnTo>
                  <a:pt x="20155" y="16039"/>
                </a:lnTo>
                <a:lnTo>
                  <a:pt x="17572" y="12158"/>
                </a:lnTo>
                <a:lnTo>
                  <a:pt x="20219" y="1268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276600" y="5562600"/>
            <a:ext cx="1676400" cy="304800"/>
          </a:xfrm>
          <a:custGeom>
            <a:avLst/>
            <a:gdLst>
              <a:gd name="G0" fmla="+- 0 0 0"/>
              <a:gd name="G1" fmla="+- 9363416 0 0"/>
              <a:gd name="G2" fmla="+- 0 0 9363416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9363416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9363416"/>
              <a:gd name="G36" fmla="sin G34 9363416"/>
              <a:gd name="G37" fmla="+/ 9363416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7361 w 21600"/>
              <a:gd name="T5" fmla="*/ 561 h 21600"/>
              <a:gd name="T6" fmla="*/ 4341 w 21600"/>
              <a:gd name="T7" fmla="*/ 15688 h 21600"/>
              <a:gd name="T8" fmla="*/ 9080 w 21600"/>
              <a:gd name="T9" fmla="*/ 568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976"/>
                  <a:pt x="5784" y="13121"/>
                  <a:pt x="6494" y="14059"/>
                </a:cubicBezTo>
                <a:lnTo>
                  <a:pt x="2189" y="17318"/>
                </a:lnTo>
                <a:cubicBezTo>
                  <a:pt x="768" y="15442"/>
                  <a:pt x="0" y="1315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 rot="19863356">
            <a:off x="5264150" y="5476875"/>
            <a:ext cx="1171575" cy="777875"/>
          </a:xfrm>
          <a:custGeom>
            <a:avLst/>
            <a:gdLst>
              <a:gd name="G0" fmla="+- 0 0 0"/>
              <a:gd name="G1" fmla="+- -8807490 0 0"/>
              <a:gd name="G2" fmla="+- 0 0 -880749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80749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807490"/>
              <a:gd name="G36" fmla="sin G34 -8807490"/>
              <a:gd name="G37" fmla="+/ -880749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985 w 21600"/>
              <a:gd name="T5" fmla="*/ 844 h 21600"/>
              <a:gd name="T6" fmla="*/ 5133 w 21600"/>
              <a:gd name="T7" fmla="*/ 5011 h 21600"/>
              <a:gd name="T8" fmla="*/ 12892 w 21600"/>
              <a:gd name="T9" fmla="*/ 5822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387" y="5399"/>
                  <a:pt x="8031" y="5953"/>
                  <a:pt x="7022" y="6941"/>
                </a:cubicBezTo>
                <a:lnTo>
                  <a:pt x="3244" y="3082"/>
                </a:lnTo>
                <a:cubicBezTo>
                  <a:pt x="5263" y="1106"/>
                  <a:pt x="7975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 autoUpdateAnimBg="0"/>
      <p:bldP spid="21508" grpId="0" animBg="1" autoUpdateAnimBg="0"/>
      <p:bldP spid="21509" grpId="0" animBg="1"/>
      <p:bldP spid="21510" grpId="0" animBg="1"/>
      <p:bldP spid="215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/>
          <p:cNvSpPr>
            <a:spLocks noChangeArrowheads="1"/>
          </p:cNvSpPr>
          <p:nvPr/>
        </p:nvSpPr>
        <p:spPr bwMode="auto">
          <a:xfrm>
            <a:off x="914400" y="304800"/>
            <a:ext cx="7924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The preposition</a:t>
            </a:r>
            <a:r>
              <a:rPr lang="en-US" altLang="en-US" sz="4400"/>
              <a:t> </a:t>
            </a:r>
            <a:r>
              <a:rPr lang="en-US" altLang="en-US" sz="4400" b="1" u="sng"/>
              <a:t>never</a:t>
            </a:r>
            <a:r>
              <a:rPr lang="en-US" altLang="en-US" sz="2800"/>
              <a:t> stands </a:t>
            </a:r>
            <a:r>
              <a:rPr lang="en-US" altLang="en-US" sz="4800"/>
              <a:t>alone</a:t>
            </a:r>
            <a:r>
              <a:rPr lang="en-US" altLang="en-US" sz="2800"/>
              <a:t>!</a:t>
            </a:r>
          </a:p>
        </p:txBody>
      </p:sp>
      <p:pic>
        <p:nvPicPr>
          <p:cNvPr id="22533" name="Picture 5" descr="HNDSHAK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438400"/>
            <a:ext cx="3055938" cy="99060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 rot="-605464">
            <a:off x="1371600" y="26670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preposition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 rot="20567173">
            <a:off x="4884738" y="2274888"/>
            <a:ext cx="19732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noun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 rot="532971">
            <a:off x="5454650" y="2776538"/>
            <a:ext cx="140335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pronoun</a:t>
            </a:r>
          </a:p>
        </p:txBody>
      </p:sp>
      <p:sp>
        <p:nvSpPr>
          <p:cNvPr id="22547" name="AutoShape 19"/>
          <p:cNvSpPr>
            <a:spLocks/>
          </p:cNvSpPr>
          <p:nvPr/>
        </p:nvSpPr>
        <p:spPr bwMode="auto">
          <a:xfrm rot="-135327">
            <a:off x="6324600" y="2441575"/>
            <a:ext cx="1066800" cy="762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543800" y="2274888"/>
            <a:ext cx="12954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object of</a:t>
            </a:r>
          </a:p>
          <a:p>
            <a:r>
              <a:rPr lang="en-US" altLang="en-US" sz="2800"/>
              <a:t>preposition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5105400" y="3657600"/>
            <a:ext cx="914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1400">
                <a:solidFill>
                  <a:schemeClr val="bg2"/>
                </a:solidFill>
              </a:rPr>
              <a:t>preposition</a:t>
            </a:r>
          </a:p>
        </p:txBody>
      </p:sp>
      <p:sp>
        <p:nvSpPr>
          <p:cNvPr id="22551" name="AutoShape 23"/>
          <p:cNvSpPr>
            <a:spLocks noChangeArrowheads="1"/>
          </p:cNvSpPr>
          <p:nvPr/>
        </p:nvSpPr>
        <p:spPr bwMode="auto">
          <a:xfrm>
            <a:off x="5638800" y="3813175"/>
            <a:ext cx="160338" cy="793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6172200" y="3581400"/>
            <a:ext cx="5334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1400">
                <a:solidFill>
                  <a:schemeClr val="bg2"/>
                </a:solidFill>
              </a:rPr>
              <a:t>object</a:t>
            </a:r>
          </a:p>
        </p:txBody>
      </p: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6324600" y="3813175"/>
            <a:ext cx="152400" cy="793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rot="21598473">
            <a:off x="3581400" y="5106988"/>
            <a:ext cx="6937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V="1">
            <a:off x="4884738" y="5108575"/>
            <a:ext cx="914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6172200" y="4267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3352800" y="4191000"/>
            <a:ext cx="2446338" cy="6096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1800"/>
              <a:t>can have more than</a:t>
            </a:r>
          </a:p>
          <a:p>
            <a:r>
              <a:rPr lang="en-US" altLang="en-US" sz="1800"/>
              <a:t>one object</a:t>
            </a:r>
          </a:p>
        </p:txBody>
      </p:sp>
      <p:sp>
        <p:nvSpPr>
          <p:cNvPr id="22559" name="Oval 31"/>
          <p:cNvSpPr>
            <a:spLocks noChangeArrowheads="1"/>
          </p:cNvSpPr>
          <p:nvPr/>
        </p:nvSpPr>
        <p:spPr bwMode="auto">
          <a:xfrm>
            <a:off x="3352800" y="5181600"/>
            <a:ext cx="40386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object can have modifiers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1371600" y="36576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You can press those leaves </a:t>
            </a:r>
            <a:r>
              <a:rPr lang="en-US" altLang="en-US" sz="2800" u="sng"/>
              <a:t>under</a:t>
            </a:r>
            <a:r>
              <a:rPr lang="en-US" altLang="en-US" sz="2800"/>
              <a:t> </a:t>
            </a:r>
            <a:r>
              <a:rPr lang="en-US" altLang="en-US" sz="2800" u="sng"/>
              <a:t>glass</a:t>
            </a:r>
            <a:r>
              <a:rPr lang="en-US" altLang="en-US" sz="2800"/>
              <a:t>.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1066800" y="4572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Her telegram </a:t>
            </a:r>
            <a:r>
              <a:rPr lang="en-US" altLang="en-US" sz="2800" u="sng"/>
              <a:t>to</a:t>
            </a:r>
            <a:r>
              <a:rPr lang="en-US" altLang="en-US" sz="2800"/>
              <a:t> </a:t>
            </a:r>
            <a:r>
              <a:rPr lang="en-US" altLang="en-US" sz="2800" u="sng"/>
              <a:t>Nina</a:t>
            </a:r>
            <a:r>
              <a:rPr lang="en-US" altLang="en-US" sz="2800"/>
              <a:t> and</a:t>
            </a:r>
            <a:r>
              <a:rPr lang="en-US" altLang="en-US" sz="2800" u="sng"/>
              <a:t> Ralph</a:t>
            </a:r>
            <a:r>
              <a:rPr lang="en-US" altLang="en-US" sz="2800"/>
              <a:t> brought good news.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1066800" y="5791200"/>
            <a:ext cx="7772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It happened </a:t>
            </a:r>
            <a:r>
              <a:rPr lang="en-US" altLang="en-US" sz="2800" u="sng"/>
              <a:t>during</a:t>
            </a:r>
            <a:r>
              <a:rPr lang="en-US" altLang="en-US" sz="2800"/>
              <a:t> the last </a:t>
            </a:r>
            <a:r>
              <a:rPr lang="en-US" altLang="en-US" sz="2800" u="sng"/>
              <a:t>examination.</a:t>
            </a:r>
            <a:endParaRPr lang="en-US" altLang="en-US" sz="2800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5943600" y="6400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 autoUpdateAnimBg="0"/>
      <p:bldP spid="22534" grpId="0" autoUpdateAnimBg="0"/>
      <p:bldP spid="22535" grpId="0" autoUpdateAnimBg="0"/>
      <p:bldP spid="22536" grpId="0" autoUpdateAnimBg="0"/>
      <p:bldP spid="22547" grpId="0" animBg="1"/>
      <p:bldP spid="22548" grpId="0" autoUpdateAnimBg="0"/>
      <p:bldP spid="22550" grpId="0" autoUpdateAnimBg="0"/>
      <p:bldP spid="22551" grpId="0" animBg="1"/>
      <p:bldP spid="22552" grpId="0" autoUpdateAnimBg="0"/>
      <p:bldP spid="22553" grpId="0" animBg="1"/>
      <p:bldP spid="22555" grpId="0" animBg="1"/>
      <p:bldP spid="22556" grpId="0" animBg="1"/>
      <p:bldP spid="22557" grpId="0" animBg="1"/>
      <p:bldP spid="22558" grpId="0" animBg="1" autoUpdateAnimBg="0"/>
      <p:bldP spid="22559" grpId="0" animBg="1" autoUpdateAnimBg="0"/>
      <p:bldP spid="22549" grpId="0" autoUpdateAnimBg="0"/>
      <p:bldP spid="22554" grpId="0" autoUpdateAnimBg="0"/>
      <p:bldP spid="22560" grpId="0" animBg="1" autoUpdateAnimBg="0"/>
      <p:bldP spid="225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196975" y="158750"/>
            <a:ext cx="7143750" cy="142875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4800"/>
              <a:t>Some Common Prepositions</a:t>
            </a:r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96975" y="2027238"/>
            <a:ext cx="1757363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sz="2800"/>
          </a:p>
          <a:p>
            <a:r>
              <a:rPr lang="en-US" altLang="en-US" sz="2800"/>
              <a:t>aboard</a:t>
            </a:r>
          </a:p>
          <a:p>
            <a:r>
              <a:rPr lang="en-US" altLang="en-US" sz="2800"/>
              <a:t>about</a:t>
            </a:r>
          </a:p>
          <a:p>
            <a:r>
              <a:rPr lang="en-US" altLang="en-US" sz="2800"/>
              <a:t>above</a:t>
            </a:r>
          </a:p>
          <a:p>
            <a:r>
              <a:rPr lang="en-US" altLang="en-US" sz="2800"/>
              <a:t>across</a:t>
            </a:r>
          </a:p>
          <a:p>
            <a:r>
              <a:rPr lang="en-US" altLang="en-US" sz="2800"/>
              <a:t>after</a:t>
            </a:r>
          </a:p>
          <a:p>
            <a:r>
              <a:rPr lang="en-US" altLang="en-US" sz="2800"/>
              <a:t>against </a:t>
            </a:r>
          </a:p>
          <a:p>
            <a:r>
              <a:rPr lang="en-US" altLang="en-US" sz="2800"/>
              <a:t>along</a:t>
            </a:r>
          </a:p>
          <a:p>
            <a:r>
              <a:rPr lang="en-US" altLang="en-US" sz="2800"/>
              <a:t>among</a:t>
            </a:r>
          </a:p>
          <a:p>
            <a:r>
              <a:rPr lang="en-US" altLang="en-US" sz="2800"/>
              <a:t>around </a:t>
            </a:r>
          </a:p>
          <a:p>
            <a:r>
              <a:rPr lang="en-US" altLang="en-US" sz="2800"/>
              <a:t>at</a:t>
            </a:r>
            <a:endParaRPr lang="en-US" altLang="en-US" sz="2800">
              <a:solidFill>
                <a:schemeClr val="folHlink"/>
              </a:solidFill>
            </a:endParaRPr>
          </a:p>
          <a:p>
            <a:r>
              <a:rPr lang="en-US" altLang="en-US" sz="2800"/>
              <a:t>before</a:t>
            </a:r>
          </a:p>
          <a:p>
            <a:endParaRPr lang="en-US" altLang="en-US" sz="2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01975" y="2001838"/>
            <a:ext cx="1806575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behind</a:t>
            </a:r>
          </a:p>
          <a:p>
            <a:r>
              <a:rPr lang="en-US" altLang="en-US" sz="2800"/>
              <a:t>below</a:t>
            </a:r>
          </a:p>
          <a:p>
            <a:r>
              <a:rPr lang="en-US" altLang="en-US" sz="2800"/>
              <a:t>beneath</a:t>
            </a:r>
          </a:p>
          <a:p>
            <a:r>
              <a:rPr lang="en-US" altLang="en-US" sz="2800"/>
              <a:t>beside</a:t>
            </a:r>
          </a:p>
          <a:p>
            <a:r>
              <a:rPr lang="en-US" altLang="en-US" sz="2800"/>
              <a:t>between</a:t>
            </a:r>
          </a:p>
          <a:p>
            <a:r>
              <a:rPr lang="en-US" altLang="en-US" sz="2800"/>
              <a:t>beyond</a:t>
            </a:r>
          </a:p>
          <a:p>
            <a:r>
              <a:rPr lang="en-US" altLang="en-US" sz="2800"/>
              <a:t>by</a:t>
            </a:r>
          </a:p>
          <a:p>
            <a:r>
              <a:rPr lang="en-US" altLang="en-US" sz="2800"/>
              <a:t>down </a:t>
            </a:r>
          </a:p>
          <a:p>
            <a:r>
              <a:rPr lang="en-US" altLang="en-US" sz="2800"/>
              <a:t>during </a:t>
            </a:r>
          </a:p>
          <a:p>
            <a:r>
              <a:rPr lang="en-US" altLang="en-US" sz="2800"/>
              <a:t>except </a:t>
            </a:r>
          </a:p>
          <a:p>
            <a:r>
              <a:rPr lang="en-US" altLang="en-US" sz="2800"/>
              <a:t>for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213350" y="2001838"/>
            <a:ext cx="1905000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from</a:t>
            </a:r>
          </a:p>
          <a:p>
            <a:r>
              <a:rPr lang="en-US" altLang="en-US" sz="2800"/>
              <a:t>in</a:t>
            </a:r>
          </a:p>
          <a:p>
            <a:r>
              <a:rPr lang="en-US" altLang="en-US" sz="2800"/>
              <a:t>into</a:t>
            </a:r>
          </a:p>
          <a:p>
            <a:r>
              <a:rPr lang="en-US" altLang="en-US" sz="2800"/>
              <a:t>like</a:t>
            </a:r>
          </a:p>
          <a:p>
            <a:r>
              <a:rPr lang="en-US" altLang="en-US" sz="2800"/>
              <a:t>of</a:t>
            </a:r>
          </a:p>
          <a:p>
            <a:r>
              <a:rPr lang="en-US" altLang="en-US" sz="2800"/>
              <a:t>off</a:t>
            </a:r>
          </a:p>
          <a:p>
            <a:r>
              <a:rPr lang="en-US" altLang="en-US" sz="2800"/>
              <a:t>on</a:t>
            </a:r>
          </a:p>
          <a:p>
            <a:r>
              <a:rPr lang="en-US" altLang="en-US" sz="2800"/>
              <a:t>over</a:t>
            </a:r>
          </a:p>
          <a:p>
            <a:r>
              <a:rPr lang="en-US" altLang="en-US" sz="2800"/>
              <a:t>past</a:t>
            </a:r>
          </a:p>
          <a:p>
            <a:r>
              <a:rPr lang="en-US" altLang="en-US" sz="2800"/>
              <a:t>since</a:t>
            </a:r>
          </a:p>
          <a:p>
            <a:r>
              <a:rPr lang="en-US" altLang="en-US" sz="2800"/>
              <a:t>through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351713" y="2001838"/>
            <a:ext cx="1574800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 sz="2800"/>
          </a:p>
          <a:p>
            <a:r>
              <a:rPr lang="en-US" altLang="en-US" sz="2800"/>
              <a:t>throughout</a:t>
            </a:r>
          </a:p>
          <a:p>
            <a:r>
              <a:rPr lang="en-US" altLang="en-US" sz="2800"/>
              <a:t>to</a:t>
            </a:r>
          </a:p>
          <a:p>
            <a:r>
              <a:rPr lang="en-US" altLang="en-US" sz="2800"/>
              <a:t>toward</a:t>
            </a:r>
          </a:p>
          <a:p>
            <a:r>
              <a:rPr lang="en-US" altLang="en-US" sz="2800"/>
              <a:t>under</a:t>
            </a:r>
          </a:p>
          <a:p>
            <a:r>
              <a:rPr lang="en-US" altLang="en-US" sz="2800"/>
              <a:t>underneath</a:t>
            </a:r>
          </a:p>
          <a:p>
            <a:r>
              <a:rPr lang="en-US" altLang="en-US" sz="2800"/>
              <a:t>until</a:t>
            </a:r>
          </a:p>
          <a:p>
            <a:r>
              <a:rPr lang="en-US" altLang="en-US" sz="2800"/>
              <a:t>up</a:t>
            </a:r>
          </a:p>
          <a:p>
            <a:r>
              <a:rPr lang="en-US" altLang="en-US" sz="2800"/>
              <a:t>upon</a:t>
            </a:r>
          </a:p>
          <a:p>
            <a:r>
              <a:rPr lang="en-US" altLang="en-US" sz="2800"/>
              <a:t>with</a:t>
            </a:r>
          </a:p>
          <a:p>
            <a:r>
              <a:rPr lang="en-US" altLang="en-US" sz="2800"/>
              <a:t>within</a:t>
            </a:r>
          </a:p>
          <a:p>
            <a:r>
              <a:rPr lang="en-US" altLang="en-US" sz="2800"/>
              <a:t>without</a:t>
            </a:r>
          </a:p>
          <a:p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7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9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 autoUpdateAnimBg="0"/>
      <p:bldP spid="25603" grpId="0" animBg="1" autoUpdateAnimBg="0"/>
      <p:bldP spid="25604" grpId="0" animBg="1" autoUpdateAnimBg="0"/>
      <p:bldP spid="25605" grpId="0" animBg="1" autoUpdateAnimBg="0"/>
      <p:bldP spid="2560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111250" y="207963"/>
            <a:ext cx="8032750" cy="1306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6000">
                <a:solidFill>
                  <a:schemeClr val="bg2"/>
                </a:solidFill>
              </a:rPr>
              <a:t>The conjunction</a:t>
            </a:r>
            <a:endParaRPr lang="en-US" altLang="en-US" sz="6000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111250" y="2087563"/>
            <a:ext cx="7802563" cy="5984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A conjunction is</a:t>
            </a:r>
            <a:r>
              <a:rPr lang="en-US" altLang="en-US" sz="3600">
                <a:solidFill>
                  <a:schemeClr val="bg2"/>
                </a:solidFill>
              </a:rPr>
              <a:t> a word that joins words</a:t>
            </a:r>
          </a:p>
          <a:p>
            <a:r>
              <a:rPr lang="en-US" altLang="en-US" sz="3600">
                <a:solidFill>
                  <a:schemeClr val="bg2"/>
                </a:solidFill>
              </a:rPr>
              <a:t>or groups of words.</a:t>
            </a:r>
            <a:endParaRPr lang="en-US" altLang="en-US"/>
          </a:p>
        </p:txBody>
      </p:sp>
      <p:pic>
        <p:nvPicPr>
          <p:cNvPr id="23565" name="Picture 13" descr="A_ECI0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4400" y="3260725"/>
            <a:ext cx="2235200" cy="2930525"/>
          </a:xfrm>
          <a:prstGeom prst="rect">
            <a:avLst/>
          </a:prstGeom>
          <a:noFill/>
        </p:spPr>
      </p:pic>
      <p:sp>
        <p:nvSpPr>
          <p:cNvPr id="23570" name="Rectangle 18"/>
          <p:cNvSpPr>
            <a:spLocks noChangeArrowheads="1"/>
          </p:cNvSpPr>
          <p:nvPr/>
        </p:nvSpPr>
        <p:spPr bwMode="auto">
          <a:xfrm rot="-2173174">
            <a:off x="2027238" y="3581400"/>
            <a:ext cx="1746250" cy="361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7200"/>
              <a:t>and</a:t>
            </a:r>
            <a:endParaRPr lang="en-US" altLang="en-US"/>
          </a:p>
          <a:p>
            <a:endParaRPr lang="en-US" alt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5689600" y="3429000"/>
            <a:ext cx="1746250" cy="1101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5400"/>
              <a:t>or</a:t>
            </a:r>
            <a:endParaRPr lang="en-US" alt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282825" y="6191250"/>
            <a:ext cx="4751388" cy="666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6600"/>
              <a:t>but</a:t>
            </a: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 rot="-844744">
            <a:off x="1306513" y="5054600"/>
            <a:ext cx="2625725" cy="879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6000"/>
              <a:t>either/or</a:t>
            </a:r>
            <a:endParaRPr lang="en-US" altLang="en-US" sz="4800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 rot="850670">
            <a:off x="5689600" y="4797425"/>
            <a:ext cx="3078163" cy="879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6600"/>
              <a:t>neither/nor</a:t>
            </a:r>
            <a:endParaRPr lang="en-US" altLang="en-US"/>
          </a:p>
        </p:txBody>
      </p:sp>
      <p:pic>
        <p:nvPicPr>
          <p:cNvPr id="23577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095972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452438" y="3124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ETLCL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j009597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5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0432" fill="hold"/>
                                        <p:tgtEl>
                                          <p:spTgt spid="235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7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77"/>
                </p:tgtEl>
              </p:cMediaNode>
            </p:audio>
          </p:childTnLst>
        </p:cTn>
      </p:par>
    </p:tnLst>
    <p:bldLst>
      <p:bldP spid="23554" grpId="0" animBg="1" autoUpdateAnimBg="0"/>
      <p:bldP spid="23560" grpId="0" animBg="1" autoUpdateAnimBg="0"/>
      <p:bldP spid="23570" grpId="0" animBg="1" autoUpdateAnimBg="0"/>
      <p:bldP spid="23571" grpId="0" animBg="1" autoUpdateAnimBg="0"/>
      <p:bldP spid="23572" grpId="0" animBg="1" autoUpdateAnimBg="0"/>
      <p:bldP spid="23573" grpId="0" animBg="1" autoUpdateAnimBg="0"/>
      <p:bldP spid="2357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93" name="j007423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616700" y="5129213"/>
            <a:ext cx="304800" cy="304800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98550" y="195263"/>
            <a:ext cx="6997700" cy="1489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6600"/>
              <a:t>The interjection</a:t>
            </a:r>
            <a:endParaRPr lang="en-US" altLang="en-US" sz="320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98550" y="2246313"/>
            <a:ext cx="7840663" cy="1182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/>
              <a:t>is an exclamatory word that expresses</a:t>
            </a:r>
          </a:p>
          <a:p>
            <a:r>
              <a:rPr lang="en-US" altLang="en-US"/>
              <a:t>emotion</a:t>
            </a:r>
          </a:p>
        </p:txBody>
      </p:sp>
      <p:pic>
        <p:nvPicPr>
          <p:cNvPr id="24583" name="Picture 7" descr="PPLGP0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8550" y="3138488"/>
            <a:ext cx="1735138" cy="1733550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600325" y="3429000"/>
            <a:ext cx="4824413" cy="565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400" b="1">
                <a:solidFill>
                  <a:schemeClr val="bg2"/>
                </a:solidFill>
                <a:latin typeface="Tubular" pitchFamily="2" charset="0"/>
              </a:rPr>
              <a:t>Goodness</a:t>
            </a:r>
            <a:r>
              <a:rPr lang="en-US" altLang="en-US" sz="2400">
                <a:solidFill>
                  <a:schemeClr val="bg2"/>
                </a:solidFill>
                <a:latin typeface="Tubular" pitchFamily="2" charset="0"/>
              </a:rPr>
              <a:t>! What a cute baby!</a:t>
            </a:r>
            <a:endParaRPr lang="en-US" altLang="en-US" sz="2800">
              <a:latin typeface="Tubular" pitchFamily="2" charset="0"/>
            </a:endParaRPr>
          </a:p>
        </p:txBody>
      </p:sp>
      <p:pic>
        <p:nvPicPr>
          <p:cNvPr id="24586" name="Picture 10" descr="PPLGP09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21213" y="4237038"/>
            <a:ext cx="4205287" cy="2344737"/>
          </a:xfrm>
          <a:prstGeom prst="rect">
            <a:avLst/>
          </a:prstGeom>
          <a:noFill/>
        </p:spPr>
      </p:pic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489075" y="5434013"/>
            <a:ext cx="3132138" cy="11477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>
                <a:solidFill>
                  <a:schemeClr val="bg2"/>
                </a:solidFill>
                <a:latin typeface="Tubular" pitchFamily="2" charset="0"/>
              </a:rPr>
              <a:t>Wow! Look at that</a:t>
            </a:r>
          </a:p>
          <a:p>
            <a:r>
              <a:rPr lang="en-US" altLang="en-US" sz="2800">
                <a:solidFill>
                  <a:schemeClr val="bg2"/>
                </a:solidFill>
                <a:latin typeface="Tubular" pitchFamily="2" charset="0"/>
              </a:rPr>
              <a:t>sunset!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245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3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593"/>
                </p:tgtEl>
              </p:cMediaNode>
            </p:audio>
          </p:childTnLst>
        </p:cTn>
      </p:par>
    </p:tnLst>
    <p:bldLst>
      <p:bldP spid="24578" grpId="0" animBg="1" autoUpdateAnimBg="0"/>
      <p:bldP spid="24579" grpId="0" animBg="1" autoUpdateAnimBg="0"/>
      <p:bldP spid="24584" grpId="0" animBg="1" autoUpdateAnimBg="0"/>
      <p:bldP spid="2458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6600"/>
              <a:t>That’s all for now. . .</a:t>
            </a:r>
            <a:r>
              <a:rPr lang="en-US" altLang="en-US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10600"/>
              <a:t>More Later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solidFill>
            <a:schemeClr val="bg1"/>
          </a:solidFill>
          <a:ln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algn="ctr"/>
            <a:r>
              <a:rPr lang="en-US" altLang="en-US"/>
              <a:t>Eight Parts of Speech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0" y="2209800"/>
            <a:ext cx="2057400" cy="1219200"/>
          </a:xfrm>
          <a:prstGeom prst="rect">
            <a:avLst/>
          </a:prstGeom>
          <a:solidFill>
            <a:srgbClr val="00339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99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400"/>
              <a:t>Nouns</a:t>
            </a:r>
          </a:p>
        </p:txBody>
      </p: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6248400" y="2590800"/>
            <a:ext cx="2743200" cy="1600200"/>
            <a:chOff x="3936" y="1632"/>
            <a:chExt cx="2112" cy="1008"/>
          </a:xfrm>
        </p:grpSpPr>
        <p:sp>
          <p:nvSpPr>
            <p:cNvPr id="5135" name="AutoShape 15"/>
            <p:cNvSpPr>
              <a:spLocks noChangeArrowheads="1"/>
            </p:cNvSpPr>
            <p:nvPr/>
          </p:nvSpPr>
          <p:spPr bwMode="auto">
            <a:xfrm>
              <a:off x="3936" y="1632"/>
              <a:ext cx="2112" cy="1008"/>
            </a:xfrm>
            <a:prstGeom prst="wedgeEllipseCallout">
              <a:avLst>
                <a:gd name="adj1" fmla="val -133190"/>
                <a:gd name="adj2" fmla="val 1389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99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en-US" sz="2400"/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 rot="954945">
              <a:off x="4032" y="1968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abitha" pitchFamily="2" charset="0"/>
                </a:rPr>
                <a:t>Pronouns</a:t>
              </a:r>
            </a:p>
          </p:txBody>
        </p:sp>
      </p:grp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1219200" y="3886200"/>
            <a:ext cx="2362200" cy="2286000"/>
          </a:xfrm>
          <a:prstGeom prst="sun">
            <a:avLst>
              <a:gd name="adj" fmla="val 25000"/>
            </a:avLst>
          </a:prstGeom>
          <a:solidFill>
            <a:srgbClr val="FF33CC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400">
                <a:solidFill>
                  <a:schemeClr val="bg2"/>
                </a:solidFill>
                <a:latin typeface="Theatre Antoine" pitchFamily="34" charset="0"/>
              </a:rPr>
              <a:t>Adjectives</a:t>
            </a:r>
            <a:endParaRPr lang="en-US" altLang="en-US" sz="2400">
              <a:latin typeface="Theatre Antoine" pitchFamily="34" charset="0"/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rot="-12641932">
            <a:off x="3422650" y="3995738"/>
            <a:ext cx="2079625" cy="1816100"/>
          </a:xfrm>
          <a:prstGeom prst="cloudCallout">
            <a:avLst>
              <a:gd name="adj1" fmla="val -79431"/>
              <a:gd name="adj2" fmla="val 61106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r>
              <a:rPr lang="en-US" altLang="en-US" sz="2400">
                <a:solidFill>
                  <a:schemeClr val="hlink"/>
                </a:solidFill>
                <a:latin typeface="Albertus Extra Bold" pitchFamily="34" charset="0"/>
              </a:rPr>
              <a:t>Adverbs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1978025" y="5867400"/>
            <a:ext cx="5727700" cy="762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400">
                <a:latin typeface="Amazone BT" pitchFamily="66" charset="0"/>
              </a:rPr>
              <a:t>Conjunctions</a:t>
            </a:r>
          </a:p>
        </p:txBody>
      </p:sp>
      <p:grpSp>
        <p:nvGrpSpPr>
          <p:cNvPr id="5151" name="Group 31"/>
          <p:cNvGrpSpPr>
            <a:grpSpLocks/>
          </p:cNvGrpSpPr>
          <p:nvPr/>
        </p:nvGrpSpPr>
        <p:grpSpPr bwMode="auto">
          <a:xfrm rot="1452014">
            <a:off x="5800725" y="4344988"/>
            <a:ext cx="2784475" cy="1752600"/>
            <a:chOff x="3936" y="2688"/>
            <a:chExt cx="1824" cy="1104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3936" y="2688"/>
              <a:ext cx="1824" cy="1104"/>
            </a:xfrm>
            <a:prstGeom prst="rightArrow">
              <a:avLst>
                <a:gd name="adj1" fmla="val 50000"/>
                <a:gd name="adj2" fmla="val 41304"/>
              </a:avLst>
            </a:prstGeom>
            <a:solidFill>
              <a:srgbClr val="33CC33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CC33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4272" y="3071"/>
              <a:ext cx="11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400">
                  <a:solidFill>
                    <a:srgbClr val="2F0303"/>
                  </a:solidFill>
                </a:rPr>
                <a:t>Prepositions</a:t>
              </a:r>
            </a:p>
          </p:txBody>
        </p:sp>
      </p:grp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3048000" y="1981200"/>
            <a:ext cx="3200400" cy="1905000"/>
            <a:chOff x="2208" y="1248"/>
            <a:chExt cx="1488" cy="1104"/>
          </a:xfrm>
        </p:grpSpPr>
        <p:sp>
          <p:nvSpPr>
            <p:cNvPr id="5145" name="AutoShape 25"/>
            <p:cNvSpPr>
              <a:spLocks noChangeArrowheads="1"/>
            </p:cNvSpPr>
            <p:nvPr/>
          </p:nvSpPr>
          <p:spPr bwMode="auto">
            <a:xfrm>
              <a:off x="2208" y="1248"/>
              <a:ext cx="1488" cy="1104"/>
            </a:xfrm>
            <a:prstGeom prst="irregularSeal2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 rot="-1352498">
              <a:off x="2540" y="1578"/>
              <a:ext cx="72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400">
                  <a:latin typeface="Teletype" pitchFamily="2" charset="0"/>
                </a:rPr>
                <a:t>Verbs</a:t>
              </a:r>
            </a:p>
          </p:txBody>
        </p:sp>
      </p:grp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990600" y="3124200"/>
            <a:ext cx="1804988" cy="1220788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  <a:effectLst>
            <a:prstShdw prst="shdw13" dist="53882" dir="13500000">
              <a:srgbClr val="808080"/>
            </a:prstShdw>
          </a:effectLst>
        </p:spPr>
        <p:txBody>
          <a:bodyPr wrap="none" anchor="ctr"/>
          <a:lstStyle/>
          <a:p>
            <a:r>
              <a:rPr lang="en-US" altLang="en-US" sz="2800"/>
              <a:t>Interjections</a:t>
            </a:r>
          </a:p>
        </p:txBody>
      </p:sp>
      <p:graphicFrame>
        <p:nvGraphicFramePr>
          <p:cNvPr id="5157" name="Rectangle 3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157" name="Clip" r:id="rId11" imgW="0" imgH="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LAS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UZ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OOG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 autoUpdateAnimBg="0"/>
      <p:bldP spid="5137" grpId="0" animBg="1" autoUpdateAnimBg="0"/>
      <p:bldP spid="5139" grpId="0" animBg="1" autoUpdateAnimBg="0"/>
      <p:bldP spid="5143" grpId="0" animBg="1" autoUpdateAnimBg="0"/>
      <p:bldP spid="515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052763" y="419100"/>
            <a:ext cx="5938837" cy="1143000"/>
          </a:xfrm>
          <a:solidFill>
            <a:schemeClr val="bg1"/>
          </a:solidFill>
          <a:ln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r>
              <a:rPr lang="en-US" altLang="en-US">
                <a:solidFill>
                  <a:srgbClr val="000099"/>
                </a:solidFill>
              </a:rPr>
              <a:t>  Word that names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71600" y="2274888"/>
            <a:ext cx="2157413" cy="557212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solidFill>
                  <a:srgbClr val="000099"/>
                </a:solidFill>
              </a:rPr>
              <a:t>A  Person</a:t>
            </a:r>
            <a:endParaRPr lang="en-US" altLang="en-US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529013" y="3344863"/>
          <a:ext cx="3997325" cy="1074737"/>
        </p:xfrm>
        <a:graphic>
          <a:graphicData uri="http://schemas.openxmlformats.org/presentationml/2006/ole">
            <p:oleObj spid="_x0000_s6149" name="Clip" r:id="rId4" imgW="3261960" imgH="3468960" progId="MS_ClipArt_Gallery.2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486400" y="4419600"/>
          <a:ext cx="1668463" cy="1143000"/>
        </p:xfrm>
        <a:graphic>
          <a:graphicData uri="http://schemas.openxmlformats.org/presentationml/2006/ole">
            <p:oleObj spid="_x0000_s6150" name="Clip" r:id="rId5" imgW="1352160" imgH="934200" progId="MS_ClipArt_Gallery.2">
              <p:embed/>
            </p:oleObj>
          </a:graphicData>
        </a:graphic>
      </p:graphicFrame>
      <p:pic>
        <p:nvPicPr>
          <p:cNvPr id="6151" name="Picture 7" descr="AMIDE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73750" y="5627688"/>
            <a:ext cx="873125" cy="1077912"/>
          </a:xfrm>
          <a:prstGeom prst="rect">
            <a:avLst/>
          </a:prstGeom>
          <a:noFill/>
          <a:effectLst>
            <a:outerShdw dist="107763" dir="8100000" algn="ctr" rotWithShape="0">
              <a:srgbClr val="808080"/>
            </a:outerShdw>
          </a:effectLst>
        </p:spPr>
      </p:pic>
      <p:grpSp>
        <p:nvGrpSpPr>
          <p:cNvPr id="6195" name="Group 51"/>
          <p:cNvGrpSpPr>
            <a:grpSpLocks/>
          </p:cNvGrpSpPr>
          <p:nvPr/>
        </p:nvGrpSpPr>
        <p:grpSpPr bwMode="auto">
          <a:xfrm>
            <a:off x="3886200" y="2057400"/>
            <a:ext cx="2743200" cy="992188"/>
            <a:chOff x="2448" y="1296"/>
            <a:chExt cx="1728" cy="625"/>
          </a:xfrm>
        </p:grpSpPr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630" y="1592"/>
              <a:ext cx="600" cy="155"/>
            </a:xfrm>
            <a:custGeom>
              <a:avLst/>
              <a:gdLst/>
              <a:ahLst/>
              <a:cxnLst>
                <a:cxn ang="0">
                  <a:pos x="304" y="734"/>
                </a:cxn>
                <a:cxn ang="0">
                  <a:pos x="913" y="367"/>
                </a:cxn>
                <a:cxn ang="0">
                  <a:pos x="1821" y="0"/>
                </a:cxn>
                <a:cxn ang="0">
                  <a:pos x="4027" y="221"/>
                </a:cxn>
                <a:cxn ang="0">
                  <a:pos x="5319" y="734"/>
                </a:cxn>
                <a:cxn ang="0">
                  <a:pos x="6000" y="955"/>
                </a:cxn>
                <a:cxn ang="0">
                  <a:pos x="4254" y="1615"/>
                </a:cxn>
                <a:cxn ang="0">
                  <a:pos x="4027" y="3010"/>
                </a:cxn>
                <a:cxn ang="0">
                  <a:pos x="3874" y="3816"/>
                </a:cxn>
                <a:cxn ang="0">
                  <a:pos x="2962" y="4181"/>
                </a:cxn>
                <a:cxn ang="0">
                  <a:pos x="1595" y="4108"/>
                </a:cxn>
                <a:cxn ang="0">
                  <a:pos x="837" y="3890"/>
                </a:cxn>
                <a:cxn ang="0">
                  <a:pos x="1138" y="2862"/>
                </a:cxn>
                <a:cxn ang="0">
                  <a:pos x="1520" y="1100"/>
                </a:cxn>
                <a:cxn ang="0">
                  <a:pos x="0" y="1100"/>
                </a:cxn>
                <a:cxn ang="0">
                  <a:pos x="304" y="734"/>
                </a:cxn>
              </a:cxnLst>
              <a:rect l="0" t="0" r="r" b="b"/>
              <a:pathLst>
                <a:path w="6000" h="4181">
                  <a:moveTo>
                    <a:pt x="304" y="734"/>
                  </a:moveTo>
                  <a:lnTo>
                    <a:pt x="913" y="367"/>
                  </a:lnTo>
                  <a:lnTo>
                    <a:pt x="1821" y="0"/>
                  </a:lnTo>
                  <a:lnTo>
                    <a:pt x="4027" y="221"/>
                  </a:lnTo>
                  <a:lnTo>
                    <a:pt x="5319" y="734"/>
                  </a:lnTo>
                  <a:lnTo>
                    <a:pt x="6000" y="955"/>
                  </a:lnTo>
                  <a:lnTo>
                    <a:pt x="4254" y="1615"/>
                  </a:lnTo>
                  <a:lnTo>
                    <a:pt x="4027" y="3010"/>
                  </a:lnTo>
                  <a:lnTo>
                    <a:pt x="3874" y="3816"/>
                  </a:lnTo>
                  <a:lnTo>
                    <a:pt x="2962" y="4181"/>
                  </a:lnTo>
                  <a:lnTo>
                    <a:pt x="1595" y="4108"/>
                  </a:lnTo>
                  <a:lnTo>
                    <a:pt x="837" y="3890"/>
                  </a:lnTo>
                  <a:lnTo>
                    <a:pt x="1138" y="2862"/>
                  </a:lnTo>
                  <a:lnTo>
                    <a:pt x="1520" y="1100"/>
                  </a:lnTo>
                  <a:lnTo>
                    <a:pt x="0" y="1100"/>
                  </a:lnTo>
                  <a:lnTo>
                    <a:pt x="304" y="734"/>
                  </a:lnTo>
                  <a:close/>
                </a:path>
              </a:pathLst>
            </a:custGeom>
            <a:solidFill>
              <a:srgbClr val="F5EB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3690" y="1397"/>
              <a:ext cx="38" cy="27"/>
            </a:xfrm>
            <a:custGeom>
              <a:avLst/>
              <a:gdLst/>
              <a:ahLst/>
              <a:cxnLst>
                <a:cxn ang="0">
                  <a:pos x="151" y="0"/>
                </a:cxn>
                <a:cxn ang="0">
                  <a:pos x="0" y="660"/>
                </a:cxn>
                <a:cxn ang="0">
                  <a:pos x="226" y="734"/>
                </a:cxn>
                <a:cxn ang="0">
                  <a:pos x="380" y="147"/>
                </a:cxn>
                <a:cxn ang="0">
                  <a:pos x="151" y="0"/>
                </a:cxn>
              </a:cxnLst>
              <a:rect l="0" t="0" r="r" b="b"/>
              <a:pathLst>
                <a:path w="380" h="734">
                  <a:moveTo>
                    <a:pt x="151" y="0"/>
                  </a:moveTo>
                  <a:lnTo>
                    <a:pt x="0" y="660"/>
                  </a:lnTo>
                  <a:lnTo>
                    <a:pt x="226" y="734"/>
                  </a:lnTo>
                  <a:lnTo>
                    <a:pt x="380" y="147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3652" y="1636"/>
              <a:ext cx="45" cy="13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0" y="219"/>
                </a:cxn>
                <a:cxn ang="0">
                  <a:pos x="229" y="365"/>
                </a:cxn>
                <a:cxn ang="0">
                  <a:pos x="455" y="365"/>
                </a:cxn>
                <a:cxn ang="0">
                  <a:pos x="455" y="72"/>
                </a:cxn>
                <a:cxn ang="0">
                  <a:pos x="229" y="0"/>
                </a:cxn>
              </a:cxnLst>
              <a:rect l="0" t="0" r="r" b="b"/>
              <a:pathLst>
                <a:path w="455" h="365">
                  <a:moveTo>
                    <a:pt x="229" y="0"/>
                  </a:moveTo>
                  <a:lnTo>
                    <a:pt x="0" y="219"/>
                  </a:lnTo>
                  <a:lnTo>
                    <a:pt x="229" y="365"/>
                  </a:lnTo>
                  <a:lnTo>
                    <a:pt x="455" y="365"/>
                  </a:lnTo>
                  <a:lnTo>
                    <a:pt x="455" y="72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3644" y="1687"/>
              <a:ext cx="46" cy="14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0" y="75"/>
                </a:cxn>
                <a:cxn ang="0">
                  <a:pos x="76" y="367"/>
                </a:cxn>
                <a:cxn ang="0">
                  <a:pos x="305" y="367"/>
                </a:cxn>
                <a:cxn ang="0">
                  <a:pos x="458" y="145"/>
                </a:cxn>
                <a:cxn ang="0">
                  <a:pos x="305" y="0"/>
                </a:cxn>
                <a:cxn ang="0">
                  <a:pos x="229" y="0"/>
                </a:cxn>
              </a:cxnLst>
              <a:rect l="0" t="0" r="r" b="b"/>
              <a:pathLst>
                <a:path w="458" h="367">
                  <a:moveTo>
                    <a:pt x="229" y="0"/>
                  </a:moveTo>
                  <a:lnTo>
                    <a:pt x="0" y="75"/>
                  </a:lnTo>
                  <a:lnTo>
                    <a:pt x="76" y="367"/>
                  </a:lnTo>
                  <a:lnTo>
                    <a:pt x="305" y="367"/>
                  </a:lnTo>
                  <a:lnTo>
                    <a:pt x="458" y="145"/>
                  </a:lnTo>
                  <a:lnTo>
                    <a:pt x="305" y="0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995" y="1625"/>
              <a:ext cx="3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440"/>
                </a:cxn>
                <a:cxn ang="0">
                  <a:pos x="0" y="736"/>
                </a:cxn>
                <a:cxn ang="0">
                  <a:pos x="74" y="440"/>
                </a:cxn>
                <a:cxn ang="0">
                  <a:pos x="0" y="0"/>
                </a:cxn>
              </a:cxnLst>
              <a:rect l="0" t="0" r="r" b="b"/>
              <a:pathLst>
                <a:path w="381" h="736">
                  <a:moveTo>
                    <a:pt x="0" y="0"/>
                  </a:moveTo>
                  <a:lnTo>
                    <a:pt x="381" y="440"/>
                  </a:lnTo>
                  <a:lnTo>
                    <a:pt x="0" y="736"/>
                  </a:lnTo>
                  <a:lnTo>
                    <a:pt x="74" y="4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2835" y="1625"/>
              <a:ext cx="46" cy="32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457" y="588"/>
                </a:cxn>
                <a:cxn ang="0">
                  <a:pos x="0" y="883"/>
                </a:cxn>
                <a:cxn ang="0">
                  <a:pos x="154" y="515"/>
                </a:cxn>
                <a:cxn ang="0">
                  <a:pos x="78" y="0"/>
                </a:cxn>
              </a:cxnLst>
              <a:rect l="0" t="0" r="r" b="b"/>
              <a:pathLst>
                <a:path w="457" h="883">
                  <a:moveTo>
                    <a:pt x="78" y="0"/>
                  </a:moveTo>
                  <a:lnTo>
                    <a:pt x="457" y="588"/>
                  </a:lnTo>
                  <a:lnTo>
                    <a:pt x="0" y="883"/>
                  </a:lnTo>
                  <a:lnTo>
                    <a:pt x="154" y="515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2661" y="1361"/>
              <a:ext cx="509" cy="209"/>
            </a:xfrm>
            <a:custGeom>
              <a:avLst/>
              <a:gdLst/>
              <a:ahLst/>
              <a:cxnLst>
                <a:cxn ang="0">
                  <a:pos x="2809" y="587"/>
                </a:cxn>
                <a:cxn ang="0">
                  <a:pos x="3723" y="2495"/>
                </a:cxn>
                <a:cxn ang="0">
                  <a:pos x="4254" y="2643"/>
                </a:cxn>
                <a:cxn ang="0">
                  <a:pos x="3950" y="2937"/>
                </a:cxn>
                <a:cxn ang="0">
                  <a:pos x="3950" y="3302"/>
                </a:cxn>
                <a:cxn ang="0">
                  <a:pos x="2809" y="3598"/>
                </a:cxn>
                <a:cxn ang="0">
                  <a:pos x="3416" y="4550"/>
                </a:cxn>
                <a:cxn ang="0">
                  <a:pos x="3191" y="5284"/>
                </a:cxn>
                <a:cxn ang="0">
                  <a:pos x="4329" y="5651"/>
                </a:cxn>
                <a:cxn ang="0">
                  <a:pos x="4937" y="5580"/>
                </a:cxn>
                <a:cxn ang="0">
                  <a:pos x="5088" y="5065"/>
                </a:cxn>
                <a:cxn ang="0">
                  <a:pos x="4786" y="4845"/>
                </a:cxn>
                <a:cxn ang="0">
                  <a:pos x="4786" y="5065"/>
                </a:cxn>
                <a:cxn ang="0">
                  <a:pos x="4633" y="5284"/>
                </a:cxn>
                <a:cxn ang="0">
                  <a:pos x="3723" y="4845"/>
                </a:cxn>
                <a:cxn ang="0">
                  <a:pos x="3799" y="4478"/>
                </a:cxn>
                <a:cxn ang="0">
                  <a:pos x="3191" y="3817"/>
                </a:cxn>
                <a:cxn ang="0">
                  <a:pos x="4178" y="3450"/>
                </a:cxn>
                <a:cxn ang="0">
                  <a:pos x="4178" y="3010"/>
                </a:cxn>
                <a:cxn ang="0">
                  <a:pos x="4786" y="2570"/>
                </a:cxn>
                <a:cxn ang="0">
                  <a:pos x="3871" y="2274"/>
                </a:cxn>
                <a:cxn ang="0">
                  <a:pos x="2887" y="0"/>
                </a:cxn>
                <a:cxn ang="0">
                  <a:pos x="1517" y="736"/>
                </a:cxn>
                <a:cxn ang="0">
                  <a:pos x="683" y="1764"/>
                </a:cxn>
                <a:cxn ang="0">
                  <a:pos x="78" y="3228"/>
                </a:cxn>
                <a:cxn ang="0">
                  <a:pos x="0" y="4478"/>
                </a:cxn>
                <a:cxn ang="0">
                  <a:pos x="988" y="4917"/>
                </a:cxn>
                <a:cxn ang="0">
                  <a:pos x="2279" y="5211"/>
                </a:cxn>
                <a:cxn ang="0">
                  <a:pos x="2734" y="4993"/>
                </a:cxn>
                <a:cxn ang="0">
                  <a:pos x="2809" y="4478"/>
                </a:cxn>
                <a:cxn ang="0">
                  <a:pos x="2432" y="4183"/>
                </a:cxn>
                <a:cxn ang="0">
                  <a:pos x="2508" y="4550"/>
                </a:cxn>
                <a:cxn ang="0">
                  <a:pos x="2203" y="4625"/>
                </a:cxn>
                <a:cxn ang="0">
                  <a:pos x="1746" y="4183"/>
                </a:cxn>
                <a:cxn ang="0">
                  <a:pos x="1517" y="3523"/>
                </a:cxn>
                <a:cxn ang="0">
                  <a:pos x="1824" y="1834"/>
                </a:cxn>
                <a:cxn ang="0">
                  <a:pos x="2809" y="587"/>
                </a:cxn>
              </a:cxnLst>
              <a:rect l="0" t="0" r="r" b="b"/>
              <a:pathLst>
                <a:path w="5088" h="5651">
                  <a:moveTo>
                    <a:pt x="2809" y="587"/>
                  </a:moveTo>
                  <a:lnTo>
                    <a:pt x="3723" y="2495"/>
                  </a:lnTo>
                  <a:lnTo>
                    <a:pt x="4254" y="2643"/>
                  </a:lnTo>
                  <a:lnTo>
                    <a:pt x="3950" y="2937"/>
                  </a:lnTo>
                  <a:lnTo>
                    <a:pt x="3950" y="3302"/>
                  </a:lnTo>
                  <a:lnTo>
                    <a:pt x="2809" y="3598"/>
                  </a:lnTo>
                  <a:lnTo>
                    <a:pt x="3416" y="4550"/>
                  </a:lnTo>
                  <a:lnTo>
                    <a:pt x="3191" y="5284"/>
                  </a:lnTo>
                  <a:lnTo>
                    <a:pt x="4329" y="5651"/>
                  </a:lnTo>
                  <a:lnTo>
                    <a:pt x="4937" y="5580"/>
                  </a:lnTo>
                  <a:lnTo>
                    <a:pt x="5088" y="5065"/>
                  </a:lnTo>
                  <a:lnTo>
                    <a:pt x="4786" y="4845"/>
                  </a:lnTo>
                  <a:lnTo>
                    <a:pt x="4786" y="5065"/>
                  </a:lnTo>
                  <a:lnTo>
                    <a:pt x="4633" y="5284"/>
                  </a:lnTo>
                  <a:lnTo>
                    <a:pt x="3723" y="4845"/>
                  </a:lnTo>
                  <a:lnTo>
                    <a:pt x="3799" y="4478"/>
                  </a:lnTo>
                  <a:lnTo>
                    <a:pt x="3191" y="3817"/>
                  </a:lnTo>
                  <a:lnTo>
                    <a:pt x="4178" y="3450"/>
                  </a:lnTo>
                  <a:lnTo>
                    <a:pt x="4178" y="3010"/>
                  </a:lnTo>
                  <a:lnTo>
                    <a:pt x="4786" y="2570"/>
                  </a:lnTo>
                  <a:lnTo>
                    <a:pt x="3871" y="2274"/>
                  </a:lnTo>
                  <a:lnTo>
                    <a:pt x="2887" y="0"/>
                  </a:lnTo>
                  <a:lnTo>
                    <a:pt x="1517" y="736"/>
                  </a:lnTo>
                  <a:lnTo>
                    <a:pt x="683" y="1764"/>
                  </a:lnTo>
                  <a:lnTo>
                    <a:pt x="78" y="3228"/>
                  </a:lnTo>
                  <a:lnTo>
                    <a:pt x="0" y="4478"/>
                  </a:lnTo>
                  <a:lnTo>
                    <a:pt x="988" y="4917"/>
                  </a:lnTo>
                  <a:lnTo>
                    <a:pt x="2279" y="5211"/>
                  </a:lnTo>
                  <a:lnTo>
                    <a:pt x="2734" y="4993"/>
                  </a:lnTo>
                  <a:lnTo>
                    <a:pt x="2809" y="4478"/>
                  </a:lnTo>
                  <a:lnTo>
                    <a:pt x="2432" y="4183"/>
                  </a:lnTo>
                  <a:lnTo>
                    <a:pt x="2508" y="4550"/>
                  </a:lnTo>
                  <a:lnTo>
                    <a:pt x="2203" y="4625"/>
                  </a:lnTo>
                  <a:lnTo>
                    <a:pt x="1746" y="4183"/>
                  </a:lnTo>
                  <a:lnTo>
                    <a:pt x="1517" y="3523"/>
                  </a:lnTo>
                  <a:lnTo>
                    <a:pt x="1824" y="1834"/>
                  </a:lnTo>
                  <a:lnTo>
                    <a:pt x="2809" y="5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2919" y="1429"/>
              <a:ext cx="23" cy="2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78" y="661"/>
                </a:cxn>
                <a:cxn ang="0">
                  <a:pos x="229" y="736"/>
                </a:cxn>
                <a:cxn ang="0">
                  <a:pos x="229" y="0"/>
                </a:cxn>
                <a:cxn ang="0">
                  <a:pos x="0" y="76"/>
                </a:cxn>
              </a:cxnLst>
              <a:rect l="0" t="0" r="r" b="b"/>
              <a:pathLst>
                <a:path w="229" h="736">
                  <a:moveTo>
                    <a:pt x="0" y="76"/>
                  </a:moveTo>
                  <a:lnTo>
                    <a:pt x="78" y="661"/>
                  </a:lnTo>
                  <a:lnTo>
                    <a:pt x="229" y="736"/>
                  </a:lnTo>
                  <a:lnTo>
                    <a:pt x="229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2737" y="1891"/>
              <a:ext cx="45" cy="30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457" y="149"/>
                </a:cxn>
                <a:cxn ang="0">
                  <a:pos x="457" y="807"/>
                </a:cxn>
                <a:cxn ang="0">
                  <a:pos x="0" y="222"/>
                </a:cxn>
                <a:cxn ang="0">
                  <a:pos x="229" y="0"/>
                </a:cxn>
              </a:cxnLst>
              <a:rect l="0" t="0" r="r" b="b"/>
              <a:pathLst>
                <a:path w="457" h="807">
                  <a:moveTo>
                    <a:pt x="229" y="0"/>
                  </a:moveTo>
                  <a:lnTo>
                    <a:pt x="457" y="149"/>
                  </a:lnTo>
                  <a:lnTo>
                    <a:pt x="457" y="807"/>
                  </a:lnTo>
                  <a:lnTo>
                    <a:pt x="0" y="222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2577" y="1880"/>
              <a:ext cx="38" cy="30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79" y="145"/>
                </a:cxn>
                <a:cxn ang="0">
                  <a:pos x="379" y="807"/>
                </a:cxn>
                <a:cxn ang="0">
                  <a:pos x="0" y="218"/>
                </a:cxn>
                <a:cxn ang="0">
                  <a:pos x="229" y="0"/>
                </a:cxn>
              </a:cxnLst>
              <a:rect l="0" t="0" r="r" b="b"/>
              <a:pathLst>
                <a:path w="379" h="807">
                  <a:moveTo>
                    <a:pt x="229" y="0"/>
                  </a:moveTo>
                  <a:lnTo>
                    <a:pt x="379" y="145"/>
                  </a:lnTo>
                  <a:lnTo>
                    <a:pt x="379" y="807"/>
                  </a:lnTo>
                  <a:lnTo>
                    <a:pt x="0" y="218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3804" y="1891"/>
              <a:ext cx="68" cy="22"/>
            </a:xfrm>
            <a:custGeom>
              <a:avLst/>
              <a:gdLst/>
              <a:ahLst/>
              <a:cxnLst>
                <a:cxn ang="0">
                  <a:pos x="305" y="0"/>
                </a:cxn>
                <a:cxn ang="0">
                  <a:pos x="533" y="0"/>
                </a:cxn>
                <a:cxn ang="0">
                  <a:pos x="684" y="222"/>
                </a:cxn>
                <a:cxn ang="0">
                  <a:pos x="0" y="589"/>
                </a:cxn>
                <a:cxn ang="0">
                  <a:pos x="305" y="0"/>
                </a:cxn>
              </a:cxnLst>
              <a:rect l="0" t="0" r="r" b="b"/>
              <a:pathLst>
                <a:path w="684" h="589">
                  <a:moveTo>
                    <a:pt x="305" y="0"/>
                  </a:moveTo>
                  <a:lnTo>
                    <a:pt x="533" y="0"/>
                  </a:lnTo>
                  <a:lnTo>
                    <a:pt x="684" y="222"/>
                  </a:lnTo>
                  <a:lnTo>
                    <a:pt x="0" y="589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4092" y="1891"/>
              <a:ext cx="69" cy="25"/>
            </a:xfrm>
            <a:custGeom>
              <a:avLst/>
              <a:gdLst/>
              <a:ahLst/>
              <a:cxnLst>
                <a:cxn ang="0">
                  <a:pos x="301" y="76"/>
                </a:cxn>
                <a:cxn ang="0">
                  <a:pos x="530" y="0"/>
                </a:cxn>
                <a:cxn ang="0">
                  <a:pos x="684" y="294"/>
                </a:cxn>
                <a:cxn ang="0">
                  <a:pos x="0" y="664"/>
                </a:cxn>
                <a:cxn ang="0">
                  <a:pos x="301" y="76"/>
                </a:cxn>
              </a:cxnLst>
              <a:rect l="0" t="0" r="r" b="b"/>
              <a:pathLst>
                <a:path w="684" h="664">
                  <a:moveTo>
                    <a:pt x="301" y="76"/>
                  </a:moveTo>
                  <a:lnTo>
                    <a:pt x="530" y="0"/>
                  </a:lnTo>
                  <a:lnTo>
                    <a:pt x="684" y="294"/>
                  </a:lnTo>
                  <a:lnTo>
                    <a:pt x="0" y="664"/>
                  </a:lnTo>
                  <a:lnTo>
                    <a:pt x="301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2631" y="1573"/>
              <a:ext cx="615" cy="36"/>
            </a:xfrm>
            <a:custGeom>
              <a:avLst/>
              <a:gdLst/>
              <a:ahLst/>
              <a:cxnLst>
                <a:cxn ang="0">
                  <a:pos x="0" y="955"/>
                </a:cxn>
                <a:cxn ang="0">
                  <a:pos x="450" y="439"/>
                </a:cxn>
                <a:cxn ang="0">
                  <a:pos x="1515" y="0"/>
                </a:cxn>
                <a:cxn ang="0">
                  <a:pos x="2653" y="0"/>
                </a:cxn>
                <a:cxn ang="0">
                  <a:pos x="3869" y="221"/>
                </a:cxn>
                <a:cxn ang="0">
                  <a:pos x="4628" y="515"/>
                </a:cxn>
                <a:cxn ang="0">
                  <a:pos x="5616" y="882"/>
                </a:cxn>
                <a:cxn ang="0">
                  <a:pos x="6148" y="955"/>
                </a:cxn>
                <a:cxn ang="0">
                  <a:pos x="4766" y="955"/>
                </a:cxn>
                <a:cxn ang="0">
                  <a:pos x="4098" y="662"/>
                </a:cxn>
                <a:cxn ang="0">
                  <a:pos x="3262" y="439"/>
                </a:cxn>
                <a:cxn ang="0">
                  <a:pos x="2199" y="296"/>
                </a:cxn>
                <a:cxn ang="0">
                  <a:pos x="1287" y="439"/>
                </a:cxn>
                <a:cxn ang="0">
                  <a:pos x="679" y="736"/>
                </a:cxn>
                <a:cxn ang="0">
                  <a:pos x="414" y="955"/>
                </a:cxn>
                <a:cxn ang="0">
                  <a:pos x="0" y="955"/>
                </a:cxn>
              </a:cxnLst>
              <a:rect l="0" t="0" r="r" b="b"/>
              <a:pathLst>
                <a:path w="6148" h="955">
                  <a:moveTo>
                    <a:pt x="0" y="955"/>
                  </a:moveTo>
                  <a:lnTo>
                    <a:pt x="450" y="439"/>
                  </a:lnTo>
                  <a:lnTo>
                    <a:pt x="1515" y="0"/>
                  </a:lnTo>
                  <a:lnTo>
                    <a:pt x="2653" y="0"/>
                  </a:lnTo>
                  <a:lnTo>
                    <a:pt x="3869" y="221"/>
                  </a:lnTo>
                  <a:lnTo>
                    <a:pt x="4628" y="515"/>
                  </a:lnTo>
                  <a:lnTo>
                    <a:pt x="5616" y="882"/>
                  </a:lnTo>
                  <a:lnTo>
                    <a:pt x="6148" y="955"/>
                  </a:lnTo>
                  <a:lnTo>
                    <a:pt x="4766" y="955"/>
                  </a:lnTo>
                  <a:lnTo>
                    <a:pt x="4098" y="662"/>
                  </a:lnTo>
                  <a:lnTo>
                    <a:pt x="3262" y="439"/>
                  </a:lnTo>
                  <a:lnTo>
                    <a:pt x="2199" y="296"/>
                  </a:lnTo>
                  <a:lnTo>
                    <a:pt x="1287" y="439"/>
                  </a:lnTo>
                  <a:lnTo>
                    <a:pt x="679" y="736"/>
                  </a:lnTo>
                  <a:lnTo>
                    <a:pt x="414" y="955"/>
                  </a:lnTo>
                  <a:lnTo>
                    <a:pt x="0" y="9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2562" y="1609"/>
              <a:ext cx="235" cy="62"/>
            </a:xfrm>
            <a:custGeom>
              <a:avLst/>
              <a:gdLst/>
              <a:ahLst/>
              <a:cxnLst>
                <a:cxn ang="0">
                  <a:pos x="1899" y="1688"/>
                </a:cxn>
                <a:cxn ang="0">
                  <a:pos x="1899" y="1688"/>
                </a:cxn>
                <a:cxn ang="0">
                  <a:pos x="1975" y="807"/>
                </a:cxn>
                <a:cxn ang="0">
                  <a:pos x="1291" y="660"/>
                </a:cxn>
                <a:cxn ang="0">
                  <a:pos x="0" y="954"/>
                </a:cxn>
                <a:cxn ang="0">
                  <a:pos x="303" y="439"/>
                </a:cxn>
                <a:cxn ang="0">
                  <a:pos x="688" y="0"/>
                </a:cxn>
                <a:cxn ang="0">
                  <a:pos x="1102" y="0"/>
                </a:cxn>
                <a:cxn ang="0">
                  <a:pos x="834" y="220"/>
                </a:cxn>
                <a:cxn ang="0">
                  <a:pos x="379" y="660"/>
                </a:cxn>
                <a:cxn ang="0">
                  <a:pos x="758" y="515"/>
                </a:cxn>
                <a:cxn ang="0">
                  <a:pos x="1367" y="515"/>
                </a:cxn>
                <a:cxn ang="0">
                  <a:pos x="1975" y="515"/>
                </a:cxn>
                <a:cxn ang="0">
                  <a:pos x="2354" y="660"/>
                </a:cxn>
                <a:cxn ang="0">
                  <a:pos x="2278" y="1175"/>
                </a:cxn>
                <a:cxn ang="0">
                  <a:pos x="2203" y="1688"/>
                </a:cxn>
                <a:cxn ang="0">
                  <a:pos x="1899" y="1688"/>
                </a:cxn>
              </a:cxnLst>
              <a:rect l="0" t="0" r="r" b="b"/>
              <a:pathLst>
                <a:path w="2354" h="1688">
                  <a:moveTo>
                    <a:pt x="1899" y="1688"/>
                  </a:moveTo>
                  <a:lnTo>
                    <a:pt x="1899" y="1688"/>
                  </a:lnTo>
                  <a:lnTo>
                    <a:pt x="1975" y="807"/>
                  </a:lnTo>
                  <a:lnTo>
                    <a:pt x="1291" y="660"/>
                  </a:lnTo>
                  <a:lnTo>
                    <a:pt x="0" y="954"/>
                  </a:lnTo>
                  <a:lnTo>
                    <a:pt x="303" y="439"/>
                  </a:lnTo>
                  <a:lnTo>
                    <a:pt x="688" y="0"/>
                  </a:lnTo>
                  <a:lnTo>
                    <a:pt x="1102" y="0"/>
                  </a:lnTo>
                  <a:lnTo>
                    <a:pt x="834" y="220"/>
                  </a:lnTo>
                  <a:lnTo>
                    <a:pt x="379" y="660"/>
                  </a:lnTo>
                  <a:lnTo>
                    <a:pt x="758" y="515"/>
                  </a:lnTo>
                  <a:lnTo>
                    <a:pt x="1367" y="515"/>
                  </a:lnTo>
                  <a:lnTo>
                    <a:pt x="1975" y="515"/>
                  </a:lnTo>
                  <a:lnTo>
                    <a:pt x="2354" y="660"/>
                  </a:lnTo>
                  <a:lnTo>
                    <a:pt x="2278" y="1175"/>
                  </a:lnTo>
                  <a:lnTo>
                    <a:pt x="2203" y="1688"/>
                  </a:lnTo>
                  <a:lnTo>
                    <a:pt x="1899" y="16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3063" y="1609"/>
              <a:ext cx="259" cy="62"/>
            </a:xfrm>
            <a:custGeom>
              <a:avLst/>
              <a:gdLst/>
              <a:ahLst/>
              <a:cxnLst>
                <a:cxn ang="0">
                  <a:pos x="63" y="1688"/>
                </a:cxn>
                <a:cxn ang="0">
                  <a:pos x="0" y="879"/>
                </a:cxn>
                <a:cxn ang="0">
                  <a:pos x="532" y="807"/>
                </a:cxn>
                <a:cxn ang="0">
                  <a:pos x="1138" y="660"/>
                </a:cxn>
                <a:cxn ang="0">
                  <a:pos x="1975" y="294"/>
                </a:cxn>
                <a:cxn ang="0">
                  <a:pos x="1292" y="294"/>
                </a:cxn>
                <a:cxn ang="0">
                  <a:pos x="608" y="72"/>
                </a:cxn>
                <a:cxn ang="0">
                  <a:pos x="442" y="0"/>
                </a:cxn>
                <a:cxn ang="0">
                  <a:pos x="1824" y="0"/>
                </a:cxn>
                <a:cxn ang="0">
                  <a:pos x="1824" y="0"/>
                </a:cxn>
                <a:cxn ang="0">
                  <a:pos x="2583" y="0"/>
                </a:cxn>
                <a:cxn ang="0">
                  <a:pos x="2354" y="439"/>
                </a:cxn>
                <a:cxn ang="0">
                  <a:pos x="1824" y="735"/>
                </a:cxn>
                <a:cxn ang="0">
                  <a:pos x="990" y="954"/>
                </a:cxn>
                <a:cxn ang="0">
                  <a:pos x="382" y="1175"/>
                </a:cxn>
                <a:cxn ang="0">
                  <a:pos x="382" y="1688"/>
                </a:cxn>
                <a:cxn ang="0">
                  <a:pos x="63" y="1688"/>
                </a:cxn>
              </a:cxnLst>
              <a:rect l="0" t="0" r="r" b="b"/>
              <a:pathLst>
                <a:path w="2583" h="1688">
                  <a:moveTo>
                    <a:pt x="63" y="1688"/>
                  </a:moveTo>
                  <a:lnTo>
                    <a:pt x="0" y="879"/>
                  </a:lnTo>
                  <a:lnTo>
                    <a:pt x="532" y="807"/>
                  </a:lnTo>
                  <a:lnTo>
                    <a:pt x="1138" y="660"/>
                  </a:lnTo>
                  <a:lnTo>
                    <a:pt x="1975" y="294"/>
                  </a:lnTo>
                  <a:lnTo>
                    <a:pt x="1292" y="294"/>
                  </a:lnTo>
                  <a:lnTo>
                    <a:pt x="608" y="72"/>
                  </a:lnTo>
                  <a:lnTo>
                    <a:pt x="442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2583" y="0"/>
                  </a:lnTo>
                  <a:lnTo>
                    <a:pt x="2354" y="439"/>
                  </a:lnTo>
                  <a:lnTo>
                    <a:pt x="1824" y="735"/>
                  </a:lnTo>
                  <a:lnTo>
                    <a:pt x="990" y="954"/>
                  </a:lnTo>
                  <a:lnTo>
                    <a:pt x="382" y="1175"/>
                  </a:lnTo>
                  <a:lnTo>
                    <a:pt x="382" y="1688"/>
                  </a:lnTo>
                  <a:lnTo>
                    <a:pt x="63" y="16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2615" y="1671"/>
              <a:ext cx="487" cy="215"/>
            </a:xfrm>
            <a:custGeom>
              <a:avLst/>
              <a:gdLst/>
              <a:ahLst/>
              <a:cxnLst>
                <a:cxn ang="0">
                  <a:pos x="1370" y="0"/>
                </a:cxn>
                <a:cxn ang="0">
                  <a:pos x="762" y="1247"/>
                </a:cxn>
                <a:cxn ang="0">
                  <a:pos x="154" y="2128"/>
                </a:cxn>
                <a:cxn ang="0">
                  <a:pos x="913" y="2422"/>
                </a:cxn>
                <a:cxn ang="0">
                  <a:pos x="762" y="3523"/>
                </a:cxn>
                <a:cxn ang="0">
                  <a:pos x="0" y="5430"/>
                </a:cxn>
                <a:cxn ang="0">
                  <a:pos x="1292" y="4696"/>
                </a:cxn>
                <a:cxn ang="0">
                  <a:pos x="2129" y="3817"/>
                </a:cxn>
                <a:cxn ang="0">
                  <a:pos x="1599" y="5796"/>
                </a:cxn>
                <a:cxn ang="0">
                  <a:pos x="2204" y="5211"/>
                </a:cxn>
                <a:cxn ang="0">
                  <a:pos x="2966" y="4550"/>
                </a:cxn>
                <a:cxn ang="0">
                  <a:pos x="3649" y="3743"/>
                </a:cxn>
                <a:cxn ang="0">
                  <a:pos x="4408" y="2201"/>
                </a:cxn>
                <a:cxn ang="0">
                  <a:pos x="4787" y="2053"/>
                </a:cxn>
                <a:cxn ang="0">
                  <a:pos x="4865" y="734"/>
                </a:cxn>
                <a:cxn ang="0">
                  <a:pos x="4865" y="0"/>
                </a:cxn>
                <a:cxn ang="0">
                  <a:pos x="4546" y="0"/>
                </a:cxn>
                <a:cxn ang="0">
                  <a:pos x="4558" y="145"/>
                </a:cxn>
                <a:cxn ang="0">
                  <a:pos x="4558" y="1395"/>
                </a:cxn>
                <a:cxn ang="0">
                  <a:pos x="4408" y="1910"/>
                </a:cxn>
                <a:cxn ang="0">
                  <a:pos x="3116" y="2274"/>
                </a:cxn>
                <a:cxn ang="0">
                  <a:pos x="1901" y="2350"/>
                </a:cxn>
                <a:cxn ang="0">
                  <a:pos x="1067" y="2128"/>
                </a:cxn>
                <a:cxn ang="0">
                  <a:pos x="684" y="1910"/>
                </a:cxn>
                <a:cxn ang="0">
                  <a:pos x="1370" y="734"/>
                </a:cxn>
                <a:cxn ang="0">
                  <a:pos x="1674" y="0"/>
                </a:cxn>
                <a:cxn ang="0">
                  <a:pos x="1674" y="0"/>
                </a:cxn>
                <a:cxn ang="0">
                  <a:pos x="1370" y="0"/>
                </a:cxn>
              </a:cxnLst>
              <a:rect l="0" t="0" r="r" b="b"/>
              <a:pathLst>
                <a:path w="4865" h="5796">
                  <a:moveTo>
                    <a:pt x="1370" y="0"/>
                  </a:moveTo>
                  <a:lnTo>
                    <a:pt x="762" y="1247"/>
                  </a:lnTo>
                  <a:lnTo>
                    <a:pt x="154" y="2128"/>
                  </a:lnTo>
                  <a:lnTo>
                    <a:pt x="913" y="2422"/>
                  </a:lnTo>
                  <a:lnTo>
                    <a:pt x="762" y="3523"/>
                  </a:lnTo>
                  <a:lnTo>
                    <a:pt x="0" y="5430"/>
                  </a:lnTo>
                  <a:lnTo>
                    <a:pt x="1292" y="4696"/>
                  </a:lnTo>
                  <a:lnTo>
                    <a:pt x="2129" y="3817"/>
                  </a:lnTo>
                  <a:lnTo>
                    <a:pt x="1599" y="5796"/>
                  </a:lnTo>
                  <a:lnTo>
                    <a:pt x="2204" y="5211"/>
                  </a:lnTo>
                  <a:lnTo>
                    <a:pt x="2966" y="4550"/>
                  </a:lnTo>
                  <a:lnTo>
                    <a:pt x="3649" y="3743"/>
                  </a:lnTo>
                  <a:lnTo>
                    <a:pt x="4408" y="2201"/>
                  </a:lnTo>
                  <a:lnTo>
                    <a:pt x="4787" y="2053"/>
                  </a:lnTo>
                  <a:lnTo>
                    <a:pt x="4865" y="734"/>
                  </a:lnTo>
                  <a:lnTo>
                    <a:pt x="4865" y="0"/>
                  </a:lnTo>
                  <a:lnTo>
                    <a:pt x="4546" y="0"/>
                  </a:lnTo>
                  <a:lnTo>
                    <a:pt x="4558" y="145"/>
                  </a:lnTo>
                  <a:lnTo>
                    <a:pt x="4558" y="1395"/>
                  </a:lnTo>
                  <a:lnTo>
                    <a:pt x="4408" y="1910"/>
                  </a:lnTo>
                  <a:lnTo>
                    <a:pt x="3116" y="2274"/>
                  </a:lnTo>
                  <a:lnTo>
                    <a:pt x="1901" y="2350"/>
                  </a:lnTo>
                  <a:lnTo>
                    <a:pt x="1067" y="2128"/>
                  </a:lnTo>
                  <a:lnTo>
                    <a:pt x="684" y="1910"/>
                  </a:lnTo>
                  <a:lnTo>
                    <a:pt x="1370" y="734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3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3470" y="1296"/>
              <a:ext cx="478" cy="166"/>
            </a:xfrm>
            <a:custGeom>
              <a:avLst/>
              <a:gdLst/>
              <a:ahLst/>
              <a:cxnLst>
                <a:cxn ang="0">
                  <a:pos x="1317" y="4478"/>
                </a:cxn>
                <a:cxn ang="0">
                  <a:pos x="1292" y="4402"/>
                </a:cxn>
                <a:cxn ang="0">
                  <a:pos x="0" y="3814"/>
                </a:cxn>
                <a:cxn ang="0">
                  <a:pos x="912" y="3301"/>
                </a:cxn>
                <a:cxn ang="0">
                  <a:pos x="1292" y="1540"/>
                </a:cxn>
                <a:cxn ang="0">
                  <a:pos x="912" y="0"/>
                </a:cxn>
                <a:cxn ang="0">
                  <a:pos x="4784" y="2055"/>
                </a:cxn>
                <a:cxn ang="0">
                  <a:pos x="4405" y="3741"/>
                </a:cxn>
                <a:cxn ang="0">
                  <a:pos x="4709" y="3741"/>
                </a:cxn>
                <a:cxn ang="0">
                  <a:pos x="4784" y="4254"/>
                </a:cxn>
                <a:cxn ang="0">
                  <a:pos x="4618" y="4478"/>
                </a:cxn>
                <a:cxn ang="0">
                  <a:pos x="4159" y="4478"/>
                </a:cxn>
                <a:cxn ang="0">
                  <a:pos x="4405" y="4181"/>
                </a:cxn>
                <a:cxn ang="0">
                  <a:pos x="4176" y="3963"/>
                </a:cxn>
                <a:cxn ang="0">
                  <a:pos x="4405" y="2420"/>
                </a:cxn>
                <a:cxn ang="0">
                  <a:pos x="1596" y="1613"/>
                </a:cxn>
                <a:cxn ang="0">
                  <a:pos x="1214" y="3226"/>
                </a:cxn>
                <a:cxn ang="0">
                  <a:pos x="609" y="3814"/>
                </a:cxn>
                <a:cxn ang="0">
                  <a:pos x="1443" y="4108"/>
                </a:cxn>
                <a:cxn ang="0">
                  <a:pos x="1596" y="4475"/>
                </a:cxn>
                <a:cxn ang="0">
                  <a:pos x="2506" y="4475"/>
                </a:cxn>
                <a:cxn ang="0">
                  <a:pos x="2503" y="4478"/>
                </a:cxn>
                <a:cxn ang="0">
                  <a:pos x="1317" y="4478"/>
                </a:cxn>
              </a:cxnLst>
              <a:rect l="0" t="0" r="r" b="b"/>
              <a:pathLst>
                <a:path w="4784" h="4478">
                  <a:moveTo>
                    <a:pt x="1317" y="4478"/>
                  </a:moveTo>
                  <a:lnTo>
                    <a:pt x="1292" y="4402"/>
                  </a:lnTo>
                  <a:lnTo>
                    <a:pt x="0" y="3814"/>
                  </a:lnTo>
                  <a:lnTo>
                    <a:pt x="912" y="3301"/>
                  </a:lnTo>
                  <a:lnTo>
                    <a:pt x="1292" y="1540"/>
                  </a:lnTo>
                  <a:lnTo>
                    <a:pt x="912" y="0"/>
                  </a:lnTo>
                  <a:lnTo>
                    <a:pt x="4784" y="2055"/>
                  </a:lnTo>
                  <a:lnTo>
                    <a:pt x="4405" y="3741"/>
                  </a:lnTo>
                  <a:lnTo>
                    <a:pt x="4709" y="3741"/>
                  </a:lnTo>
                  <a:lnTo>
                    <a:pt x="4784" y="4254"/>
                  </a:lnTo>
                  <a:lnTo>
                    <a:pt x="4618" y="4478"/>
                  </a:lnTo>
                  <a:lnTo>
                    <a:pt x="4159" y="4478"/>
                  </a:lnTo>
                  <a:lnTo>
                    <a:pt x="4405" y="4181"/>
                  </a:lnTo>
                  <a:lnTo>
                    <a:pt x="4176" y="3963"/>
                  </a:lnTo>
                  <a:lnTo>
                    <a:pt x="4405" y="2420"/>
                  </a:lnTo>
                  <a:lnTo>
                    <a:pt x="1596" y="1613"/>
                  </a:lnTo>
                  <a:lnTo>
                    <a:pt x="1214" y="3226"/>
                  </a:lnTo>
                  <a:lnTo>
                    <a:pt x="609" y="3814"/>
                  </a:lnTo>
                  <a:lnTo>
                    <a:pt x="1443" y="4108"/>
                  </a:lnTo>
                  <a:lnTo>
                    <a:pt x="1596" y="4475"/>
                  </a:lnTo>
                  <a:lnTo>
                    <a:pt x="2506" y="4475"/>
                  </a:lnTo>
                  <a:lnTo>
                    <a:pt x="2503" y="4478"/>
                  </a:lnTo>
                  <a:lnTo>
                    <a:pt x="1317" y="44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3439" y="1462"/>
              <a:ext cx="492" cy="126"/>
            </a:xfrm>
            <a:custGeom>
              <a:avLst/>
              <a:gdLst/>
              <a:ahLst/>
              <a:cxnLst>
                <a:cxn ang="0">
                  <a:pos x="130" y="3410"/>
                </a:cxn>
                <a:cxn ang="0">
                  <a:pos x="0" y="3372"/>
                </a:cxn>
                <a:cxn ang="0">
                  <a:pos x="912" y="2932"/>
                </a:cxn>
                <a:cxn ang="0">
                  <a:pos x="1824" y="2637"/>
                </a:cxn>
                <a:cxn ang="0">
                  <a:pos x="1824" y="731"/>
                </a:cxn>
                <a:cxn ang="0">
                  <a:pos x="2432" y="218"/>
                </a:cxn>
                <a:cxn ang="0">
                  <a:pos x="1746" y="364"/>
                </a:cxn>
                <a:cxn ang="0">
                  <a:pos x="1620" y="0"/>
                </a:cxn>
                <a:cxn ang="0">
                  <a:pos x="2806" y="0"/>
                </a:cxn>
                <a:cxn ang="0">
                  <a:pos x="2125" y="804"/>
                </a:cxn>
                <a:cxn ang="0">
                  <a:pos x="2049" y="2637"/>
                </a:cxn>
                <a:cxn ang="0">
                  <a:pos x="2658" y="2861"/>
                </a:cxn>
                <a:cxn ang="0">
                  <a:pos x="3266" y="2861"/>
                </a:cxn>
                <a:cxn ang="0">
                  <a:pos x="4100" y="218"/>
                </a:cxn>
                <a:cxn ang="0">
                  <a:pos x="4403" y="70"/>
                </a:cxn>
                <a:cxn ang="0">
                  <a:pos x="4462" y="0"/>
                </a:cxn>
                <a:cxn ang="0">
                  <a:pos x="4921" y="0"/>
                </a:cxn>
                <a:cxn ang="0">
                  <a:pos x="4708" y="291"/>
                </a:cxn>
                <a:cxn ang="0">
                  <a:pos x="4403" y="364"/>
                </a:cxn>
                <a:cxn ang="0">
                  <a:pos x="3569" y="3005"/>
                </a:cxn>
                <a:cxn ang="0">
                  <a:pos x="4329" y="3372"/>
                </a:cxn>
                <a:cxn ang="0">
                  <a:pos x="4374" y="3410"/>
                </a:cxn>
                <a:cxn ang="0">
                  <a:pos x="3193" y="3410"/>
                </a:cxn>
                <a:cxn ang="0">
                  <a:pos x="3266" y="3152"/>
                </a:cxn>
                <a:cxn ang="0">
                  <a:pos x="2733" y="3152"/>
                </a:cxn>
                <a:cxn ang="0">
                  <a:pos x="2831" y="3410"/>
                </a:cxn>
                <a:cxn ang="0">
                  <a:pos x="2198" y="3410"/>
                </a:cxn>
                <a:cxn ang="0">
                  <a:pos x="2354" y="3080"/>
                </a:cxn>
                <a:cxn ang="0">
                  <a:pos x="1975" y="2932"/>
                </a:cxn>
                <a:cxn ang="0">
                  <a:pos x="1975" y="3410"/>
                </a:cxn>
                <a:cxn ang="0">
                  <a:pos x="130" y="3410"/>
                </a:cxn>
              </a:cxnLst>
              <a:rect l="0" t="0" r="r" b="b"/>
              <a:pathLst>
                <a:path w="4921" h="3410">
                  <a:moveTo>
                    <a:pt x="130" y="3410"/>
                  </a:moveTo>
                  <a:lnTo>
                    <a:pt x="0" y="3372"/>
                  </a:lnTo>
                  <a:lnTo>
                    <a:pt x="912" y="2932"/>
                  </a:lnTo>
                  <a:lnTo>
                    <a:pt x="1824" y="2637"/>
                  </a:lnTo>
                  <a:lnTo>
                    <a:pt x="1824" y="731"/>
                  </a:lnTo>
                  <a:lnTo>
                    <a:pt x="2432" y="218"/>
                  </a:lnTo>
                  <a:lnTo>
                    <a:pt x="1746" y="364"/>
                  </a:lnTo>
                  <a:lnTo>
                    <a:pt x="1620" y="0"/>
                  </a:lnTo>
                  <a:lnTo>
                    <a:pt x="2806" y="0"/>
                  </a:lnTo>
                  <a:lnTo>
                    <a:pt x="2125" y="804"/>
                  </a:lnTo>
                  <a:lnTo>
                    <a:pt x="2049" y="2637"/>
                  </a:lnTo>
                  <a:lnTo>
                    <a:pt x="2658" y="2861"/>
                  </a:lnTo>
                  <a:lnTo>
                    <a:pt x="3266" y="2861"/>
                  </a:lnTo>
                  <a:lnTo>
                    <a:pt x="4100" y="218"/>
                  </a:lnTo>
                  <a:lnTo>
                    <a:pt x="4403" y="70"/>
                  </a:lnTo>
                  <a:lnTo>
                    <a:pt x="4462" y="0"/>
                  </a:lnTo>
                  <a:lnTo>
                    <a:pt x="4921" y="0"/>
                  </a:lnTo>
                  <a:lnTo>
                    <a:pt x="4708" y="291"/>
                  </a:lnTo>
                  <a:lnTo>
                    <a:pt x="4403" y="364"/>
                  </a:lnTo>
                  <a:lnTo>
                    <a:pt x="3569" y="3005"/>
                  </a:lnTo>
                  <a:lnTo>
                    <a:pt x="4329" y="3372"/>
                  </a:lnTo>
                  <a:lnTo>
                    <a:pt x="4374" y="3410"/>
                  </a:lnTo>
                  <a:lnTo>
                    <a:pt x="3193" y="3410"/>
                  </a:lnTo>
                  <a:lnTo>
                    <a:pt x="3266" y="3152"/>
                  </a:lnTo>
                  <a:lnTo>
                    <a:pt x="2733" y="3152"/>
                  </a:lnTo>
                  <a:lnTo>
                    <a:pt x="2831" y="3410"/>
                  </a:lnTo>
                  <a:lnTo>
                    <a:pt x="2198" y="3410"/>
                  </a:lnTo>
                  <a:lnTo>
                    <a:pt x="2354" y="3080"/>
                  </a:lnTo>
                  <a:lnTo>
                    <a:pt x="1975" y="2932"/>
                  </a:lnTo>
                  <a:lnTo>
                    <a:pt x="1975" y="3410"/>
                  </a:lnTo>
                  <a:lnTo>
                    <a:pt x="130" y="34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3452" y="1588"/>
              <a:ext cx="185" cy="12"/>
            </a:xfrm>
            <a:custGeom>
              <a:avLst/>
              <a:gdLst/>
              <a:ahLst/>
              <a:cxnLst>
                <a:cxn ang="0">
                  <a:pos x="854" y="331"/>
                </a:cxn>
                <a:cxn ang="0">
                  <a:pos x="857" y="257"/>
                </a:cxn>
                <a:cxn ang="0">
                  <a:pos x="0" y="0"/>
                </a:cxn>
                <a:cxn ang="0">
                  <a:pos x="1845" y="0"/>
                </a:cxn>
                <a:cxn ang="0">
                  <a:pos x="1845" y="331"/>
                </a:cxn>
                <a:cxn ang="0">
                  <a:pos x="854" y="331"/>
                </a:cxn>
              </a:cxnLst>
              <a:rect l="0" t="0" r="r" b="b"/>
              <a:pathLst>
                <a:path w="1845" h="331">
                  <a:moveTo>
                    <a:pt x="854" y="331"/>
                  </a:moveTo>
                  <a:lnTo>
                    <a:pt x="857" y="257"/>
                  </a:lnTo>
                  <a:lnTo>
                    <a:pt x="0" y="0"/>
                  </a:lnTo>
                  <a:lnTo>
                    <a:pt x="1845" y="0"/>
                  </a:lnTo>
                  <a:lnTo>
                    <a:pt x="1845" y="331"/>
                  </a:lnTo>
                  <a:lnTo>
                    <a:pt x="854" y="3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3643" y="1588"/>
              <a:ext cx="92" cy="12"/>
            </a:xfrm>
            <a:custGeom>
              <a:avLst/>
              <a:gdLst/>
              <a:ahLst/>
              <a:cxnLst>
                <a:cxn ang="0">
                  <a:pos x="0" y="331"/>
                </a:cxn>
                <a:cxn ang="0">
                  <a:pos x="156" y="0"/>
                </a:cxn>
                <a:cxn ang="0">
                  <a:pos x="789" y="0"/>
                </a:cxn>
                <a:cxn ang="0">
                  <a:pos x="913" y="331"/>
                </a:cxn>
                <a:cxn ang="0">
                  <a:pos x="460" y="331"/>
                </a:cxn>
                <a:cxn ang="0">
                  <a:pos x="390" y="182"/>
                </a:cxn>
                <a:cxn ang="0">
                  <a:pos x="279" y="331"/>
                </a:cxn>
                <a:cxn ang="0">
                  <a:pos x="0" y="331"/>
                </a:cxn>
              </a:cxnLst>
              <a:rect l="0" t="0" r="r" b="b"/>
              <a:pathLst>
                <a:path w="913" h="331">
                  <a:moveTo>
                    <a:pt x="0" y="331"/>
                  </a:moveTo>
                  <a:lnTo>
                    <a:pt x="156" y="0"/>
                  </a:lnTo>
                  <a:lnTo>
                    <a:pt x="789" y="0"/>
                  </a:lnTo>
                  <a:lnTo>
                    <a:pt x="913" y="331"/>
                  </a:lnTo>
                  <a:lnTo>
                    <a:pt x="460" y="331"/>
                  </a:lnTo>
                  <a:lnTo>
                    <a:pt x="390" y="182"/>
                  </a:lnTo>
                  <a:lnTo>
                    <a:pt x="279" y="331"/>
                  </a:lnTo>
                  <a:lnTo>
                    <a:pt x="0" y="3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3749" y="1588"/>
              <a:ext cx="166" cy="12"/>
            </a:xfrm>
            <a:custGeom>
              <a:avLst/>
              <a:gdLst/>
              <a:ahLst/>
              <a:cxnLst>
                <a:cxn ang="0">
                  <a:pos x="0" y="331"/>
                </a:cxn>
                <a:cxn ang="0">
                  <a:pos x="93" y="0"/>
                </a:cxn>
                <a:cxn ang="0">
                  <a:pos x="1274" y="0"/>
                </a:cxn>
                <a:cxn ang="0">
                  <a:pos x="1656" y="331"/>
                </a:cxn>
                <a:cxn ang="0">
                  <a:pos x="0" y="331"/>
                </a:cxn>
              </a:cxnLst>
              <a:rect l="0" t="0" r="r" b="b"/>
              <a:pathLst>
                <a:path w="1656" h="331">
                  <a:moveTo>
                    <a:pt x="0" y="331"/>
                  </a:moveTo>
                  <a:lnTo>
                    <a:pt x="93" y="0"/>
                  </a:lnTo>
                  <a:lnTo>
                    <a:pt x="1274" y="0"/>
                  </a:lnTo>
                  <a:lnTo>
                    <a:pt x="1656" y="331"/>
                  </a:lnTo>
                  <a:lnTo>
                    <a:pt x="0" y="3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3537" y="1600"/>
              <a:ext cx="134" cy="9"/>
            </a:xfrm>
            <a:custGeom>
              <a:avLst/>
              <a:gdLst/>
              <a:ahLst/>
              <a:cxnLst>
                <a:cxn ang="0">
                  <a:pos x="0" y="219"/>
                </a:cxn>
                <a:cxn ang="0">
                  <a:pos x="4" y="0"/>
                </a:cxn>
                <a:cxn ang="0">
                  <a:pos x="995" y="0"/>
                </a:cxn>
                <a:cxn ang="0">
                  <a:pos x="995" y="146"/>
                </a:cxn>
                <a:cxn ang="0">
                  <a:pos x="1062" y="0"/>
                </a:cxn>
                <a:cxn ang="0">
                  <a:pos x="1341" y="0"/>
                </a:cxn>
                <a:cxn ang="0">
                  <a:pos x="1175" y="219"/>
                </a:cxn>
                <a:cxn ang="0">
                  <a:pos x="0" y="219"/>
                </a:cxn>
              </a:cxnLst>
              <a:rect l="0" t="0" r="r" b="b"/>
              <a:pathLst>
                <a:path w="1341" h="219">
                  <a:moveTo>
                    <a:pt x="0" y="219"/>
                  </a:moveTo>
                  <a:lnTo>
                    <a:pt x="4" y="0"/>
                  </a:lnTo>
                  <a:lnTo>
                    <a:pt x="995" y="0"/>
                  </a:lnTo>
                  <a:lnTo>
                    <a:pt x="995" y="146"/>
                  </a:lnTo>
                  <a:lnTo>
                    <a:pt x="1062" y="0"/>
                  </a:lnTo>
                  <a:lnTo>
                    <a:pt x="1341" y="0"/>
                  </a:lnTo>
                  <a:lnTo>
                    <a:pt x="1175" y="219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3689" y="1600"/>
              <a:ext cx="251" cy="9"/>
            </a:xfrm>
            <a:custGeom>
              <a:avLst/>
              <a:gdLst/>
              <a:ahLst/>
              <a:cxnLst>
                <a:cxn ang="0">
                  <a:pos x="106" y="219"/>
                </a:cxn>
                <a:cxn ang="0">
                  <a:pos x="0" y="0"/>
                </a:cxn>
                <a:cxn ang="0">
                  <a:pos x="453" y="0"/>
                </a:cxn>
                <a:cxn ang="0">
                  <a:pos x="535" y="219"/>
                </a:cxn>
                <a:cxn ang="0">
                  <a:pos x="598" y="0"/>
                </a:cxn>
                <a:cxn ang="0">
                  <a:pos x="2254" y="0"/>
                </a:cxn>
                <a:cxn ang="0">
                  <a:pos x="2505" y="219"/>
                </a:cxn>
                <a:cxn ang="0">
                  <a:pos x="106" y="219"/>
                </a:cxn>
              </a:cxnLst>
              <a:rect l="0" t="0" r="r" b="b"/>
              <a:pathLst>
                <a:path w="2505" h="219">
                  <a:moveTo>
                    <a:pt x="106" y="219"/>
                  </a:moveTo>
                  <a:lnTo>
                    <a:pt x="0" y="0"/>
                  </a:lnTo>
                  <a:lnTo>
                    <a:pt x="453" y="0"/>
                  </a:lnTo>
                  <a:lnTo>
                    <a:pt x="535" y="219"/>
                  </a:lnTo>
                  <a:lnTo>
                    <a:pt x="598" y="0"/>
                  </a:lnTo>
                  <a:lnTo>
                    <a:pt x="2254" y="0"/>
                  </a:lnTo>
                  <a:lnTo>
                    <a:pt x="2505" y="219"/>
                  </a:lnTo>
                  <a:lnTo>
                    <a:pt x="106" y="2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533" y="1609"/>
              <a:ext cx="122" cy="58"/>
            </a:xfrm>
            <a:custGeom>
              <a:avLst/>
              <a:gdLst/>
              <a:ahLst/>
              <a:cxnLst>
                <a:cxn ang="0">
                  <a:pos x="0" y="1576"/>
                </a:cxn>
                <a:cxn ang="0">
                  <a:pos x="41" y="0"/>
                </a:cxn>
                <a:cxn ang="0">
                  <a:pos x="1216" y="0"/>
                </a:cxn>
                <a:cxn ang="0">
                  <a:pos x="885" y="439"/>
                </a:cxn>
                <a:cxn ang="0">
                  <a:pos x="847" y="1576"/>
                </a:cxn>
                <a:cxn ang="0">
                  <a:pos x="0" y="1576"/>
                </a:cxn>
              </a:cxnLst>
              <a:rect l="0" t="0" r="r" b="b"/>
              <a:pathLst>
                <a:path w="1216" h="1576">
                  <a:moveTo>
                    <a:pt x="0" y="1576"/>
                  </a:moveTo>
                  <a:lnTo>
                    <a:pt x="41" y="0"/>
                  </a:lnTo>
                  <a:lnTo>
                    <a:pt x="1216" y="0"/>
                  </a:lnTo>
                  <a:lnTo>
                    <a:pt x="885" y="439"/>
                  </a:lnTo>
                  <a:lnTo>
                    <a:pt x="847" y="1576"/>
                  </a:lnTo>
                  <a:lnTo>
                    <a:pt x="0" y="15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3700" y="1609"/>
              <a:ext cx="358" cy="58"/>
            </a:xfrm>
            <a:custGeom>
              <a:avLst/>
              <a:gdLst/>
              <a:ahLst/>
              <a:cxnLst>
                <a:cxn ang="0">
                  <a:pos x="447" y="1576"/>
                </a:cxn>
                <a:cxn ang="0">
                  <a:pos x="354" y="735"/>
                </a:cxn>
                <a:cxn ang="0">
                  <a:pos x="0" y="0"/>
                </a:cxn>
                <a:cxn ang="0">
                  <a:pos x="2399" y="0"/>
                </a:cxn>
                <a:cxn ang="0">
                  <a:pos x="3163" y="660"/>
                </a:cxn>
                <a:cxn ang="0">
                  <a:pos x="3578" y="1576"/>
                </a:cxn>
                <a:cxn ang="0">
                  <a:pos x="3158" y="1576"/>
                </a:cxn>
                <a:cxn ang="0">
                  <a:pos x="3088" y="1542"/>
                </a:cxn>
                <a:cxn ang="0">
                  <a:pos x="2254" y="1322"/>
                </a:cxn>
                <a:cxn ang="0">
                  <a:pos x="2298" y="1576"/>
                </a:cxn>
                <a:cxn ang="0">
                  <a:pos x="447" y="1576"/>
                </a:cxn>
              </a:cxnLst>
              <a:rect l="0" t="0" r="r" b="b"/>
              <a:pathLst>
                <a:path w="3578" h="1576">
                  <a:moveTo>
                    <a:pt x="447" y="1576"/>
                  </a:moveTo>
                  <a:lnTo>
                    <a:pt x="354" y="735"/>
                  </a:lnTo>
                  <a:lnTo>
                    <a:pt x="0" y="0"/>
                  </a:lnTo>
                  <a:lnTo>
                    <a:pt x="2399" y="0"/>
                  </a:lnTo>
                  <a:lnTo>
                    <a:pt x="3163" y="660"/>
                  </a:lnTo>
                  <a:lnTo>
                    <a:pt x="3578" y="1576"/>
                  </a:lnTo>
                  <a:lnTo>
                    <a:pt x="3158" y="1576"/>
                  </a:lnTo>
                  <a:lnTo>
                    <a:pt x="3088" y="1542"/>
                  </a:lnTo>
                  <a:lnTo>
                    <a:pt x="2254" y="1322"/>
                  </a:lnTo>
                  <a:lnTo>
                    <a:pt x="2298" y="1576"/>
                  </a:lnTo>
                  <a:lnTo>
                    <a:pt x="447" y="15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3530" y="1667"/>
              <a:ext cx="593" cy="216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0" y="1067"/>
                </a:cxn>
                <a:cxn ang="0">
                  <a:pos x="455" y="1212"/>
                </a:cxn>
                <a:cxn ang="0">
                  <a:pos x="1442" y="3560"/>
                </a:cxn>
                <a:cxn ang="0">
                  <a:pos x="2050" y="4662"/>
                </a:cxn>
                <a:cxn ang="0">
                  <a:pos x="3188" y="5763"/>
                </a:cxn>
                <a:cxn ang="0">
                  <a:pos x="3038" y="3855"/>
                </a:cxn>
                <a:cxn ang="0">
                  <a:pos x="4024" y="4735"/>
                </a:cxn>
                <a:cxn ang="0">
                  <a:pos x="4859" y="5396"/>
                </a:cxn>
                <a:cxn ang="0">
                  <a:pos x="5921" y="5836"/>
                </a:cxn>
                <a:cxn ang="0">
                  <a:pos x="5392" y="4953"/>
                </a:cxn>
                <a:cxn ang="0">
                  <a:pos x="4329" y="2534"/>
                </a:cxn>
                <a:cxn ang="0">
                  <a:pos x="4937" y="2607"/>
                </a:cxn>
                <a:cxn ang="0">
                  <a:pos x="4175" y="994"/>
                </a:cxn>
                <a:cxn ang="0">
                  <a:pos x="3994" y="0"/>
                </a:cxn>
                <a:cxn ang="0">
                  <a:pos x="2143" y="0"/>
                </a:cxn>
                <a:cxn ang="0">
                  <a:pos x="2354" y="1947"/>
                </a:cxn>
                <a:cxn ang="0">
                  <a:pos x="834" y="1285"/>
                </a:cxn>
                <a:cxn ang="0">
                  <a:pos x="874" y="0"/>
                </a:cxn>
                <a:cxn ang="0">
                  <a:pos x="27" y="0"/>
                </a:cxn>
              </a:cxnLst>
              <a:rect l="0" t="0" r="r" b="b"/>
              <a:pathLst>
                <a:path w="5921" h="5836">
                  <a:moveTo>
                    <a:pt x="27" y="0"/>
                  </a:moveTo>
                  <a:lnTo>
                    <a:pt x="0" y="1067"/>
                  </a:lnTo>
                  <a:lnTo>
                    <a:pt x="455" y="1212"/>
                  </a:lnTo>
                  <a:lnTo>
                    <a:pt x="1442" y="3560"/>
                  </a:lnTo>
                  <a:lnTo>
                    <a:pt x="2050" y="4662"/>
                  </a:lnTo>
                  <a:lnTo>
                    <a:pt x="3188" y="5763"/>
                  </a:lnTo>
                  <a:lnTo>
                    <a:pt x="3038" y="3855"/>
                  </a:lnTo>
                  <a:lnTo>
                    <a:pt x="4024" y="4735"/>
                  </a:lnTo>
                  <a:lnTo>
                    <a:pt x="4859" y="5396"/>
                  </a:lnTo>
                  <a:lnTo>
                    <a:pt x="5921" y="5836"/>
                  </a:lnTo>
                  <a:lnTo>
                    <a:pt x="5392" y="4953"/>
                  </a:lnTo>
                  <a:lnTo>
                    <a:pt x="4329" y="2534"/>
                  </a:lnTo>
                  <a:lnTo>
                    <a:pt x="4937" y="2607"/>
                  </a:lnTo>
                  <a:lnTo>
                    <a:pt x="4175" y="994"/>
                  </a:lnTo>
                  <a:lnTo>
                    <a:pt x="3994" y="0"/>
                  </a:lnTo>
                  <a:lnTo>
                    <a:pt x="2143" y="0"/>
                  </a:lnTo>
                  <a:lnTo>
                    <a:pt x="2354" y="1947"/>
                  </a:lnTo>
                  <a:lnTo>
                    <a:pt x="834" y="1285"/>
                  </a:lnTo>
                  <a:lnTo>
                    <a:pt x="87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4016" y="1667"/>
              <a:ext cx="54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8" y="257"/>
                </a:cxn>
                <a:cxn ang="0">
                  <a:pos x="420" y="0"/>
                </a:cxn>
                <a:cxn ang="0">
                  <a:pos x="0" y="0"/>
                </a:cxn>
              </a:cxnLst>
              <a:rect l="0" t="0" r="r" b="b"/>
              <a:pathLst>
                <a:path w="538" h="257">
                  <a:moveTo>
                    <a:pt x="0" y="0"/>
                  </a:moveTo>
                  <a:lnTo>
                    <a:pt x="538" y="257"/>
                  </a:lnTo>
                  <a:lnTo>
                    <a:pt x="4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4070" y="1674"/>
              <a:ext cx="106" cy="17"/>
            </a:xfrm>
            <a:custGeom>
              <a:avLst/>
              <a:gdLst/>
              <a:ahLst/>
              <a:cxnLst>
                <a:cxn ang="0">
                  <a:pos x="24" y="476"/>
                </a:cxn>
                <a:cxn ang="0">
                  <a:pos x="0" y="367"/>
                </a:cxn>
                <a:cxn ang="0">
                  <a:pos x="381" y="0"/>
                </a:cxn>
                <a:cxn ang="0">
                  <a:pos x="1065" y="442"/>
                </a:cxn>
                <a:cxn ang="0">
                  <a:pos x="881" y="476"/>
                </a:cxn>
                <a:cxn ang="0">
                  <a:pos x="492" y="476"/>
                </a:cxn>
                <a:cxn ang="0">
                  <a:pos x="457" y="294"/>
                </a:cxn>
                <a:cxn ang="0">
                  <a:pos x="228" y="442"/>
                </a:cxn>
                <a:cxn ang="0">
                  <a:pos x="276" y="476"/>
                </a:cxn>
                <a:cxn ang="0">
                  <a:pos x="24" y="476"/>
                </a:cxn>
              </a:cxnLst>
              <a:rect l="0" t="0" r="r" b="b"/>
              <a:pathLst>
                <a:path w="1065" h="476">
                  <a:moveTo>
                    <a:pt x="24" y="476"/>
                  </a:moveTo>
                  <a:lnTo>
                    <a:pt x="0" y="367"/>
                  </a:lnTo>
                  <a:lnTo>
                    <a:pt x="381" y="0"/>
                  </a:lnTo>
                  <a:lnTo>
                    <a:pt x="1065" y="442"/>
                  </a:lnTo>
                  <a:lnTo>
                    <a:pt x="881" y="476"/>
                  </a:lnTo>
                  <a:lnTo>
                    <a:pt x="492" y="476"/>
                  </a:lnTo>
                  <a:lnTo>
                    <a:pt x="457" y="294"/>
                  </a:lnTo>
                  <a:lnTo>
                    <a:pt x="228" y="442"/>
                  </a:lnTo>
                  <a:lnTo>
                    <a:pt x="276" y="476"/>
                  </a:lnTo>
                  <a:lnTo>
                    <a:pt x="24" y="4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4072" y="1691"/>
              <a:ext cx="89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4" y="846"/>
                </a:cxn>
                <a:cxn ang="0">
                  <a:pos x="279" y="258"/>
                </a:cxn>
                <a:cxn ang="0">
                  <a:pos x="888" y="551"/>
                </a:cxn>
                <a:cxn ang="0">
                  <a:pos x="659" y="36"/>
                </a:cxn>
                <a:cxn ang="0">
                  <a:pos x="857" y="0"/>
                </a:cxn>
                <a:cxn ang="0">
                  <a:pos x="468" y="0"/>
                </a:cxn>
                <a:cxn ang="0">
                  <a:pos x="505" y="185"/>
                </a:cxn>
                <a:cxn ang="0">
                  <a:pos x="252" y="0"/>
                </a:cxn>
                <a:cxn ang="0">
                  <a:pos x="0" y="0"/>
                </a:cxn>
              </a:cxnLst>
              <a:rect l="0" t="0" r="r" b="b"/>
              <a:pathLst>
                <a:path w="888" h="846">
                  <a:moveTo>
                    <a:pt x="0" y="0"/>
                  </a:moveTo>
                  <a:lnTo>
                    <a:pt x="204" y="846"/>
                  </a:lnTo>
                  <a:lnTo>
                    <a:pt x="279" y="258"/>
                  </a:lnTo>
                  <a:lnTo>
                    <a:pt x="888" y="551"/>
                  </a:lnTo>
                  <a:lnTo>
                    <a:pt x="659" y="36"/>
                  </a:lnTo>
                  <a:lnTo>
                    <a:pt x="857" y="0"/>
                  </a:lnTo>
                  <a:lnTo>
                    <a:pt x="468" y="0"/>
                  </a:lnTo>
                  <a:lnTo>
                    <a:pt x="505" y="185"/>
                  </a:lnTo>
                  <a:lnTo>
                    <a:pt x="2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3373" y="1573"/>
              <a:ext cx="76" cy="15"/>
            </a:xfrm>
            <a:custGeom>
              <a:avLst/>
              <a:gdLst/>
              <a:ahLst/>
              <a:cxnLst>
                <a:cxn ang="0">
                  <a:pos x="0" y="405"/>
                </a:cxn>
                <a:cxn ang="0">
                  <a:pos x="0" y="296"/>
                </a:cxn>
                <a:cxn ang="0">
                  <a:pos x="154" y="0"/>
                </a:cxn>
                <a:cxn ang="0">
                  <a:pos x="455" y="75"/>
                </a:cxn>
                <a:cxn ang="0">
                  <a:pos x="762" y="221"/>
                </a:cxn>
                <a:cxn ang="0">
                  <a:pos x="762" y="405"/>
                </a:cxn>
                <a:cxn ang="0">
                  <a:pos x="494" y="405"/>
                </a:cxn>
                <a:cxn ang="0">
                  <a:pos x="455" y="296"/>
                </a:cxn>
                <a:cxn ang="0">
                  <a:pos x="305" y="221"/>
                </a:cxn>
                <a:cxn ang="0">
                  <a:pos x="209" y="405"/>
                </a:cxn>
                <a:cxn ang="0">
                  <a:pos x="0" y="405"/>
                </a:cxn>
              </a:cxnLst>
              <a:rect l="0" t="0" r="r" b="b"/>
              <a:pathLst>
                <a:path w="762" h="405">
                  <a:moveTo>
                    <a:pt x="0" y="405"/>
                  </a:moveTo>
                  <a:lnTo>
                    <a:pt x="0" y="296"/>
                  </a:lnTo>
                  <a:lnTo>
                    <a:pt x="154" y="0"/>
                  </a:lnTo>
                  <a:lnTo>
                    <a:pt x="455" y="75"/>
                  </a:lnTo>
                  <a:lnTo>
                    <a:pt x="762" y="221"/>
                  </a:lnTo>
                  <a:lnTo>
                    <a:pt x="762" y="405"/>
                  </a:lnTo>
                  <a:lnTo>
                    <a:pt x="494" y="405"/>
                  </a:lnTo>
                  <a:lnTo>
                    <a:pt x="455" y="296"/>
                  </a:lnTo>
                  <a:lnTo>
                    <a:pt x="305" y="221"/>
                  </a:lnTo>
                  <a:lnTo>
                    <a:pt x="209" y="405"/>
                  </a:lnTo>
                  <a:lnTo>
                    <a:pt x="0" y="4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3373" y="1588"/>
              <a:ext cx="76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7"/>
                </a:cxn>
                <a:cxn ang="0">
                  <a:pos x="305" y="402"/>
                </a:cxn>
                <a:cxn ang="0">
                  <a:pos x="684" y="331"/>
                </a:cxn>
                <a:cxn ang="0">
                  <a:pos x="762" y="110"/>
                </a:cxn>
                <a:cxn ang="0">
                  <a:pos x="762" y="0"/>
                </a:cxn>
                <a:cxn ang="0">
                  <a:pos x="494" y="0"/>
                </a:cxn>
                <a:cxn ang="0">
                  <a:pos x="533" y="110"/>
                </a:cxn>
                <a:cxn ang="0">
                  <a:pos x="305" y="182"/>
                </a:cxn>
                <a:cxn ang="0">
                  <a:pos x="154" y="110"/>
                </a:cxn>
                <a:cxn ang="0">
                  <a:pos x="209" y="0"/>
                </a:cxn>
                <a:cxn ang="0">
                  <a:pos x="0" y="0"/>
                </a:cxn>
              </a:cxnLst>
              <a:rect l="0" t="0" r="r" b="b"/>
              <a:pathLst>
                <a:path w="762" h="402">
                  <a:moveTo>
                    <a:pt x="0" y="0"/>
                  </a:moveTo>
                  <a:lnTo>
                    <a:pt x="0" y="257"/>
                  </a:lnTo>
                  <a:lnTo>
                    <a:pt x="305" y="402"/>
                  </a:lnTo>
                  <a:lnTo>
                    <a:pt x="684" y="331"/>
                  </a:lnTo>
                  <a:lnTo>
                    <a:pt x="762" y="110"/>
                  </a:lnTo>
                  <a:lnTo>
                    <a:pt x="762" y="0"/>
                  </a:lnTo>
                  <a:lnTo>
                    <a:pt x="494" y="0"/>
                  </a:lnTo>
                  <a:lnTo>
                    <a:pt x="533" y="110"/>
                  </a:lnTo>
                  <a:lnTo>
                    <a:pt x="305" y="182"/>
                  </a:lnTo>
                  <a:lnTo>
                    <a:pt x="154" y="110"/>
                  </a:lnTo>
                  <a:lnTo>
                    <a:pt x="2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3292" y="1584"/>
              <a:ext cx="78" cy="12"/>
            </a:xfrm>
            <a:custGeom>
              <a:avLst/>
              <a:gdLst/>
              <a:ahLst/>
              <a:cxnLst>
                <a:cxn ang="0">
                  <a:pos x="0" y="330"/>
                </a:cxn>
                <a:cxn ang="0">
                  <a:pos x="246" y="0"/>
                </a:cxn>
                <a:cxn ang="0">
                  <a:pos x="779" y="0"/>
                </a:cxn>
                <a:cxn ang="0">
                  <a:pos x="779" y="330"/>
                </a:cxn>
                <a:cxn ang="0">
                  <a:pos x="628" y="330"/>
                </a:cxn>
                <a:cxn ang="0">
                  <a:pos x="628" y="219"/>
                </a:cxn>
                <a:cxn ang="0">
                  <a:pos x="399" y="219"/>
                </a:cxn>
                <a:cxn ang="0">
                  <a:pos x="284" y="330"/>
                </a:cxn>
                <a:cxn ang="0">
                  <a:pos x="0" y="330"/>
                </a:cxn>
              </a:cxnLst>
              <a:rect l="0" t="0" r="r" b="b"/>
              <a:pathLst>
                <a:path w="779" h="330">
                  <a:moveTo>
                    <a:pt x="0" y="330"/>
                  </a:moveTo>
                  <a:lnTo>
                    <a:pt x="246" y="0"/>
                  </a:lnTo>
                  <a:lnTo>
                    <a:pt x="779" y="0"/>
                  </a:lnTo>
                  <a:lnTo>
                    <a:pt x="779" y="330"/>
                  </a:lnTo>
                  <a:lnTo>
                    <a:pt x="628" y="330"/>
                  </a:lnTo>
                  <a:lnTo>
                    <a:pt x="628" y="219"/>
                  </a:lnTo>
                  <a:lnTo>
                    <a:pt x="399" y="219"/>
                  </a:lnTo>
                  <a:lnTo>
                    <a:pt x="284" y="330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3279" y="1596"/>
              <a:ext cx="91" cy="13"/>
            </a:xfrm>
            <a:custGeom>
              <a:avLst/>
              <a:gdLst/>
              <a:ahLst/>
              <a:cxnLst>
                <a:cxn ang="0">
                  <a:pos x="203" y="329"/>
                </a:cxn>
                <a:cxn ang="0">
                  <a:pos x="0" y="181"/>
                </a:cxn>
                <a:cxn ang="0">
                  <a:pos x="133" y="0"/>
                </a:cxn>
                <a:cxn ang="0">
                  <a:pos x="417" y="0"/>
                </a:cxn>
                <a:cxn ang="0">
                  <a:pos x="303" y="110"/>
                </a:cxn>
                <a:cxn ang="0">
                  <a:pos x="761" y="110"/>
                </a:cxn>
                <a:cxn ang="0">
                  <a:pos x="761" y="0"/>
                </a:cxn>
                <a:cxn ang="0">
                  <a:pos x="912" y="0"/>
                </a:cxn>
                <a:cxn ang="0">
                  <a:pos x="912" y="256"/>
                </a:cxn>
                <a:cxn ang="0">
                  <a:pos x="608" y="110"/>
                </a:cxn>
                <a:cxn ang="0">
                  <a:pos x="379" y="329"/>
                </a:cxn>
                <a:cxn ang="0">
                  <a:pos x="203" y="329"/>
                </a:cxn>
              </a:cxnLst>
              <a:rect l="0" t="0" r="r" b="b"/>
              <a:pathLst>
                <a:path w="912" h="329">
                  <a:moveTo>
                    <a:pt x="203" y="329"/>
                  </a:moveTo>
                  <a:lnTo>
                    <a:pt x="0" y="181"/>
                  </a:lnTo>
                  <a:lnTo>
                    <a:pt x="133" y="0"/>
                  </a:lnTo>
                  <a:lnTo>
                    <a:pt x="417" y="0"/>
                  </a:lnTo>
                  <a:lnTo>
                    <a:pt x="303" y="110"/>
                  </a:lnTo>
                  <a:lnTo>
                    <a:pt x="761" y="110"/>
                  </a:lnTo>
                  <a:lnTo>
                    <a:pt x="761" y="0"/>
                  </a:lnTo>
                  <a:lnTo>
                    <a:pt x="912" y="0"/>
                  </a:lnTo>
                  <a:lnTo>
                    <a:pt x="912" y="256"/>
                  </a:lnTo>
                  <a:lnTo>
                    <a:pt x="608" y="110"/>
                  </a:lnTo>
                  <a:lnTo>
                    <a:pt x="379" y="329"/>
                  </a:lnTo>
                  <a:lnTo>
                    <a:pt x="203" y="3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3299" y="1609"/>
              <a:ext cx="1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72"/>
                </a:cxn>
                <a:cxn ang="0">
                  <a:pos x="176" y="0"/>
                </a:cxn>
                <a:cxn ang="0">
                  <a:pos x="0" y="0"/>
                </a:cxn>
              </a:cxnLst>
              <a:rect l="0" t="0" r="r" b="b"/>
              <a:pathLst>
                <a:path w="176" h="72">
                  <a:moveTo>
                    <a:pt x="0" y="0"/>
                  </a:moveTo>
                  <a:lnTo>
                    <a:pt x="100" y="72"/>
                  </a:lnTo>
                  <a:lnTo>
                    <a:pt x="1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2456" y="1647"/>
              <a:ext cx="114" cy="12"/>
            </a:xfrm>
            <a:custGeom>
              <a:avLst/>
              <a:gdLst/>
              <a:ahLst/>
              <a:cxnLst>
                <a:cxn ang="0">
                  <a:pos x="128" y="331"/>
                </a:cxn>
                <a:cxn ang="0">
                  <a:pos x="151" y="295"/>
                </a:cxn>
                <a:cxn ang="0">
                  <a:pos x="0" y="73"/>
                </a:cxn>
                <a:cxn ang="0">
                  <a:pos x="758" y="0"/>
                </a:cxn>
                <a:cxn ang="0">
                  <a:pos x="1138" y="295"/>
                </a:cxn>
                <a:cxn ang="0">
                  <a:pos x="1108" y="331"/>
                </a:cxn>
                <a:cxn ang="0">
                  <a:pos x="797" y="331"/>
                </a:cxn>
                <a:cxn ang="0">
                  <a:pos x="684" y="221"/>
                </a:cxn>
                <a:cxn ang="0">
                  <a:pos x="495" y="331"/>
                </a:cxn>
                <a:cxn ang="0">
                  <a:pos x="128" y="331"/>
                </a:cxn>
              </a:cxnLst>
              <a:rect l="0" t="0" r="r" b="b"/>
              <a:pathLst>
                <a:path w="1138" h="331">
                  <a:moveTo>
                    <a:pt x="128" y="331"/>
                  </a:moveTo>
                  <a:lnTo>
                    <a:pt x="151" y="295"/>
                  </a:lnTo>
                  <a:lnTo>
                    <a:pt x="0" y="73"/>
                  </a:lnTo>
                  <a:lnTo>
                    <a:pt x="758" y="0"/>
                  </a:lnTo>
                  <a:lnTo>
                    <a:pt x="1138" y="295"/>
                  </a:lnTo>
                  <a:lnTo>
                    <a:pt x="1108" y="331"/>
                  </a:lnTo>
                  <a:lnTo>
                    <a:pt x="797" y="331"/>
                  </a:lnTo>
                  <a:lnTo>
                    <a:pt x="684" y="221"/>
                  </a:lnTo>
                  <a:lnTo>
                    <a:pt x="495" y="331"/>
                  </a:lnTo>
                  <a:lnTo>
                    <a:pt x="128" y="3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2448" y="1659"/>
              <a:ext cx="119" cy="23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330"/>
                </a:cxn>
                <a:cxn ang="0">
                  <a:pos x="608" y="257"/>
                </a:cxn>
                <a:cxn ang="0">
                  <a:pos x="684" y="624"/>
                </a:cxn>
                <a:cxn ang="0">
                  <a:pos x="1186" y="0"/>
                </a:cxn>
                <a:cxn ang="0">
                  <a:pos x="875" y="0"/>
                </a:cxn>
                <a:cxn ang="0">
                  <a:pos x="912" y="36"/>
                </a:cxn>
                <a:cxn ang="0">
                  <a:pos x="382" y="109"/>
                </a:cxn>
                <a:cxn ang="0">
                  <a:pos x="573" y="0"/>
                </a:cxn>
                <a:cxn ang="0">
                  <a:pos x="206" y="0"/>
                </a:cxn>
              </a:cxnLst>
              <a:rect l="0" t="0" r="r" b="b"/>
              <a:pathLst>
                <a:path w="1186" h="624">
                  <a:moveTo>
                    <a:pt x="206" y="0"/>
                  </a:moveTo>
                  <a:lnTo>
                    <a:pt x="0" y="330"/>
                  </a:lnTo>
                  <a:lnTo>
                    <a:pt x="608" y="257"/>
                  </a:lnTo>
                  <a:lnTo>
                    <a:pt x="684" y="624"/>
                  </a:lnTo>
                  <a:lnTo>
                    <a:pt x="1186" y="0"/>
                  </a:lnTo>
                  <a:lnTo>
                    <a:pt x="875" y="0"/>
                  </a:lnTo>
                  <a:lnTo>
                    <a:pt x="912" y="36"/>
                  </a:lnTo>
                  <a:lnTo>
                    <a:pt x="382" y="109"/>
                  </a:lnTo>
                  <a:lnTo>
                    <a:pt x="573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3446463" y="5888038"/>
            <a:ext cx="2062162" cy="55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b"/>
            </a:pPr>
            <a:r>
              <a:rPr kumimoji="1"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An Idea</a:t>
            </a:r>
            <a:endParaRPr kumimoji="1" lang="en-US" altLang="en-US" sz="3200"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2316163" y="4713288"/>
            <a:ext cx="2157412" cy="55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b"/>
            </a:pPr>
            <a:r>
              <a:rPr kumimoji="1"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A Thing</a:t>
            </a:r>
            <a:endParaRPr kumimoji="1" lang="en-US" altLang="en-US" sz="3200"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1524000" y="3603625"/>
            <a:ext cx="2157413" cy="557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b"/>
            </a:pPr>
            <a:r>
              <a:rPr kumimoji="1"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A  Place</a:t>
            </a:r>
            <a:endParaRPr kumimoji="1" lang="en-US" altLang="en-US" sz="3200"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6197" name="WordArt 53"/>
          <p:cNvSpPr>
            <a:spLocks noChangeArrowheads="1" noChangeShapeType="1" noTextEdit="1"/>
          </p:cNvSpPr>
          <p:nvPr/>
        </p:nvSpPr>
        <p:spPr bwMode="auto">
          <a:xfrm>
            <a:off x="1168400" y="395288"/>
            <a:ext cx="1885950" cy="14303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6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Noun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"/>
                            </p:stCondLst>
                            <p:childTnLst>
                              <p:par>
                                <p:cTn id="3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build="p" autoUpdateAnimBg="0"/>
      <p:bldP spid="6192" grpId="0" animBg="1" autoUpdateAnimBg="0"/>
      <p:bldP spid="6193" grpId="0" animBg="1" autoUpdateAnimBg="0"/>
      <p:bldP spid="619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solidFill>
            <a:schemeClr val="bg1"/>
          </a:solidFill>
          <a:ln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>
                <a:solidFill>
                  <a:srgbClr val="2F0303"/>
                </a:solidFill>
              </a:rPr>
              <a:t>Kinds of Nouns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012825" y="2063750"/>
          <a:ext cx="7658100" cy="4799013"/>
        </p:xfrm>
        <a:graphic>
          <a:graphicData uri="http://schemas.openxmlformats.org/presentationml/2006/ole">
            <p:oleObj spid="_x0000_s8195" name="Document" r:id="rId3" imgW="7759080" imgH="4867200" progId="Word.Document.8">
              <p:embed/>
            </p:oleObj>
          </a:graphicData>
        </a:graphic>
      </p:graphicFrame>
      <p:pic>
        <p:nvPicPr>
          <p:cNvPr id="8199" name="Picture 7" descr="PPLGP07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2825" y="2838450"/>
            <a:ext cx="1477963" cy="1982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1587500" y="415925"/>
            <a:ext cx="5848350" cy="12684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The Verb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98550" y="2124075"/>
            <a:ext cx="78644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/>
              <a:t>A word that expresses action or otherwise helps to make a statement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903105">
            <a:off x="4578350" y="4302125"/>
            <a:ext cx="3489325" cy="2111375"/>
          </a:xfrm>
          <a:prstGeom prst="leftRightArrow">
            <a:avLst>
              <a:gd name="adj1" fmla="val 50000"/>
              <a:gd name="adj2" fmla="val 3305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4400">
                <a:solidFill>
                  <a:schemeClr val="hlink"/>
                </a:solidFill>
              </a:rPr>
              <a:t>Linking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7137400" y="3760788"/>
            <a:ext cx="733425" cy="31099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1600">
                <a:solidFill>
                  <a:schemeClr val="bg2"/>
                </a:solidFill>
              </a:rPr>
              <a:t>“</a:t>
            </a:r>
            <a:r>
              <a:rPr lang="en-US" altLang="en-US" sz="1600">
                <a:solidFill>
                  <a:schemeClr val="hlink"/>
                </a:solidFill>
              </a:rPr>
              <a:t>be” verbs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&amp;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taste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feel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sound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look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appear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become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seem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grow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remain</a:t>
            </a:r>
          </a:p>
          <a:p>
            <a:r>
              <a:rPr lang="en-US" altLang="en-US" sz="1600">
                <a:solidFill>
                  <a:schemeClr val="hlink"/>
                </a:solidFill>
              </a:rPr>
              <a:t>stay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rot="476272">
            <a:off x="3738563" y="4267200"/>
            <a:ext cx="1662112" cy="822325"/>
          </a:xfrm>
          <a:prstGeom prst="rtTriangl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000">
                <a:solidFill>
                  <a:schemeClr val="bg2"/>
                </a:solidFill>
              </a:rPr>
              <a:t>Subject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90794">
            <a:off x="7872413" y="5268913"/>
            <a:ext cx="1343025" cy="762000"/>
          </a:xfrm>
          <a:prstGeom prst="rtTriangl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000">
                <a:solidFill>
                  <a:srgbClr val="000000"/>
                </a:solidFill>
              </a:rPr>
              <a:t>predicate</a:t>
            </a:r>
          </a:p>
        </p:txBody>
      </p:sp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1587500" y="3759200"/>
            <a:ext cx="2190750" cy="1497013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en-US" sz="6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utoUpdateAnimBg="0"/>
      <p:bldP spid="27653" grpId="0" animBg="1" autoUpdateAnimBg="0"/>
      <p:bldP spid="27654" grpId="0" animBg="1" autoUpdateAnimBg="0"/>
      <p:bldP spid="27655" grpId="0" animBg="1" autoUpdateAnimBg="0"/>
      <p:bldP spid="2765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31850"/>
            <a:ext cx="7772400" cy="1143000"/>
          </a:xfrm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/>
          <a:p>
            <a:r>
              <a:rPr lang="en-US" altLang="en-US"/>
              <a:t>Every sentence </a:t>
            </a:r>
            <a:r>
              <a:rPr lang="en-US" altLang="en-US">
                <a:solidFill>
                  <a:srgbClr val="FF5050"/>
                </a:solidFill>
              </a:rPr>
              <a:t>must</a:t>
            </a:r>
            <a:r>
              <a:rPr lang="en-US" altLang="en-US"/>
              <a:t> have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2650"/>
            <a:ext cx="2227263" cy="1752600"/>
          </a:xfrm>
          <a:ln/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 sz="9600"/>
              <a:t>a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3695700" y="2159000"/>
            <a:ext cx="3181350" cy="30162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4264"/>
              </a:avLst>
            </a:prstTxWarp>
            <a:scene3d>
              <a:camera prst="legacyPerspectiveBottomLeft"/>
              <a:lightRig rig="legacyHarsh3" dir="t"/>
            </a:scene3d>
            <a:sp3d extrusionH="121893000" prstMaterial="legacyMatte">
              <a:extrusionClr>
                <a:srgbClr val="FF6600"/>
              </a:extrusionClr>
            </a:sp3d>
          </a:bodyPr>
          <a:lstStyle/>
          <a:p>
            <a:r>
              <a:rPr lang="en-US" sz="54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VERB</a:t>
            </a:r>
          </a:p>
        </p:txBody>
      </p:sp>
      <p:pic>
        <p:nvPicPr>
          <p:cNvPr id="14345" name="Picture 9" descr="PPLM11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1050" y="412750"/>
            <a:ext cx="1751013" cy="576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 advAuto="1000"/>
      <p:bldP spid="143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219200" y="3684588"/>
          <a:ext cx="3384550" cy="1477962"/>
        </p:xfrm>
        <a:graphic>
          <a:graphicData uri="http://schemas.openxmlformats.org/presentationml/2006/ole">
            <p:oleObj spid="_x0000_s12294" name="Clip" r:id="rId4" imgW="4600440" imgH="3468960" progId="MS_ClipArt_Gallery.2">
              <p:embed/>
            </p:oleObj>
          </a:graphicData>
        </a:graphic>
      </p:graphicFrame>
      <p:pic>
        <p:nvPicPr>
          <p:cNvPr id="12305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074841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598488" y="4205288"/>
            <a:ext cx="304800" cy="304800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6600"/>
              <a:t>Kinds of Verbs</a:t>
            </a:r>
          </a:p>
        </p:txBody>
      </p:sp>
      <p:sp>
        <p:nvSpPr>
          <p:cNvPr id="12291" name="Rectangle 3"/>
          <p:cNvSpPr>
            <a:spLocks noChangeArrowheads="1"/>
          </p:cNvSpPr>
          <p:nvPr>
            <p:ph type="body" sz="half" idx="1"/>
          </p:nvPr>
        </p:nvSpPr>
        <p:spPr bwMode="auto">
          <a:xfrm>
            <a:off x="1219200" y="2044700"/>
            <a:ext cx="3810000" cy="1325563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/>
              <a:t>Action verbs express mental or physical </a:t>
            </a:r>
            <a:r>
              <a:rPr lang="en-US" altLang="en-US">
                <a:solidFill>
                  <a:srgbClr val="CC3300"/>
                </a:solidFill>
              </a:rPr>
              <a:t>action</a:t>
            </a:r>
            <a:r>
              <a:rPr lang="en-US" altLang="en-US"/>
              <a:t>.</a:t>
            </a:r>
            <a:endParaRPr lang="en-US" altLang="en-US">
              <a:solidFill>
                <a:srgbClr val="CC3300"/>
              </a:solidFill>
            </a:endParaRPr>
          </a:p>
          <a:p>
            <a:pPr algn="ctr"/>
            <a:endParaRPr lang="en-US" altLang="en-US"/>
          </a:p>
        </p:txBody>
      </p:sp>
      <p:sp>
        <p:nvSpPr>
          <p:cNvPr id="12292" name="Rectangle 4"/>
          <p:cNvSpPr>
            <a:spLocks noChangeArrowheads="1"/>
          </p:cNvSpPr>
          <p:nvPr>
            <p:ph type="body" sz="half" idx="2"/>
          </p:nvPr>
        </p:nvSpPr>
        <p:spPr bwMode="auto">
          <a:xfrm>
            <a:off x="5181600" y="2044700"/>
            <a:ext cx="3810000" cy="2924175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/>
              <a:t>Linking verbs make a statement by </a:t>
            </a:r>
            <a:r>
              <a:rPr lang="en-US" altLang="en-US">
                <a:solidFill>
                  <a:srgbClr val="CC3300"/>
                </a:solidFill>
              </a:rPr>
              <a:t>connecting</a:t>
            </a:r>
            <a:r>
              <a:rPr lang="en-US" altLang="en-US"/>
              <a:t> the subject  with a word  that describes or explains it.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038225" y="5162550"/>
            <a:ext cx="37734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He </a:t>
            </a:r>
            <a:r>
              <a:rPr lang="en-US" altLang="en-US" sz="2800">
                <a:solidFill>
                  <a:srgbClr val="CC3300"/>
                </a:solidFill>
              </a:rPr>
              <a:t>rode</a:t>
            </a:r>
            <a:r>
              <a:rPr lang="en-US" altLang="en-US" sz="2800"/>
              <a:t> the horse to victory.</a:t>
            </a:r>
            <a:endParaRPr lang="en-US" altLang="en-US" sz="44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765800" y="5810250"/>
            <a:ext cx="3597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He </a:t>
            </a:r>
            <a:r>
              <a:rPr lang="en-US" altLang="en-US" sz="2800">
                <a:solidFill>
                  <a:srgbClr val="CC3300"/>
                </a:solidFill>
              </a:rPr>
              <a:t>has been</a:t>
            </a:r>
            <a:r>
              <a:rPr lang="en-US" altLang="en-US" sz="2800"/>
              <a:t> sick.</a:t>
            </a:r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 rot="-703464">
            <a:off x="6483350" y="5289550"/>
            <a:ext cx="1917700" cy="1039813"/>
          </a:xfrm>
          <a:custGeom>
            <a:avLst/>
            <a:gdLst>
              <a:gd name="G0" fmla="+- 565275 0 0"/>
              <a:gd name="G1" fmla="+- -10718817 0 0"/>
              <a:gd name="G2" fmla="+- 565275 0 -10718817"/>
              <a:gd name="G3" fmla="+- 10800 0 0"/>
              <a:gd name="G4" fmla="+- 0 0 56527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081 0 0"/>
              <a:gd name="G9" fmla="+- 0 0 -10718817"/>
              <a:gd name="G10" fmla="+- 8081 0 2700"/>
              <a:gd name="G11" fmla="cos G10 565275"/>
              <a:gd name="G12" fmla="sin G10 565275"/>
              <a:gd name="G13" fmla="cos 13500 565275"/>
              <a:gd name="G14" fmla="sin 13500 565275"/>
              <a:gd name="G15" fmla="+- G11 10800 0"/>
              <a:gd name="G16" fmla="+- G12 10800 0"/>
              <a:gd name="G17" fmla="+- G13 10800 0"/>
              <a:gd name="G18" fmla="+- G14 10800 0"/>
              <a:gd name="G19" fmla="*/ 8081 1 2"/>
              <a:gd name="G20" fmla="+- G19 5400 0"/>
              <a:gd name="G21" fmla="cos G20 565275"/>
              <a:gd name="G22" fmla="sin G20 565275"/>
              <a:gd name="G23" fmla="+- G21 10800 0"/>
              <a:gd name="G24" fmla="+- G12 G23 G22"/>
              <a:gd name="G25" fmla="+- G22 G23 G11"/>
              <a:gd name="G26" fmla="cos 10800 565275"/>
              <a:gd name="G27" fmla="sin 10800 565275"/>
              <a:gd name="G28" fmla="cos 8081 565275"/>
              <a:gd name="G29" fmla="sin 8081 56527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718817"/>
              <a:gd name="G36" fmla="sin G34 -10718817"/>
              <a:gd name="G37" fmla="+/ -10718817 56527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081 G39"/>
              <a:gd name="G43" fmla="sin 808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3143 w 21600"/>
              <a:gd name="T5" fmla="*/ 257 h 21600"/>
              <a:gd name="T6" fmla="*/ 1745 w 21600"/>
              <a:gd name="T7" fmla="*/ 8127 h 21600"/>
              <a:gd name="T8" fmla="*/ 12553 w 21600"/>
              <a:gd name="T9" fmla="*/ 2911 h 21600"/>
              <a:gd name="T10" fmla="*/ 24147 w 21600"/>
              <a:gd name="T11" fmla="*/ 12824 h 21600"/>
              <a:gd name="T12" fmla="*/ 19526 w 21600"/>
              <a:gd name="T13" fmla="*/ 16229 h 21600"/>
              <a:gd name="T14" fmla="*/ 16120 w 21600"/>
              <a:gd name="T15" fmla="*/ 1160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789" y="12011"/>
                </a:moveTo>
                <a:cubicBezTo>
                  <a:pt x="18850" y="11610"/>
                  <a:pt x="18881" y="11205"/>
                  <a:pt x="18881" y="10800"/>
                </a:cubicBezTo>
                <a:cubicBezTo>
                  <a:pt x="18881" y="6336"/>
                  <a:pt x="15263" y="2719"/>
                  <a:pt x="10800" y="2719"/>
                </a:cubicBezTo>
                <a:cubicBezTo>
                  <a:pt x="7218" y="2718"/>
                  <a:pt x="4063" y="5077"/>
                  <a:pt x="3049" y="8512"/>
                </a:cubicBezTo>
                <a:lnTo>
                  <a:pt x="441" y="7742"/>
                </a:lnTo>
                <a:cubicBezTo>
                  <a:pt x="1796" y="3151"/>
                  <a:pt x="6012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342"/>
                  <a:pt x="21559" y="11883"/>
                  <a:pt x="21477" y="12419"/>
                </a:cubicBezTo>
                <a:lnTo>
                  <a:pt x="24147" y="12824"/>
                </a:lnTo>
                <a:lnTo>
                  <a:pt x="19526" y="16229"/>
                </a:lnTo>
                <a:lnTo>
                  <a:pt x="16120" y="11607"/>
                </a:lnTo>
                <a:lnTo>
                  <a:pt x="18789" y="12011"/>
                </a:lnTo>
                <a:close/>
              </a:path>
            </a:pathLst>
          </a:cu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 flipV="1">
          <a:off x="4621213" y="4443413"/>
          <a:ext cx="1862137" cy="1770062"/>
        </p:xfrm>
        <a:graphic>
          <a:graphicData uri="http://schemas.openxmlformats.org/presentationml/2006/ole">
            <p:oleObj spid="_x0000_s12307" name="Clip" r:id="rId6" imgW="3651480" imgH="346896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07484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488" fill="hold"/>
                                        <p:tgtEl>
                                          <p:spTgt spid="123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488"/>
                            </p:stCondLst>
                            <p:childTnLst>
                              <p:par>
                                <p:cTn id="19" presetID="23" presetClass="entr" presetSubtype="3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5"/>
                </p:tgtEl>
              </p:cMediaNode>
            </p:audio>
          </p:childTnLst>
        </p:cTn>
      </p:par>
    </p:tnLst>
    <p:bldLst>
      <p:bldP spid="12291" grpId="0" build="p" autoUpdateAnimBg="0"/>
      <p:bldP spid="12292" grpId="0" build="p" autoUpdateAnimBg="0"/>
      <p:bldP spid="12296" grpId="0" autoUpdateAnimBg="0"/>
      <p:bldP spid="12299" grpId="0" autoUpdateAnimBg="0"/>
      <p:bldP spid="123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2324100" y="0"/>
            <a:ext cx="55626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07763" dir="8100000" algn="ctr" rotWithShape="0">
                    <a:srgbClr val="868686"/>
                  </a:outerShdw>
                </a:effectLst>
                <a:latin typeface="Impact"/>
              </a:rPr>
              <a:t>The Pronoun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66800" y="2133600"/>
            <a:ext cx="7924800" cy="838200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en-US" sz="2400" b="1">
                <a:solidFill>
                  <a:srgbClr val="2F0303"/>
                </a:solidFill>
              </a:rPr>
              <a:t>The pronoun is a word used in place of one or more nouns.</a:t>
            </a:r>
          </a:p>
          <a:p>
            <a:r>
              <a:rPr lang="en-US" altLang="en-US" sz="2400" b="1">
                <a:solidFill>
                  <a:srgbClr val="2F0303"/>
                </a:solidFill>
              </a:rPr>
              <a:t>It may </a:t>
            </a:r>
            <a:r>
              <a:rPr lang="en-US" altLang="en-US" sz="2400" b="1" i="1">
                <a:solidFill>
                  <a:srgbClr val="000000"/>
                </a:solidFill>
              </a:rPr>
              <a:t>stand for</a:t>
            </a:r>
            <a:r>
              <a:rPr lang="en-US" altLang="en-US" sz="2400" b="1">
                <a:solidFill>
                  <a:srgbClr val="2F0303"/>
                </a:solidFill>
              </a:rPr>
              <a:t> a person, place, thing, or idea.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 rot="-1261386">
            <a:off x="1276350" y="3216275"/>
            <a:ext cx="1728788" cy="3400425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1800" b="1" i="1">
                <a:solidFill>
                  <a:srgbClr val="000099"/>
                </a:solidFill>
              </a:rPr>
              <a:t>Personal Pronouns</a:t>
            </a:r>
            <a:endParaRPr lang="en-US" altLang="en-US" sz="1800" b="1">
              <a:solidFill>
                <a:srgbClr val="000099"/>
              </a:solidFill>
            </a:endParaRPr>
          </a:p>
          <a:p>
            <a:r>
              <a:rPr lang="en-US" altLang="en-US" sz="1600" b="1">
                <a:solidFill>
                  <a:srgbClr val="2F0303"/>
                </a:solidFill>
              </a:rPr>
              <a:t>I, me, mine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you, your, yours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she, her, hers,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it, its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we,us, our, ours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they, them, their, 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theirs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myself</a:t>
            </a:r>
          </a:p>
          <a:p>
            <a:r>
              <a:rPr lang="en-US" altLang="en-US" sz="1400" b="1">
                <a:solidFill>
                  <a:srgbClr val="2F0303"/>
                </a:solidFill>
              </a:rPr>
              <a:t>yourself</a:t>
            </a:r>
            <a:endParaRPr lang="en-US" altLang="en-US" sz="2000" b="1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667000" y="3048000"/>
            <a:ext cx="2819400" cy="2286000"/>
          </a:xfrm>
          <a:prstGeom prst="flowChartPreparation">
            <a:avLst/>
          </a:prstGeom>
          <a:solidFill>
            <a:srgbClr val="66FFCC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66FFCC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1800" b="1" i="1">
                <a:solidFill>
                  <a:srgbClr val="000099"/>
                </a:solidFill>
              </a:rPr>
              <a:t>Indefinite Pronouns</a:t>
            </a:r>
            <a:endParaRPr lang="en-US" altLang="en-US" sz="1800">
              <a:solidFill>
                <a:srgbClr val="2F0303"/>
              </a:solidFill>
            </a:endParaRPr>
          </a:p>
          <a:p>
            <a:r>
              <a:rPr lang="en-US" altLang="en-US" sz="1600" b="1">
                <a:solidFill>
                  <a:srgbClr val="2F0303"/>
                </a:solidFill>
              </a:rPr>
              <a:t>anybody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each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either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none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someone, one, etc.</a:t>
            </a:r>
            <a:endParaRPr lang="en-US" altLang="en-US" sz="2400">
              <a:solidFill>
                <a:srgbClr val="2F0303"/>
              </a:solidFill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 rot="634867">
            <a:off x="4800600" y="4800600"/>
            <a:ext cx="3733800" cy="1816100"/>
          </a:xfrm>
          <a:prstGeom prst="flowChartAlternateProcess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000" b="1" i="1">
                <a:solidFill>
                  <a:srgbClr val="000099"/>
                </a:solidFill>
              </a:rPr>
              <a:t>Interrogative Pronouns</a:t>
            </a:r>
            <a:endParaRPr lang="en-US" altLang="en-US" sz="1600" b="1"/>
          </a:p>
          <a:p>
            <a:r>
              <a:rPr lang="en-US" altLang="en-US" sz="1600" b="1">
                <a:solidFill>
                  <a:srgbClr val="2F0303"/>
                </a:solidFill>
              </a:rPr>
              <a:t>who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whom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what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which</a:t>
            </a:r>
          </a:p>
          <a:p>
            <a:r>
              <a:rPr lang="en-US" altLang="en-US" sz="1600" b="1">
                <a:solidFill>
                  <a:srgbClr val="2F0303"/>
                </a:solidFill>
              </a:rPr>
              <a:t>whose</a:t>
            </a:r>
            <a:endParaRPr lang="en-US" altLang="en-US" sz="2000" b="1">
              <a:solidFill>
                <a:srgbClr val="2F0303"/>
              </a:solidFill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 rot="4939">
            <a:off x="5484813" y="3048000"/>
            <a:ext cx="3276600" cy="1905000"/>
          </a:xfrm>
          <a:prstGeom prst="hexagon">
            <a:avLst>
              <a:gd name="adj" fmla="val 43000"/>
              <a:gd name="vf" fmla="val 115470"/>
            </a:avLst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ctr">
            <a:flatTx/>
          </a:bodyPr>
          <a:lstStyle/>
          <a:p>
            <a:endParaRPr lang="en-US" altLang="en-US" sz="2400"/>
          </a:p>
          <a:p>
            <a:r>
              <a:rPr lang="en-US" altLang="en-US" sz="2000" b="1" i="1">
                <a:solidFill>
                  <a:srgbClr val="000099"/>
                </a:solidFill>
              </a:rPr>
              <a:t>Demonstrative Pronouns</a:t>
            </a:r>
            <a:endParaRPr lang="en-US" altLang="en-US" sz="2000"/>
          </a:p>
          <a:p>
            <a:r>
              <a:rPr lang="en-US" altLang="en-US" sz="2000">
                <a:solidFill>
                  <a:srgbClr val="2F0303"/>
                </a:solidFill>
              </a:rPr>
              <a:t>this</a:t>
            </a:r>
          </a:p>
          <a:p>
            <a:r>
              <a:rPr lang="en-US" altLang="en-US" sz="2000">
                <a:solidFill>
                  <a:srgbClr val="2F0303"/>
                </a:solidFill>
              </a:rPr>
              <a:t>that</a:t>
            </a:r>
          </a:p>
          <a:p>
            <a:r>
              <a:rPr lang="en-US" altLang="en-US" sz="2000">
                <a:solidFill>
                  <a:srgbClr val="2F0303"/>
                </a:solidFill>
              </a:rPr>
              <a:t>these</a:t>
            </a:r>
          </a:p>
          <a:p>
            <a:r>
              <a:rPr lang="en-US" altLang="en-US" sz="2000">
                <a:solidFill>
                  <a:srgbClr val="2F0303"/>
                </a:solidFill>
              </a:rPr>
              <a:t>those</a:t>
            </a:r>
            <a:endParaRPr lang="en-US" altLang="en-US" sz="2400">
              <a:solidFill>
                <a:srgbClr val="2F030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 autoUpdateAnimBg="0"/>
      <p:bldP spid="28676" grpId="0" animBg="1" autoUpdateAnimBg="0"/>
      <p:bldP spid="28677" grpId="0" animBg="1" autoUpdateAnimBg="0"/>
      <p:bldP spid="28678" grpId="0" animBg="1" autoUpdateAnimBg="0"/>
      <p:bldP spid="286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WordArt 8"/>
          <p:cNvSpPr>
            <a:spLocks noChangeArrowheads="1" noChangeShapeType="1" noTextEdit="1"/>
          </p:cNvSpPr>
          <p:nvPr/>
        </p:nvSpPr>
        <p:spPr bwMode="auto">
          <a:xfrm>
            <a:off x="1219200" y="228600"/>
            <a:ext cx="7459663" cy="127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The Adjective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219200" y="2044700"/>
            <a:ext cx="3810000" cy="1041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400"/>
              <a:t>Modifies or describes a</a:t>
            </a:r>
          </a:p>
          <a:p>
            <a:r>
              <a:rPr lang="en-US" altLang="en-US" sz="2400"/>
              <a:t> noun or pronoun</a:t>
            </a:r>
            <a:r>
              <a:rPr lang="en-US" altLang="en-US" sz="1800"/>
              <a:t>.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219200" y="4021138"/>
            <a:ext cx="3810000" cy="1128712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altLang="en-US" sz="2800">
                <a:solidFill>
                  <a:schemeClr val="bg2"/>
                </a:solidFill>
              </a:rPr>
              <a:t>Is that a </a:t>
            </a:r>
            <a:r>
              <a:rPr lang="en-US" altLang="en-US" sz="2800" u="sng">
                <a:solidFill>
                  <a:srgbClr val="9D2F5C"/>
                </a:solidFill>
              </a:rPr>
              <a:t>wool</a:t>
            </a:r>
            <a:r>
              <a:rPr lang="en-US" altLang="en-US" sz="2800">
                <a:solidFill>
                  <a:srgbClr val="9D2F5C"/>
                </a:solidFill>
              </a:rPr>
              <a:t> </a:t>
            </a:r>
            <a:r>
              <a:rPr lang="en-US" altLang="en-US" sz="2800">
                <a:solidFill>
                  <a:schemeClr val="bg2"/>
                </a:solidFill>
              </a:rPr>
              <a:t>sweater?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219200" y="5149850"/>
            <a:ext cx="3810000" cy="1009650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>
                <a:solidFill>
                  <a:schemeClr val="bg2"/>
                </a:solidFill>
              </a:rPr>
              <a:t>Just give me </a:t>
            </a:r>
            <a:r>
              <a:rPr lang="en-US" altLang="en-US" sz="2800" u="sng">
                <a:solidFill>
                  <a:srgbClr val="9D2F5C"/>
                </a:solidFill>
              </a:rPr>
              <a:t>five</a:t>
            </a:r>
            <a:r>
              <a:rPr lang="en-US" altLang="en-US" sz="2800">
                <a:solidFill>
                  <a:srgbClr val="9D2F5C"/>
                </a:solidFill>
              </a:rPr>
              <a:t> </a:t>
            </a:r>
            <a:r>
              <a:rPr lang="en-US" altLang="en-US" sz="2800">
                <a:solidFill>
                  <a:schemeClr val="bg2"/>
                </a:solidFill>
              </a:rPr>
              <a:t>minutes.</a:t>
            </a:r>
            <a:endParaRPr lang="en-US" altLang="en-US" sz="2400">
              <a:solidFill>
                <a:schemeClr val="bg2"/>
              </a:solidFill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219200" y="3086100"/>
            <a:ext cx="3810000" cy="935038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>
                <a:solidFill>
                  <a:schemeClr val="bg2"/>
                </a:solidFill>
              </a:rPr>
              <a:t>Did you lose your </a:t>
            </a:r>
            <a:r>
              <a:rPr lang="en-US" altLang="en-US" sz="2800" u="sng">
                <a:solidFill>
                  <a:srgbClr val="9D2F5C"/>
                </a:solidFill>
              </a:rPr>
              <a:t>address</a:t>
            </a:r>
            <a:endParaRPr lang="en-US" altLang="en-US" sz="2800">
              <a:solidFill>
                <a:schemeClr val="bg2"/>
              </a:solidFill>
            </a:endParaRPr>
          </a:p>
          <a:p>
            <a:r>
              <a:rPr lang="en-US" altLang="en-US" sz="2800">
                <a:solidFill>
                  <a:schemeClr val="bg2"/>
                </a:solidFill>
              </a:rPr>
              <a:t>book?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5181600" y="2044700"/>
            <a:ext cx="3810000" cy="1041400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en-US" sz="2800"/>
              <a:t>Answers  these questions: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5181600" y="3086100"/>
            <a:ext cx="3810000" cy="935038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181600" y="4021138"/>
            <a:ext cx="3810000" cy="1128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705475" y="4157663"/>
            <a:ext cx="2762250" cy="855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What kind?</a:t>
            </a:r>
          </a:p>
        </p:txBody>
      </p:sp>
      <p:sp>
        <p:nvSpPr>
          <p:cNvPr id="15383" name="WordArt 23"/>
          <p:cNvSpPr>
            <a:spLocks noChangeArrowheads="1" noChangeShapeType="1" noTextEdit="1"/>
          </p:cNvSpPr>
          <p:nvPr/>
        </p:nvSpPr>
        <p:spPr bwMode="auto">
          <a:xfrm>
            <a:off x="5892800" y="3209925"/>
            <a:ext cx="2170113" cy="687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Which?</a:t>
            </a:r>
          </a:p>
        </p:txBody>
      </p:sp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5229225" y="5149850"/>
            <a:ext cx="3716338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How many?</a:t>
            </a:r>
          </a:p>
        </p:txBody>
      </p:sp>
      <p:pic>
        <p:nvPicPr>
          <p:cNvPr id="15389" name="Picture 29" descr="AMCONFU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419600" y="3333750"/>
            <a:ext cx="1100138" cy="181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71" grpId="0" animBg="1" autoUpdateAnimBg="0"/>
      <p:bldP spid="15373" grpId="0" animBg="1" autoUpdateAnimBg="0"/>
      <p:bldP spid="15375" grpId="0" animBg="1" autoUpdateAnimBg="0"/>
      <p:bldP spid="15377" grpId="0" animBg="1" autoUpdateAnimBg="0"/>
      <p:bldP spid="15378" grpId="0" animBg="1" autoUpdateAnimBg="0"/>
      <p:bldP spid="15382" grpId="0" animBg="1"/>
      <p:bldP spid="15383" grpId="0" animBg="1"/>
      <p:bldP spid="15384" grpId="0" animBg="1"/>
    </p:bldLst>
  </p:timing>
</p:sld>
</file>

<file path=ppt/theme/theme1.xml><?xml version="1.0" encoding="utf-8"?>
<a:theme xmlns:a="http://schemas.openxmlformats.org/drawingml/2006/main" name="high voltage">
  <a:themeElements>
    <a:clrScheme name="high voltage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high voltage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6494</TotalTime>
  <Words>535</Words>
  <Application>Microsoft PowerPoint</Application>
  <PresentationFormat>On-screen Show (4:3)</PresentationFormat>
  <Paragraphs>197</Paragraphs>
  <Slides>17</Slides>
  <Notes>1</Notes>
  <HiddenSlides>0</HiddenSlides>
  <MMClips>3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Times New Roman</vt:lpstr>
      <vt:lpstr>Impact</vt:lpstr>
      <vt:lpstr>Monotype Sorts</vt:lpstr>
      <vt:lpstr>Times</vt:lpstr>
      <vt:lpstr>Tabitha</vt:lpstr>
      <vt:lpstr>Theatre Antoine</vt:lpstr>
      <vt:lpstr>Albertus Extra Bold</vt:lpstr>
      <vt:lpstr>Amazone BT</vt:lpstr>
      <vt:lpstr>Teletype</vt:lpstr>
      <vt:lpstr>Tubular</vt:lpstr>
      <vt:lpstr>high voltage</vt:lpstr>
      <vt:lpstr>Microsoft Clip Gallery</vt:lpstr>
      <vt:lpstr>Microsoft Word Document</vt:lpstr>
      <vt:lpstr>English Grammar</vt:lpstr>
      <vt:lpstr>Eight Parts of Speech</vt:lpstr>
      <vt:lpstr>  Word that names</vt:lpstr>
      <vt:lpstr>Kinds of Nouns</vt:lpstr>
      <vt:lpstr>Slide 5</vt:lpstr>
      <vt:lpstr>Every sentence must have</vt:lpstr>
      <vt:lpstr>Kinds of Verbs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That’s all for now. . . 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</dc:title>
  <dc:creator>John Sandorff</dc:creator>
  <cp:lastModifiedBy>com</cp:lastModifiedBy>
  <cp:revision>48</cp:revision>
  <cp:lastPrinted>2000-01-08T19:47:06Z</cp:lastPrinted>
  <dcterms:created xsi:type="dcterms:W3CDTF">2000-01-08T19:29:04Z</dcterms:created>
  <dcterms:modified xsi:type="dcterms:W3CDTF">2011-07-28T05:25:06Z</dcterms:modified>
</cp:coreProperties>
</file>