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5" r:id="rId2"/>
    <p:sldId id="266" r:id="rId3"/>
    <p:sldId id="267" r:id="rId4"/>
    <p:sldId id="268" r:id="rId5"/>
    <p:sldId id="256" r:id="rId6"/>
    <p:sldId id="257" r:id="rId7"/>
    <p:sldId id="258" r:id="rId8"/>
    <p:sldId id="259" r:id="rId9"/>
    <p:sldId id="260" r:id="rId10"/>
    <p:sldId id="261" r:id="rId11"/>
    <p:sldId id="26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4" d="100"/>
          <a:sy n="84" d="100"/>
        </p:scale>
        <p:origin x="53"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12/12/2017</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12/12/2017</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ur.wikipedia.org/wiki/%D8%B1%D8%A7%D9%85%D9%BE%D9%88%D8%B1" TargetMode="External"/><Relationship Id="rId2" Type="http://schemas.openxmlformats.org/officeDocument/2006/relationships/hyperlink" Target="https://ur.wikipedia.org/wiki/1857%D8%A1_%DA%A9%DB%8C_%D8%AC%D9%86%DA%AF_%D8%A2%D8%B2%D8%A7%D8%AF%DB%8C" TargetMode="External"/><Relationship Id="rId1" Type="http://schemas.openxmlformats.org/officeDocument/2006/relationships/slideLayout" Target="../slideLayouts/slideLayout2.xml"/><Relationship Id="rId5" Type="http://schemas.openxmlformats.org/officeDocument/2006/relationships/hyperlink" Target="https://ur.wikipedia.org/wiki/1869%D8%A1" TargetMode="External"/><Relationship Id="rId4" Type="http://schemas.openxmlformats.org/officeDocument/2006/relationships/hyperlink" Target="https://ur.wikipedia.org/wiki/15_%D9%81%D8%B1%D9%88%D8%B1%DB%8C"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ur.wikipedia.org/wiki/1869%D8%A1" TargetMode="External"/><Relationship Id="rId2" Type="http://schemas.openxmlformats.org/officeDocument/2006/relationships/hyperlink" Target="https://ur.wikipedia.org/wiki/1797%D8%A1" TargetMode="External"/><Relationship Id="rId1" Type="http://schemas.openxmlformats.org/officeDocument/2006/relationships/slideLayout" Target="../slideLayouts/slideLayout2.xml"/><Relationship Id="rId4" Type="http://schemas.openxmlformats.org/officeDocument/2006/relationships/hyperlink" Target="https://ur.wikipedia.org/wiki/%D8%A7%D8%B1%D8%AF%D9%88_%D8%B2%D8%A8%D8%A7%D9%86"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ur.wikipedia.org/wiki/1810%D8%A1" TargetMode="External"/><Relationship Id="rId2" Type="http://schemas.openxmlformats.org/officeDocument/2006/relationships/hyperlink" Target="https://ur.wikipedia.org/wiki/%D8%A2%DA%AF%D8%B1%DB%8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ur.wikipedia.org/wiki/%D8%A8%DB%81%D8%A7%D8%AF%D8%B1_%D8%B4%D8%A7%DB%81_%D8%B8%D9%81%D8%B1" TargetMode="External"/><Relationship Id="rId2" Type="http://schemas.openxmlformats.org/officeDocument/2006/relationships/hyperlink" Target="https://ur.wikipedia.org/wiki/1850%D8%A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045" y="923387"/>
            <a:ext cx="12076955" cy="3592629"/>
          </a:xfrm>
        </p:spPr>
        <p:txBody>
          <a:bodyPr>
            <a:normAutofit/>
          </a:bodyPr>
          <a:lstStyle/>
          <a:p>
            <a:pPr algn="ctr"/>
            <a:r>
              <a:rPr lang="en-US" sz="3600" dirty="0" err="1" smtClean="0">
                <a:solidFill>
                  <a:schemeClr val="bg1"/>
                </a:solidFill>
                <a:latin typeface="Arabic Typesetting" panose="03020402040406030203" pitchFamily="66" charset="-78"/>
                <a:cs typeface="Arabic Typesetting" panose="03020402040406030203" pitchFamily="66" charset="-78"/>
              </a:rPr>
              <a:t>Navgan</a:t>
            </a:r>
            <a:r>
              <a:rPr lang="en-US" sz="3600" dirty="0" smtClean="0">
                <a:solidFill>
                  <a:schemeClr val="bg1"/>
                </a:solidFill>
                <a:latin typeface="Arabic Typesetting" panose="03020402040406030203" pitchFamily="66" charset="-78"/>
                <a:cs typeface="Arabic Typesetting" panose="03020402040406030203" pitchFamily="66" charset="-78"/>
              </a:rPr>
              <a:t> </a:t>
            </a:r>
            <a:r>
              <a:rPr lang="en-US" sz="3600" dirty="0" err="1" smtClean="0">
                <a:solidFill>
                  <a:schemeClr val="bg1"/>
                </a:solidFill>
                <a:latin typeface="Arabic Typesetting" panose="03020402040406030203" pitchFamily="66" charset="-78"/>
                <a:cs typeface="Arabic Typesetting" panose="03020402040406030203" pitchFamily="66" charset="-78"/>
              </a:rPr>
              <a:t>shikshan</a:t>
            </a:r>
            <a:r>
              <a:rPr lang="en-US" sz="3600" dirty="0" smtClean="0">
                <a:solidFill>
                  <a:schemeClr val="bg1"/>
                </a:solidFill>
                <a:latin typeface="Arabic Typesetting" panose="03020402040406030203" pitchFamily="66" charset="-78"/>
                <a:cs typeface="Arabic Typesetting" panose="03020402040406030203" pitchFamily="66" charset="-78"/>
              </a:rPr>
              <a:t> </a:t>
            </a:r>
            <a:r>
              <a:rPr lang="en-US" sz="3600" dirty="0" err="1" smtClean="0">
                <a:solidFill>
                  <a:schemeClr val="bg1"/>
                </a:solidFill>
                <a:latin typeface="Arabic Typesetting" panose="03020402040406030203" pitchFamily="66" charset="-78"/>
                <a:cs typeface="Arabic Typesetting" panose="03020402040406030203" pitchFamily="66" charset="-78"/>
              </a:rPr>
              <a:t>sanstha</a:t>
            </a:r>
            <a:r>
              <a:rPr lang="en-US" sz="3600" dirty="0" smtClean="0">
                <a:solidFill>
                  <a:schemeClr val="bg1"/>
                </a:solidFill>
                <a:latin typeface="Arabic Typesetting" panose="03020402040406030203" pitchFamily="66" charset="-78"/>
                <a:cs typeface="Arabic Typesetting" panose="03020402040406030203" pitchFamily="66" charset="-78"/>
              </a:rPr>
              <a:t> </a:t>
            </a:r>
            <a:r>
              <a:rPr lang="en-US" sz="3600" dirty="0" err="1" smtClean="0">
                <a:solidFill>
                  <a:schemeClr val="bg1"/>
                </a:solidFill>
                <a:latin typeface="Arabic Typesetting" panose="03020402040406030203" pitchFamily="66" charset="-78"/>
                <a:cs typeface="Arabic Typesetting" panose="03020402040406030203" pitchFamily="66" charset="-78"/>
              </a:rPr>
              <a:t>Rajuri’s</a:t>
            </a:r>
            <a:r>
              <a:rPr lang="en-US" sz="3600" dirty="0" smtClean="0">
                <a:solidFill>
                  <a:schemeClr val="bg1"/>
                </a:solidFill>
                <a:latin typeface="Arabic Typesetting" panose="03020402040406030203" pitchFamily="66" charset="-78"/>
                <a:cs typeface="Arabic Typesetting" panose="03020402040406030203" pitchFamily="66" charset="-78"/>
              </a:rPr>
              <a:t> (N)</a:t>
            </a:r>
          </a:p>
          <a:p>
            <a:pPr algn="ctr"/>
            <a:r>
              <a:rPr lang="en-US" sz="3600" dirty="0" smtClean="0">
                <a:solidFill>
                  <a:schemeClr val="bg1"/>
                </a:solidFill>
                <a:latin typeface="Arabic Typesetting" panose="03020402040406030203" pitchFamily="66" charset="-78"/>
                <a:cs typeface="Arabic Typesetting" panose="03020402040406030203" pitchFamily="66" charset="-78"/>
              </a:rPr>
              <a:t>MRS KESHARBAI SONAJIRAO KSHIRSAGR ALIAS KAKU</a:t>
            </a:r>
          </a:p>
          <a:p>
            <a:pPr algn="ctr"/>
            <a:r>
              <a:rPr lang="en-US" sz="3600" dirty="0" smtClean="0">
                <a:solidFill>
                  <a:schemeClr val="bg1"/>
                </a:solidFill>
                <a:latin typeface="Arabic Typesetting" panose="03020402040406030203" pitchFamily="66" charset="-78"/>
                <a:cs typeface="Arabic Typesetting" panose="03020402040406030203" pitchFamily="66" charset="-78"/>
              </a:rPr>
              <a:t>Arts, Science And Commerce College, </a:t>
            </a:r>
            <a:r>
              <a:rPr lang="en-US" sz="3600" dirty="0" err="1" smtClean="0">
                <a:solidFill>
                  <a:schemeClr val="bg1"/>
                </a:solidFill>
                <a:latin typeface="Arabic Typesetting" panose="03020402040406030203" pitchFamily="66" charset="-78"/>
                <a:cs typeface="Arabic Typesetting" panose="03020402040406030203" pitchFamily="66" charset="-78"/>
              </a:rPr>
              <a:t>Beed</a:t>
            </a:r>
            <a:r>
              <a:rPr lang="en-US" sz="3600" dirty="0" smtClean="0">
                <a:solidFill>
                  <a:schemeClr val="bg1"/>
                </a:solidFill>
                <a:latin typeface="Arabic Typesetting" panose="03020402040406030203" pitchFamily="66" charset="-78"/>
                <a:cs typeface="Arabic Typesetting" panose="03020402040406030203" pitchFamily="66" charset="-78"/>
              </a:rPr>
              <a:t>.</a:t>
            </a:r>
          </a:p>
          <a:p>
            <a:pPr algn="ctr"/>
            <a:r>
              <a:rPr lang="en-US" sz="3600" dirty="0" smtClean="0">
                <a:solidFill>
                  <a:schemeClr val="bg1"/>
                </a:solidFill>
                <a:latin typeface="Arabic Typesetting" panose="03020402040406030203" pitchFamily="66" charset="-78"/>
                <a:cs typeface="Arabic Typesetting" panose="03020402040406030203" pitchFamily="66" charset="-78"/>
              </a:rPr>
              <a:t>ISO 9001-2008 Certified &amp; NAAC accredited Grade</a:t>
            </a:r>
          </a:p>
          <a:p>
            <a:endParaRPr lang="en-IN" dirty="0"/>
          </a:p>
        </p:txBody>
      </p:sp>
    </p:spTree>
    <p:extLst>
      <p:ext uri="{BB962C8B-B14F-4D97-AF65-F5344CB8AC3E}">
        <p14:creationId xmlns:p14="http://schemas.microsoft.com/office/powerpoint/2010/main" val="4086935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7"/>
            <a:ext cx="9905998" cy="4071177"/>
          </a:xfrm>
        </p:spPr>
        <p:txBody>
          <a:bodyPr>
            <a:normAutofit/>
          </a:bodyPr>
          <a:lstStyle/>
          <a:p>
            <a:pPr algn="r">
              <a:lnSpc>
                <a:spcPct val="150000"/>
              </a:lnSpc>
            </a:pPr>
            <a:r>
              <a:rPr lang="ar-SA" sz="2000" dirty="0">
                <a:solidFill>
                  <a:schemeClr val="bg1"/>
                </a:solidFill>
              </a:rPr>
              <a:t>غدر کے بعد مرزا کی سرکاری پنشن بھی بند ہو گئی ۔ چنانچہ انقلاب </a:t>
            </a:r>
            <a:r>
              <a:rPr lang="ar-SA" sz="2000" dirty="0">
                <a:solidFill>
                  <a:schemeClr val="bg1"/>
                </a:solidFill>
                <a:hlinkClick r:id="rId2" tooltip="1857ء کی جنگ آزادی"/>
              </a:rPr>
              <a:t>1857ء</a:t>
            </a:r>
            <a:r>
              <a:rPr lang="ar-SA" sz="2000" dirty="0">
                <a:solidFill>
                  <a:schemeClr val="bg1"/>
                </a:solidFill>
              </a:rPr>
              <a:t> کے بعد مرزا نے نواب یوسف علی خاں والی </a:t>
            </a:r>
            <a:r>
              <a:rPr lang="ar-SA" sz="2000" dirty="0">
                <a:solidFill>
                  <a:schemeClr val="bg1"/>
                </a:solidFill>
                <a:hlinkClick r:id="rId3" tooltip="رامپور"/>
              </a:rPr>
              <a:t>رامپور</a:t>
            </a:r>
            <a:r>
              <a:rPr lang="ar-SA" sz="2000" dirty="0">
                <a:solidFill>
                  <a:schemeClr val="bg1"/>
                </a:solidFill>
              </a:rPr>
              <a:t> کو امداد کے لیے لکھا انہوں نے سو روپے ماہوار وظیفہ مقرر کر دیا جو مرزا کو تادم حیات ملتا رہا۔ کثرت شراب نوشی کی بدولت ان کی صحت بالکل تباہ ہو گئی مرنے سے پہلے بے ہوشی طاری رہی اور اسی حالت میں </a:t>
            </a:r>
            <a:r>
              <a:rPr lang="ar-SA" sz="2000" dirty="0">
                <a:solidFill>
                  <a:schemeClr val="bg1"/>
                </a:solidFill>
                <a:hlinkClick r:id="rId4" tooltip="15 فروری"/>
              </a:rPr>
              <a:t>15 فروری</a:t>
            </a:r>
            <a:r>
              <a:rPr lang="ar-SA" sz="2000" dirty="0">
                <a:solidFill>
                  <a:schemeClr val="bg1"/>
                </a:solidFill>
                <a:hlinkClick r:id="rId5" tooltip="1869ء"/>
              </a:rPr>
              <a:t>1869ء</a:t>
            </a:r>
            <a:r>
              <a:rPr lang="ar-SA" sz="2000" dirty="0">
                <a:solidFill>
                  <a:schemeClr val="bg1"/>
                </a:solidFill>
              </a:rPr>
              <a:t> کو انتقال فرمایا۔</a:t>
            </a:r>
            <a:endParaRPr lang="en-IN" sz="2000" dirty="0">
              <a:solidFill>
                <a:schemeClr val="bg1"/>
              </a:solidFill>
            </a:endParaRPr>
          </a:p>
        </p:txBody>
      </p:sp>
    </p:spTree>
    <p:extLst>
      <p:ext uri="{BB962C8B-B14F-4D97-AF65-F5344CB8AC3E}">
        <p14:creationId xmlns:p14="http://schemas.microsoft.com/office/powerpoint/2010/main" val="4170036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2360" y="2574066"/>
            <a:ext cx="9905998" cy="1478570"/>
          </a:xfrm>
        </p:spPr>
        <p:txBody>
          <a:bodyPr/>
          <a:lstStyle/>
          <a:p>
            <a:pPr algn="ctr"/>
            <a:r>
              <a:rPr lang="ur-PK" dirty="0" smtClean="0">
                <a:solidFill>
                  <a:schemeClr val="bg1"/>
                </a:solidFill>
              </a:rPr>
              <a:t>ختم شدہ</a:t>
            </a:r>
            <a:endParaRPr lang="en-IN" dirty="0">
              <a:solidFill>
                <a:schemeClr val="bg1"/>
              </a:solidFill>
            </a:endParaRPr>
          </a:p>
        </p:txBody>
      </p:sp>
    </p:spTree>
    <p:extLst>
      <p:ext uri="{BB962C8B-B14F-4D97-AF65-F5344CB8AC3E}">
        <p14:creationId xmlns:p14="http://schemas.microsoft.com/office/powerpoint/2010/main" val="1964174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8735" y="1146973"/>
            <a:ext cx="9840718" cy="2529288"/>
          </a:xfrm>
        </p:spPr>
        <p:txBody>
          <a:bodyPr>
            <a:normAutofit fontScale="90000"/>
          </a:bodyPr>
          <a:lstStyle/>
          <a:p>
            <a:pPr algn="ctr">
              <a:lnSpc>
                <a:spcPct val="150000"/>
              </a:lnSpc>
            </a:pPr>
            <a:r>
              <a:rPr lang="en-US" dirty="0" smtClean="0">
                <a:solidFill>
                  <a:schemeClr val="bg1"/>
                </a:solidFill>
              </a:rPr>
              <a:t>Department of </a:t>
            </a:r>
            <a:r>
              <a:rPr lang="en-US" dirty="0" err="1" smtClean="0">
                <a:solidFill>
                  <a:schemeClr val="bg1"/>
                </a:solidFill>
              </a:rPr>
              <a:t>urdu</a:t>
            </a:r>
            <a:r>
              <a:rPr lang="en-US" dirty="0" smtClean="0">
                <a:solidFill>
                  <a:schemeClr val="bg1"/>
                </a:solidFill>
              </a:rPr>
              <a:t> </a:t>
            </a:r>
            <a:br>
              <a:rPr lang="en-US" dirty="0" smtClean="0">
                <a:solidFill>
                  <a:schemeClr val="bg1"/>
                </a:solidFill>
              </a:rPr>
            </a:br>
            <a:r>
              <a:rPr lang="en-US" dirty="0" smtClean="0">
                <a:solidFill>
                  <a:schemeClr val="bg1"/>
                </a:solidFill>
              </a:rPr>
              <a:t>PowerPoint presentation by:</a:t>
            </a:r>
            <a:br>
              <a:rPr lang="en-US" dirty="0" smtClean="0">
                <a:solidFill>
                  <a:schemeClr val="bg1"/>
                </a:solidFill>
              </a:rPr>
            </a:br>
            <a:r>
              <a:rPr lang="en-US" dirty="0" smtClean="0">
                <a:solidFill>
                  <a:schemeClr val="bg1"/>
                </a:solidFill>
              </a:rPr>
              <a:t>Dr. </a:t>
            </a:r>
            <a:r>
              <a:rPr lang="en-US" smtClean="0">
                <a:solidFill>
                  <a:schemeClr val="bg1"/>
                </a:solidFill>
              </a:rPr>
              <a:t>SYEDA SHAHENAZ PARVEEN</a:t>
            </a:r>
            <a:endParaRPr lang="en-IN" dirty="0">
              <a:solidFill>
                <a:schemeClr val="bg1"/>
              </a:solidFill>
            </a:endParaRPr>
          </a:p>
        </p:txBody>
      </p:sp>
    </p:spTree>
    <p:extLst>
      <p:ext uri="{BB962C8B-B14F-4D97-AF65-F5344CB8AC3E}">
        <p14:creationId xmlns:p14="http://schemas.microsoft.com/office/powerpoint/2010/main" val="4042258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8612" y="1996058"/>
            <a:ext cx="8534400" cy="1507067"/>
          </a:xfrm>
        </p:spPr>
        <p:txBody>
          <a:bodyPr/>
          <a:lstStyle/>
          <a:p>
            <a:pPr algn="ctr"/>
            <a:r>
              <a:rPr lang="en-US" dirty="0" smtClean="0"/>
              <a:t>For </a:t>
            </a:r>
            <a:br>
              <a:rPr lang="en-US" dirty="0" smtClean="0"/>
            </a:br>
            <a:r>
              <a:rPr lang="en-US" dirty="0" err="1" smtClean="0"/>
              <a:t>B.a</a:t>
            </a:r>
            <a:r>
              <a:rPr lang="en-US" dirty="0" smtClean="0"/>
              <a:t> first year</a:t>
            </a:r>
            <a:endParaRPr lang="en-IN" dirty="0"/>
          </a:p>
        </p:txBody>
      </p:sp>
    </p:spTree>
    <p:extLst>
      <p:ext uri="{BB962C8B-B14F-4D97-AF65-F5344CB8AC3E}">
        <p14:creationId xmlns:p14="http://schemas.microsoft.com/office/powerpoint/2010/main" val="2280806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44627" y="823865"/>
            <a:ext cx="4299570" cy="4299570"/>
          </a:xfrm>
        </p:spPr>
      </p:pic>
    </p:spTree>
    <p:extLst>
      <p:ext uri="{BB962C8B-B14F-4D97-AF65-F5344CB8AC3E}">
        <p14:creationId xmlns:p14="http://schemas.microsoft.com/office/powerpoint/2010/main" val="2026287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76424" y="425513"/>
            <a:ext cx="8791575" cy="4832287"/>
          </a:xfrm>
        </p:spPr>
        <p:txBody>
          <a:bodyPr>
            <a:normAutofit/>
          </a:bodyPr>
          <a:lstStyle/>
          <a:p>
            <a:pPr algn="r"/>
            <a:r>
              <a:rPr lang="ar-SA" dirty="0">
                <a:solidFill>
                  <a:schemeClr val="bg1"/>
                </a:solidFill>
              </a:rPr>
              <a:t/>
            </a:r>
            <a:br>
              <a:rPr lang="ar-SA" dirty="0">
                <a:solidFill>
                  <a:schemeClr val="bg1"/>
                </a:solidFill>
              </a:rPr>
            </a:br>
            <a:r>
              <a:rPr lang="ar-SA" dirty="0">
                <a:solidFill>
                  <a:schemeClr val="bg1"/>
                </a:solidFill>
              </a:rPr>
              <a:t>نام: مرزا اسد اللہ بیگ خان ۔</a:t>
            </a:r>
          </a:p>
          <a:p>
            <a:pPr algn="r"/>
            <a:r>
              <a:rPr lang="ar-SA" dirty="0">
                <a:solidFill>
                  <a:schemeClr val="bg1"/>
                </a:solidFill>
              </a:rPr>
              <a:t>والد کا نام: مرزا عبداللہ بیگ خان ۔</a:t>
            </a:r>
          </a:p>
          <a:p>
            <a:pPr algn="r"/>
            <a:r>
              <a:rPr lang="ar-SA" dirty="0">
                <a:solidFill>
                  <a:schemeClr val="bg1"/>
                </a:solidFill>
              </a:rPr>
              <a:t>ماں کا نام: عزت النساء بیگم ۔</a:t>
            </a:r>
          </a:p>
          <a:p>
            <a:pPr algn="r"/>
            <a:r>
              <a:rPr lang="ar-SA" dirty="0">
                <a:solidFill>
                  <a:schemeClr val="bg1"/>
                </a:solidFill>
              </a:rPr>
              <a:t>پر پیدائش: 27 دسمبر 1797 ء میں آگرہ ۔</a:t>
            </a:r>
          </a:p>
          <a:p>
            <a:pPr algn="r"/>
            <a:r>
              <a:rPr lang="ar-SA" dirty="0">
                <a:solidFill>
                  <a:schemeClr val="bg1"/>
                </a:solidFill>
              </a:rPr>
              <a:t>شادی: امراؤ بیگم 13 برس کی عمر میں ۔</a:t>
            </a:r>
          </a:p>
          <a:p>
            <a:pPr algn="r"/>
            <a:r>
              <a:rPr lang="ar-SA" dirty="0">
                <a:solidFill>
                  <a:schemeClr val="bg1"/>
                </a:solidFill>
              </a:rPr>
              <a:t>قلمی نام: غالب (یعنی غالب) اور (شعر کا مطلب) اسد ۔ ہونوریفاک نام: دابار الملک، نظام ایجانگ اور نجم الدولہ </a:t>
            </a:r>
            <a:endParaRPr lang="en-US" dirty="0" smtClean="0">
              <a:solidFill>
                <a:schemeClr val="bg1"/>
              </a:solidFill>
            </a:endParaRPr>
          </a:p>
          <a:p>
            <a:pPr algn="r"/>
            <a:r>
              <a:rPr lang="ar-SA" dirty="0" smtClean="0">
                <a:solidFill>
                  <a:schemeClr val="bg1"/>
                </a:solidFill>
              </a:rPr>
              <a:t>انتقال</a:t>
            </a:r>
            <a:r>
              <a:rPr lang="ar-SA" dirty="0">
                <a:solidFill>
                  <a:schemeClr val="bg1"/>
                </a:solidFill>
              </a:rPr>
              <a:t>: 15 فیبوآری 1869 دہلی میں ہے ۔</a:t>
            </a:r>
          </a:p>
        </p:txBody>
      </p:sp>
    </p:spTree>
    <p:extLst>
      <p:ext uri="{BB962C8B-B14F-4D97-AF65-F5344CB8AC3E}">
        <p14:creationId xmlns:p14="http://schemas.microsoft.com/office/powerpoint/2010/main" val="254307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1560" y="618517"/>
            <a:ext cx="10105851" cy="5773229"/>
          </a:xfrm>
        </p:spPr>
        <p:txBody>
          <a:bodyPr>
            <a:normAutofit/>
          </a:bodyPr>
          <a:lstStyle/>
          <a:p>
            <a:pPr algn="r"/>
            <a:r>
              <a:rPr lang="ar-SA" dirty="0">
                <a:solidFill>
                  <a:schemeClr val="bg1"/>
                </a:solidFill>
              </a:rPr>
              <a:t>غالب مغلیہ دور کے آخری عظیم شاعر تھا ۔ انہوں نے بہت سی غزلوں نے لکھا ہے ۔ وہ اردو زبان کے سب سے زیادہ مقبول اور بااثر شاعر میں سے ایک سمجھا جاتا ہے ۔ کہا جاتا ہے کہ غالب نے شراب اور جوئے کی ایک کمزوری تھی ۔ ان میں دو برائیاں ایسی چیز ہے جو ان کی زندگی میں واقعی کا شوق تھا وہ تھے ۔ یہ غالب کے سات بچے تھے، لیکن افسوس کی بات ہے ان میں سے کوئی بھی بچ بھی کہا جاتا ہے ۔ یہ درد اس طرح ان کی شاعری میں پایا جاتا ہے</a:t>
            </a:r>
            <a:endParaRPr lang="en-IN" dirty="0">
              <a:solidFill>
                <a:schemeClr val="bg1"/>
              </a:solidFill>
            </a:endParaRPr>
          </a:p>
        </p:txBody>
      </p:sp>
    </p:spTree>
    <p:extLst>
      <p:ext uri="{BB962C8B-B14F-4D97-AF65-F5344CB8AC3E}">
        <p14:creationId xmlns:p14="http://schemas.microsoft.com/office/powerpoint/2010/main" val="713623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4668706"/>
          </a:xfrm>
        </p:spPr>
        <p:txBody>
          <a:bodyPr>
            <a:normAutofit/>
          </a:bodyPr>
          <a:lstStyle/>
          <a:p>
            <a:pPr algn="r">
              <a:lnSpc>
                <a:spcPct val="150000"/>
              </a:lnSpc>
            </a:pPr>
            <a:r>
              <a:rPr lang="ar-SA" sz="2000" dirty="0">
                <a:solidFill>
                  <a:schemeClr val="bg1"/>
                </a:solidFill>
              </a:rPr>
              <a:t>نجم الدولہ، دبیر الملک، مرزا نوشہ </a:t>
            </a:r>
            <a:r>
              <a:rPr lang="ar-SA" sz="2000" b="1" dirty="0">
                <a:solidFill>
                  <a:schemeClr val="bg1"/>
                </a:solidFill>
              </a:rPr>
              <a:t>اسد اللہ خان غالب</a:t>
            </a:r>
            <a:r>
              <a:rPr lang="ar-SA" sz="2000" dirty="0">
                <a:solidFill>
                  <a:schemeClr val="bg1"/>
                </a:solidFill>
              </a:rPr>
              <a:t> بہادر نظام جنگ (</a:t>
            </a:r>
            <a:r>
              <a:rPr lang="ar-SA" sz="2000" dirty="0">
                <a:solidFill>
                  <a:schemeClr val="bg1"/>
                </a:solidFill>
                <a:hlinkClick r:id="rId2" tooltip="1797ء"/>
              </a:rPr>
              <a:t>1797ء</a:t>
            </a:r>
            <a:r>
              <a:rPr lang="ar-SA" sz="2000" dirty="0">
                <a:solidFill>
                  <a:schemeClr val="bg1"/>
                </a:solidFill>
              </a:rPr>
              <a:t>- </a:t>
            </a:r>
            <a:r>
              <a:rPr lang="ar-SA" sz="2000" dirty="0">
                <a:solidFill>
                  <a:schemeClr val="bg1"/>
                </a:solidFill>
                <a:hlinkClick r:id="rId3" tooltip="1869ء"/>
              </a:rPr>
              <a:t>1869ء</a:t>
            </a:r>
            <a:r>
              <a:rPr lang="ar-SA" sz="2000" dirty="0">
                <a:solidFill>
                  <a:schemeClr val="bg1"/>
                </a:solidFill>
              </a:rPr>
              <a:t>) </a:t>
            </a:r>
            <a:r>
              <a:rPr lang="ar-SA" sz="2000" dirty="0">
                <a:solidFill>
                  <a:schemeClr val="bg1"/>
                </a:solidFill>
                <a:hlinkClick r:id="rId4" tooltip="اردو زبان"/>
              </a:rPr>
              <a:t>اردو زبان</a:t>
            </a:r>
            <a:r>
              <a:rPr lang="ar-SA" sz="2000" dirty="0">
                <a:solidFill>
                  <a:schemeClr val="bg1"/>
                </a:solidFill>
              </a:rPr>
              <a:t> کے سب سے بڑے شاعروں میں ایک سمجھے جاتے ہیں۔ یہ تسلیم شدہ بات ہے کہ 19 ویں صدی غالب کی صدی ہے۔ جبکہ 18 ویں میر تقی میر کی تھی اور 20 ویں علامہ اقبال کی۔ غالب کی عظمت کا راز صرف ان کی شاعری کے حسن اور بیان کی خوبی ہی میں نہیں ہے۔ ان کاا صل کمال یہ ہے کہ وہ ز ندگی کے حقائق اور انسانی نفسیات کو گہرائی میں جاکر سمجھتے تھے اور بڑی سادگی سے عام لوگوں کے لیے بیان کردیتے تھے۔غالب جس پر آشوب دور میں پیدا ہوئے اس میں انہوں نے مسلمانوں کی ایک عظیم سلطنت کو برباد ہوتے ہوئے اور باہر سے آئی ہوئی انگریز قوم کو ملک کے اقتدار پر چھاتے ہوئے دیکھا۔غالباً یہی وہ پس منظر ہے جس نے ان کی نظر میں گہرائی اور فکر میں وسعت پیدا کی۔</a:t>
            </a:r>
            <a:endParaRPr lang="en-IN" sz="2000" dirty="0">
              <a:solidFill>
                <a:schemeClr val="bg1"/>
              </a:solidFill>
            </a:endParaRPr>
          </a:p>
        </p:txBody>
      </p:sp>
    </p:spTree>
    <p:extLst>
      <p:ext uri="{BB962C8B-B14F-4D97-AF65-F5344CB8AC3E}">
        <p14:creationId xmlns:p14="http://schemas.microsoft.com/office/powerpoint/2010/main" val="2475980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467" y="1695878"/>
            <a:ext cx="9905998" cy="3075297"/>
          </a:xfrm>
        </p:spPr>
        <p:txBody>
          <a:bodyPr>
            <a:noAutofit/>
          </a:bodyPr>
          <a:lstStyle/>
          <a:p>
            <a:pPr>
              <a:lnSpc>
                <a:spcPct val="150000"/>
              </a:lnSpc>
            </a:pPr>
            <a:r>
              <a:rPr lang="ar-SA" sz="2000" b="1" dirty="0">
                <a:solidFill>
                  <a:schemeClr val="bg1"/>
                </a:solidFill>
              </a:rPr>
              <a:t>مرزا غالب</a:t>
            </a:r>
            <a:r>
              <a:rPr lang="ar-SA" sz="2000" dirty="0">
                <a:solidFill>
                  <a:schemeClr val="bg1"/>
                </a:solidFill>
              </a:rPr>
              <a:t> کا نام اسد اللہ بیگ خاں تھا۔ باپ کا نام عبداللہ بیگ تھا ۔ آپ دسمبر 1797ء میں </a:t>
            </a:r>
            <a:r>
              <a:rPr lang="ar-SA" sz="2000" dirty="0">
                <a:solidFill>
                  <a:schemeClr val="bg1"/>
                </a:solidFill>
                <a:hlinkClick r:id="rId2" tooltip="آگرہ"/>
              </a:rPr>
              <a:t>آگرہ</a:t>
            </a:r>
            <a:r>
              <a:rPr lang="ar-SA" sz="2000" dirty="0">
                <a:solidFill>
                  <a:schemeClr val="bg1"/>
                </a:solidFill>
              </a:rPr>
              <a:t> میں پیدا ہوئے۔ غالب بچپن ہی میں یتیم ہو گئے تھے ان کی پرورش ان کے چچا مرزا نصر اللہ بیگ نے کی لیکن آٹھ سال کی عمر میں ان کے چچا بھی فوت ہو گئے۔ نواب احمد بخش خاں نے مرزا کے خاندان کا انگریزوں سے وظیفہ مقرر کرا دیا۔ </a:t>
            </a:r>
            <a:r>
              <a:rPr lang="ar-SA" sz="2000" dirty="0">
                <a:solidFill>
                  <a:schemeClr val="bg1"/>
                </a:solidFill>
                <a:hlinkClick r:id="rId3" tooltip="1810ء"/>
              </a:rPr>
              <a:t>1810ء</a:t>
            </a:r>
            <a:r>
              <a:rPr lang="ar-SA" sz="2000" dirty="0">
                <a:solidFill>
                  <a:schemeClr val="bg1"/>
                </a:solidFill>
              </a:rPr>
              <a:t> میں تیرہ سال کی عمر میں ان کی شادی نواب احمد بخش کے چھوٹے بھائی مرزا الہی بخش خاں معروف کی بیٹی امراءبیگم سے ہو گئی شادی کے بعد انہوں نے اپنے آبائی وطن کو خیر باد کہہ کر دہلی میں مستقل سکونت اختیار کر لی۔</a:t>
            </a:r>
            <a:endParaRPr lang="en-IN" sz="2000" dirty="0">
              <a:solidFill>
                <a:schemeClr val="bg1"/>
              </a:solidFill>
            </a:endParaRPr>
          </a:p>
        </p:txBody>
      </p:sp>
    </p:spTree>
    <p:extLst>
      <p:ext uri="{BB962C8B-B14F-4D97-AF65-F5344CB8AC3E}">
        <p14:creationId xmlns:p14="http://schemas.microsoft.com/office/powerpoint/2010/main" val="2930441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7"/>
            <a:ext cx="9905998" cy="4107391"/>
          </a:xfrm>
        </p:spPr>
        <p:txBody>
          <a:bodyPr>
            <a:normAutofit/>
          </a:bodyPr>
          <a:lstStyle/>
          <a:p>
            <a:pPr algn="r">
              <a:lnSpc>
                <a:spcPct val="150000"/>
              </a:lnSpc>
            </a:pPr>
            <a:r>
              <a:rPr lang="ar-SA" sz="2000" dirty="0">
                <a:solidFill>
                  <a:schemeClr val="bg1"/>
                </a:solidFill>
              </a:rPr>
              <a:t>شادی کے بعد مرزا کے اخراجات بڑھ گئے اور مقروض ہو گئے۔ اس دوران میں انہیں مالی مشکلات کا سامنا کرنا پڑا ور قرض کا بوجھ مزید بڑھنے لگا۔ آخر مالی پریشانیوں سے مجبور ہو کر غالب نے قلعہ کی ملازمت اختیار کر لی اور</a:t>
            </a:r>
            <a:r>
              <a:rPr lang="ar-SA" sz="2000" dirty="0">
                <a:solidFill>
                  <a:schemeClr val="bg1"/>
                </a:solidFill>
                <a:hlinkClick r:id="rId2" tooltip="1850ء"/>
              </a:rPr>
              <a:t>1850ء</a:t>
            </a:r>
            <a:r>
              <a:rPr lang="ar-SA" sz="2000" dirty="0">
                <a:solidFill>
                  <a:schemeClr val="bg1"/>
                </a:solidFill>
              </a:rPr>
              <a:t> میں </a:t>
            </a:r>
            <a:r>
              <a:rPr lang="ar-SA" sz="2000" dirty="0">
                <a:solidFill>
                  <a:schemeClr val="bg1"/>
                </a:solidFill>
                <a:hlinkClick r:id="rId3" tooltip="بہادر شاہ ظفر"/>
              </a:rPr>
              <a:t>بہادر شاہ ظفر</a:t>
            </a:r>
            <a:r>
              <a:rPr lang="ar-SA" sz="2000" dirty="0">
                <a:solidFill>
                  <a:schemeClr val="bg1"/>
                </a:solidFill>
              </a:rPr>
              <a:t> نے مرزا غالب کو نجم الدولہ دبیر الملک نظام جنگ کا خطاب عطا فرمایا اور خاندان تیموری کی تاریخ لکھنے پر مامور کر دیا اور 50 روپے ماہور مرزا کا وظیفہ مقرر ہوا۔</a:t>
            </a:r>
            <a:endParaRPr lang="en-IN" sz="2000" dirty="0">
              <a:solidFill>
                <a:schemeClr val="bg1"/>
              </a:solidFill>
            </a:endParaRPr>
          </a:p>
        </p:txBody>
      </p:sp>
    </p:spTree>
    <p:extLst>
      <p:ext uri="{BB962C8B-B14F-4D97-AF65-F5344CB8AC3E}">
        <p14:creationId xmlns:p14="http://schemas.microsoft.com/office/powerpoint/2010/main" val="4829566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25</TotalTime>
  <Words>107</Words>
  <Application>Microsoft Office PowerPoint</Application>
  <PresentationFormat>Widescreen</PresentationFormat>
  <Paragraphs>19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Arabic Typesetting</vt:lpstr>
      <vt:lpstr>Arial</vt:lpstr>
      <vt:lpstr>Times New Roman</vt:lpstr>
      <vt:lpstr>Trebuchet MS</vt:lpstr>
      <vt:lpstr>Tw Cen MT</vt:lpstr>
      <vt:lpstr>Circuit</vt:lpstr>
      <vt:lpstr>PowerPoint Presentation</vt:lpstr>
      <vt:lpstr>Department of urdu  PowerPoint presentation by: Dr. SYEDA SHAHENAZ PARVEEN</vt:lpstr>
      <vt:lpstr>For  B.a first year</vt:lpstr>
      <vt:lpstr>PowerPoint Presentation</vt:lpstr>
      <vt:lpstr>PowerPoint Presentation</vt:lpstr>
      <vt:lpstr>غالب مغلیہ دور کے آخری عظیم شاعر تھا ۔ انہوں نے بہت سی غزلوں نے لکھا ہے ۔ وہ اردو زبان کے سب سے زیادہ مقبول اور بااثر شاعر میں سے ایک سمجھا جاتا ہے ۔ کہا جاتا ہے کہ غالب نے شراب اور جوئے کی ایک کمزوری تھی ۔ ان میں دو برائیاں ایسی چیز ہے جو ان کی زندگی میں واقعی کا شوق تھا وہ تھے ۔ یہ غالب کے سات بچے تھے، لیکن افسوس کی بات ہے ان میں سے کوئی بھی بچ بھی کہا جاتا ہے ۔ یہ درد اس طرح ان کی شاعری میں پایا جاتا ہے</vt:lpstr>
      <vt:lpstr>نجم الدولہ، دبیر الملک، مرزا نوشہ اسد اللہ خان غالب بہادر نظام جنگ (1797ء- 1869ء) اردو زبان کے سب سے بڑے شاعروں میں ایک سمجھے جاتے ہیں۔ یہ تسلیم شدہ بات ہے کہ 19 ویں صدی غالب کی صدی ہے۔ جبکہ 18 ویں میر تقی میر کی تھی اور 20 ویں علامہ اقبال کی۔ غالب کی عظمت کا راز صرف ان کی شاعری کے حسن اور بیان کی خوبی ہی میں نہیں ہے۔ ان کاا صل کمال یہ ہے کہ وہ ز ندگی کے حقائق اور انسانی نفسیات کو گہرائی میں جاکر سمجھتے تھے اور بڑی سادگی سے عام لوگوں کے لیے بیان کردیتے تھے۔غالب جس پر آشوب دور میں پیدا ہوئے اس میں انہوں نے مسلمانوں کی ایک عظیم سلطنت کو برباد ہوتے ہوئے اور باہر سے آئی ہوئی انگریز قوم کو ملک کے اقتدار پر چھاتے ہوئے دیکھا۔غالباً یہی وہ پس منظر ہے جس نے ان کی نظر میں گہرائی اور فکر میں وسعت پیدا کی۔</vt:lpstr>
      <vt:lpstr>مرزا غالب کا نام اسد اللہ بیگ خاں تھا۔ باپ کا نام عبداللہ بیگ تھا ۔ آپ دسمبر 1797ء میں آگرہ میں پیدا ہوئے۔ غالب بچپن ہی میں یتیم ہو گئے تھے ان کی پرورش ان کے چچا مرزا نصر اللہ بیگ نے کی لیکن آٹھ سال کی عمر میں ان کے چچا بھی فوت ہو گئے۔ نواب احمد بخش خاں نے مرزا کے خاندان کا انگریزوں سے وظیفہ مقرر کرا دیا۔ 1810ء میں تیرہ سال کی عمر میں ان کی شادی نواب احمد بخش کے چھوٹے بھائی مرزا الہی بخش خاں معروف کی بیٹی امراءبیگم سے ہو گئی شادی کے بعد انہوں نے اپنے آبائی وطن کو خیر باد کہہ کر دہلی میں مستقل سکونت اختیار کر لی۔</vt:lpstr>
      <vt:lpstr>شادی کے بعد مرزا کے اخراجات بڑھ گئے اور مقروض ہو گئے۔ اس دوران میں انہیں مالی مشکلات کا سامنا کرنا پڑا ور قرض کا بوجھ مزید بڑھنے لگا۔ آخر مالی پریشانیوں سے مجبور ہو کر غالب نے قلعہ کی ملازمت اختیار کر لی اور1850ء میں بہادر شاہ ظفر نے مرزا غالب کو نجم الدولہ دبیر الملک نظام جنگ کا خطاب عطا فرمایا اور خاندان تیموری کی تاریخ لکھنے پر مامور کر دیا اور 50 روپے ماہور مرزا کا وظیفہ مقرر ہوا۔</vt:lpstr>
      <vt:lpstr>غدر کے بعد مرزا کی سرکاری پنشن بھی بند ہو گئی ۔ چنانچہ انقلاب 1857ء کے بعد مرزا نے نواب یوسف علی خاں والی رامپور کو امداد کے لیے لکھا انہوں نے سو روپے ماہوار وظیفہ مقرر کر دیا جو مرزا کو تادم حیات ملتا رہا۔ کثرت شراب نوشی کی بدولت ان کی صحت بالکل تباہ ہو گئی مرنے سے پہلے بے ہوشی طاری رہی اور اسی حالت میں 15 فروری1869ء کو انتقال فرمایا۔</vt:lpstr>
      <vt:lpstr>ختم شدہ</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imad</dc:creator>
  <cp:lastModifiedBy>imad</cp:lastModifiedBy>
  <cp:revision>8</cp:revision>
  <dcterms:created xsi:type="dcterms:W3CDTF">2017-12-09T10:35:54Z</dcterms:created>
  <dcterms:modified xsi:type="dcterms:W3CDTF">2017-12-12T10:24:24Z</dcterms:modified>
</cp:coreProperties>
</file>