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68" r:id="rId3"/>
    <p:sldId id="269" r:id="rId4"/>
    <p:sldId id="256" r:id="rId5"/>
    <p:sldId id="257" r:id="rId6"/>
    <p:sldId id="258" r:id="rId7"/>
    <p:sldId id="259" r:id="rId8"/>
    <p:sldId id="260" r:id="rId9"/>
    <p:sldId id="261" r:id="rId10"/>
    <p:sldId id="262" r:id="rId11"/>
    <p:sldId id="263"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09" autoAdjust="0"/>
    <p:restoredTop sz="94660"/>
  </p:normalViewPr>
  <p:slideViewPr>
    <p:cSldViewPr snapToGrid="0">
      <p:cViewPr varScale="1">
        <p:scale>
          <a:sx n="80" d="100"/>
          <a:sy n="80" d="100"/>
        </p:scale>
        <p:origin x="67"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307618826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54393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854E4F-7069-41D5-80E4-D520451F0D04}"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527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6746FE4-D7BE-40AC-B714-FF236AF3643C}"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1242883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6746FE4-D7BE-40AC-B714-FF236AF3643C}"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854E4F-7069-41D5-80E4-D520451F0D04}"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1721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6746FE4-D7BE-40AC-B714-FF236AF3643C}"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2247913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2939123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56926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396300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46FE4-D7BE-40AC-B714-FF236AF3643C}" type="datetimeFigureOut">
              <a:rPr lang="en-IN" smtClean="0"/>
              <a:t>12-12-2017</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2345605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746FE4-D7BE-40AC-B714-FF236AF3643C}"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894709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746FE4-D7BE-40AC-B714-FF236AF3643C}" type="datetimeFigureOut">
              <a:rPr lang="en-IN" smtClean="0"/>
              <a:t>12-12-2017</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284617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746FE4-D7BE-40AC-B714-FF236AF3643C}" type="datetimeFigureOut">
              <a:rPr lang="en-IN" smtClean="0"/>
              <a:t>12-12-2017</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1216559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46FE4-D7BE-40AC-B714-FF236AF3643C}" type="datetimeFigureOut">
              <a:rPr lang="en-IN" smtClean="0"/>
              <a:t>12-12-2017</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376838117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46FE4-D7BE-40AC-B714-FF236AF3643C}"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183765600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46FE4-D7BE-40AC-B714-FF236AF3643C}" type="datetimeFigureOut">
              <a:rPr lang="en-IN" smtClean="0"/>
              <a:t>12-12-2017</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8854E4F-7069-41D5-80E4-D520451F0D04}" type="slidenum">
              <a:rPr lang="en-IN" smtClean="0"/>
              <a:t>‹#›</a:t>
            </a:fld>
            <a:endParaRPr lang="en-IN"/>
          </a:p>
        </p:txBody>
      </p:sp>
    </p:spTree>
    <p:extLst>
      <p:ext uri="{BB962C8B-B14F-4D97-AF65-F5344CB8AC3E}">
        <p14:creationId xmlns:p14="http://schemas.microsoft.com/office/powerpoint/2010/main" val="3544178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6746FE4-D7BE-40AC-B714-FF236AF3643C}" type="datetimeFigureOut">
              <a:rPr lang="en-IN" smtClean="0"/>
              <a:t>12-12-2017</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8854E4F-7069-41D5-80E4-D520451F0D04}" type="slidenum">
              <a:rPr lang="en-IN" smtClean="0"/>
              <a:t>‹#›</a:t>
            </a:fld>
            <a:endParaRPr lang="en-IN"/>
          </a:p>
        </p:txBody>
      </p:sp>
    </p:spTree>
    <p:extLst>
      <p:ext uri="{BB962C8B-B14F-4D97-AF65-F5344CB8AC3E}">
        <p14:creationId xmlns:p14="http://schemas.microsoft.com/office/powerpoint/2010/main" val="7765088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ur.wikipedia.org/w/index.php?title=%D8%A7%D8%B1%D8%AF%D9%88_%D8%B4%D8%A7%D8%B9%D8%B1%D9%89&amp;action=edit&amp;redlink=1" TargetMode="External"/><Relationship Id="rId2" Type="http://schemas.openxmlformats.org/officeDocument/2006/relationships/hyperlink" Target="https://ur.wikipedia.org/wiki/%D8%A7%D8%B1%D8%AF%D9%8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ur.wikipedia.org/wiki/%D9%85%D8%B1%D8%B2%D8%A7_%D8%BA%D8%A7%D9%84%D8%A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r.wikipedia.org/wiki/1723%D8%A1" TargetMode="External"/><Relationship Id="rId2" Type="http://schemas.openxmlformats.org/officeDocument/2006/relationships/hyperlink" Target="https://ur.wikipedia.org/wiki/%D8%A2%DA%AF%D8%B1%DB%8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809212"/>
            <a:ext cx="12076955" cy="3592629"/>
          </a:xfrm>
        </p:spPr>
        <p:txBody>
          <a:bodyPr>
            <a:normAutofit/>
          </a:bodyPr>
          <a:lstStyle/>
          <a:p>
            <a:pPr algn="ctr"/>
            <a:r>
              <a:rPr lang="en-US" sz="3600" dirty="0" err="1" smtClean="0">
                <a:solidFill>
                  <a:schemeClr val="tx1"/>
                </a:solidFill>
                <a:latin typeface="Arabic Typesetting" panose="03020402040406030203" pitchFamily="66" charset="-78"/>
                <a:cs typeface="Arabic Typesetting" panose="03020402040406030203" pitchFamily="66" charset="-78"/>
              </a:rPr>
              <a:t>Navgan</a:t>
            </a:r>
            <a:r>
              <a:rPr lang="en-US" sz="3600" dirty="0" smtClean="0">
                <a:solidFill>
                  <a:schemeClr val="tx1"/>
                </a:solidFill>
                <a:latin typeface="Arabic Typesetting" panose="03020402040406030203" pitchFamily="66" charset="-78"/>
                <a:cs typeface="Arabic Typesetting" panose="03020402040406030203" pitchFamily="66" charset="-78"/>
              </a:rPr>
              <a:t> </a:t>
            </a:r>
            <a:r>
              <a:rPr lang="en-US" sz="3600" dirty="0" err="1" smtClean="0">
                <a:solidFill>
                  <a:schemeClr val="tx1"/>
                </a:solidFill>
                <a:latin typeface="Arabic Typesetting" panose="03020402040406030203" pitchFamily="66" charset="-78"/>
                <a:cs typeface="Arabic Typesetting" panose="03020402040406030203" pitchFamily="66" charset="-78"/>
              </a:rPr>
              <a:t>shikshan</a:t>
            </a:r>
            <a:r>
              <a:rPr lang="en-US" sz="3600" dirty="0" smtClean="0">
                <a:solidFill>
                  <a:schemeClr val="tx1"/>
                </a:solidFill>
                <a:latin typeface="Arabic Typesetting" panose="03020402040406030203" pitchFamily="66" charset="-78"/>
                <a:cs typeface="Arabic Typesetting" panose="03020402040406030203" pitchFamily="66" charset="-78"/>
              </a:rPr>
              <a:t> </a:t>
            </a:r>
            <a:r>
              <a:rPr lang="en-US" sz="3600" dirty="0" err="1" smtClean="0">
                <a:solidFill>
                  <a:schemeClr val="tx1"/>
                </a:solidFill>
                <a:latin typeface="Arabic Typesetting" panose="03020402040406030203" pitchFamily="66" charset="-78"/>
                <a:cs typeface="Arabic Typesetting" panose="03020402040406030203" pitchFamily="66" charset="-78"/>
              </a:rPr>
              <a:t>sanstha</a:t>
            </a:r>
            <a:r>
              <a:rPr lang="en-US" sz="3600" dirty="0" smtClean="0">
                <a:solidFill>
                  <a:schemeClr val="tx1"/>
                </a:solidFill>
                <a:latin typeface="Arabic Typesetting" panose="03020402040406030203" pitchFamily="66" charset="-78"/>
                <a:cs typeface="Arabic Typesetting" panose="03020402040406030203" pitchFamily="66" charset="-78"/>
              </a:rPr>
              <a:t> </a:t>
            </a:r>
            <a:r>
              <a:rPr lang="en-US" sz="3600" dirty="0" err="1" smtClean="0">
                <a:solidFill>
                  <a:schemeClr val="tx1"/>
                </a:solidFill>
                <a:latin typeface="Arabic Typesetting" panose="03020402040406030203" pitchFamily="66" charset="-78"/>
                <a:cs typeface="Arabic Typesetting" panose="03020402040406030203" pitchFamily="66" charset="-78"/>
              </a:rPr>
              <a:t>Rajuri’s</a:t>
            </a:r>
            <a:r>
              <a:rPr lang="en-US" sz="3600" dirty="0" smtClean="0">
                <a:solidFill>
                  <a:schemeClr val="tx1"/>
                </a:solidFill>
                <a:latin typeface="Arabic Typesetting" panose="03020402040406030203" pitchFamily="66" charset="-78"/>
                <a:cs typeface="Arabic Typesetting" panose="03020402040406030203" pitchFamily="66" charset="-78"/>
              </a:rPr>
              <a:t> (N)</a:t>
            </a:r>
          </a:p>
          <a:p>
            <a:pPr algn="ctr"/>
            <a:r>
              <a:rPr lang="en-US" sz="3600" dirty="0" smtClean="0">
                <a:solidFill>
                  <a:schemeClr val="tx1"/>
                </a:solidFill>
                <a:latin typeface="Arabic Typesetting" panose="03020402040406030203" pitchFamily="66" charset="-78"/>
                <a:cs typeface="Arabic Typesetting" panose="03020402040406030203" pitchFamily="66" charset="-78"/>
              </a:rPr>
              <a:t>MRS KESHARBAI SONAJIRAO KSHIRSAGR ALIAS KAKU</a:t>
            </a:r>
          </a:p>
          <a:p>
            <a:pPr algn="ctr"/>
            <a:r>
              <a:rPr lang="en-US" sz="3600" dirty="0" smtClean="0">
                <a:solidFill>
                  <a:schemeClr val="tx1"/>
                </a:solidFill>
                <a:latin typeface="Arabic Typesetting" panose="03020402040406030203" pitchFamily="66" charset="-78"/>
                <a:cs typeface="Arabic Typesetting" panose="03020402040406030203" pitchFamily="66" charset="-78"/>
              </a:rPr>
              <a:t>Arts, Science And Commerce College, </a:t>
            </a:r>
            <a:r>
              <a:rPr lang="en-US" sz="3600" dirty="0" err="1" smtClean="0">
                <a:solidFill>
                  <a:schemeClr val="tx1"/>
                </a:solidFill>
                <a:latin typeface="Arabic Typesetting" panose="03020402040406030203" pitchFamily="66" charset="-78"/>
                <a:cs typeface="Arabic Typesetting" panose="03020402040406030203" pitchFamily="66" charset="-78"/>
              </a:rPr>
              <a:t>Beed</a:t>
            </a:r>
            <a:r>
              <a:rPr lang="en-US" sz="3600" dirty="0" smtClean="0">
                <a:solidFill>
                  <a:schemeClr val="tx1"/>
                </a:solidFill>
                <a:latin typeface="Arabic Typesetting" panose="03020402040406030203" pitchFamily="66" charset="-78"/>
                <a:cs typeface="Arabic Typesetting" panose="03020402040406030203" pitchFamily="66" charset="-78"/>
              </a:rPr>
              <a:t>.</a:t>
            </a:r>
          </a:p>
          <a:p>
            <a:pPr algn="ctr"/>
            <a:r>
              <a:rPr lang="en-US" sz="3600" dirty="0" smtClean="0">
                <a:solidFill>
                  <a:schemeClr val="tx1"/>
                </a:solidFill>
                <a:latin typeface="Arabic Typesetting" panose="03020402040406030203" pitchFamily="66" charset="-78"/>
                <a:cs typeface="Arabic Typesetting" panose="03020402040406030203" pitchFamily="66" charset="-78"/>
              </a:rPr>
              <a:t>ISO 9001-2008 Certified &amp; NAAC accredited Grade</a:t>
            </a:r>
          </a:p>
          <a:p>
            <a:endParaRPr lang="en-IN" dirty="0">
              <a:solidFill>
                <a:schemeClr val="tx1"/>
              </a:solidFill>
            </a:endParaRPr>
          </a:p>
        </p:txBody>
      </p:sp>
    </p:spTree>
    <p:extLst>
      <p:ext uri="{BB962C8B-B14F-4D97-AF65-F5344CB8AC3E}">
        <p14:creationId xmlns:p14="http://schemas.microsoft.com/office/powerpoint/2010/main" val="142814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284" y="1520403"/>
            <a:ext cx="8911687" cy="1280890"/>
          </a:xfrm>
        </p:spPr>
        <p:txBody>
          <a:bodyPr>
            <a:normAutofit fontScale="90000"/>
          </a:bodyPr>
          <a:lstStyle/>
          <a:p>
            <a:pPr algn="r">
              <a:lnSpc>
                <a:spcPct val="150000"/>
              </a:lnSpc>
            </a:pPr>
            <a:r>
              <a:rPr lang="ar-SA" dirty="0">
                <a:latin typeface="Jameel Noori Nastaleeq" panose="02000503000000020004" pitchFamily="2" charset="-78"/>
                <a:cs typeface="Jameel Noori Nastaleeq" panose="02000503000000020004" pitchFamily="2" charset="-78"/>
              </a:rPr>
              <a:t>میر کی زندگی کے بارے میں معلومات کا اہم ذریعہ ان کی سوانح عمری "ذکرِ میر"، جو ان کے بچپن سے لکھنؤ میں ان کے قیام کے آغاز کی مدت پر محیط ہے۔ میر نے اپنی زندگی کے چند ایام مغل دہلی میں صر ف کئے۔ اس وقت وہ پرانی دہلی میں جس جگہ رہتے تھے اسے کوچہ چلم، کہا جاتا تھا۔</a:t>
            </a:r>
            <a:br>
              <a:rPr lang="ar-SA" dirty="0">
                <a:latin typeface="Jameel Noori Nastaleeq" panose="02000503000000020004" pitchFamily="2" charset="-78"/>
                <a:cs typeface="Jameel Noori Nastaleeq" panose="02000503000000020004" pitchFamily="2" charset="-78"/>
              </a:rPr>
            </a:br>
            <a:r>
              <a:rPr lang="ar-SA" dirty="0">
                <a:latin typeface="Jameel Noori Nastaleeq" panose="02000503000000020004" pitchFamily="2" charset="-78"/>
                <a:cs typeface="Jameel Noori Nastaleeq" panose="02000503000000020004" pitchFamily="2" charset="-78"/>
              </a:rPr>
              <a:t>مولانا محمد حسین آزاد ؔ اپنی کتاب ’’آبِ حیات‘‘ میں لکھتے ہیں۔</a:t>
            </a:r>
            <a:endParaRPr lang="en-IN"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2044823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955" y="181069"/>
            <a:ext cx="9141658" cy="6274051"/>
          </a:xfrm>
        </p:spPr>
        <p:txBody>
          <a:bodyPr>
            <a:noAutofit/>
          </a:bodyPr>
          <a:lstStyle/>
          <a:p>
            <a:pPr algn="ctr">
              <a:lnSpc>
                <a:spcPct val="150000"/>
              </a:lnSpc>
            </a:pPr>
            <a:r>
              <a:rPr lang="ar-SA" sz="1800" dirty="0">
                <a:latin typeface="Jameel Noori Nastaleeq" panose="02000503000000020004" pitchFamily="2" charset="-78"/>
                <a:cs typeface="Jameel Noori Nastaleeq" panose="02000503000000020004" pitchFamily="2" charset="-78"/>
              </a:rPr>
              <a:t>شعراء کی نظر </a:t>
            </a:r>
            <a:r>
              <a:rPr lang="ar-SA" sz="1800" dirty="0" smtClean="0">
                <a:latin typeface="Jameel Noori Nastaleeq" panose="02000503000000020004" pitchFamily="2" charset="-78"/>
                <a:cs typeface="Jameel Noori Nastaleeq" panose="02000503000000020004" pitchFamily="2" charset="-78"/>
              </a:rPr>
              <a:t>میں</a:t>
            </a:r>
            <a:r>
              <a:rPr lang="ar-SA" sz="1800" dirty="0">
                <a:latin typeface="Jameel Noori Nastaleeq" panose="02000503000000020004" pitchFamily="2" charset="-78"/>
                <a:cs typeface="Jameel Noori Nastaleeq" panose="02000503000000020004" pitchFamily="2" charset="-78"/>
              </a:rPr>
              <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سودا تو اس زمین میں غزل در غزل لکھ</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ہونا ہے تم کو میر سے استا د کی طرح (سودا)</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غالب اپنا یہ عقیدہ ہے بقول ناسخ</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آپ بے بہرہ ہے جو معتقد میر نہیں (غالب)</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نہ ہوا پر نہ ہوا میر کا انداز نصیب</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ذوق یاروں نے بہت زور غزل میں مارا (ذوق)</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شعر میرے بھی ہیں پردرد، و لیکن حسرت</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میر کا شیوہ گفتار کہاں سے لاؤں (حسرت)</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اللہ کرے میر کا جنت میں مکاں ہو</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مرحوم نے ہر بات ہماری ہی بیاں کی (ابنِ انشا)</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معتقد ہیں اگرچہ غالب کے</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میر کو بھی سلام کرتے ہیں (حزیں جی)</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بقول عبدالحق،</a:t>
            </a:r>
            <a:br>
              <a:rPr lang="ar-SA" sz="1800" dirty="0">
                <a:latin typeface="Jameel Noori Nastaleeq" panose="02000503000000020004" pitchFamily="2" charset="-78"/>
                <a:cs typeface="Jameel Noori Nastaleeq" panose="02000503000000020004" pitchFamily="2" charset="-78"/>
              </a:rPr>
            </a:br>
            <a:r>
              <a:rPr lang="ar-SA" sz="1800" dirty="0">
                <a:latin typeface="Jameel Noori Nastaleeq" panose="02000503000000020004" pitchFamily="2" charset="-78"/>
                <a:cs typeface="Jameel Noori Nastaleeq" panose="02000503000000020004" pitchFamily="2" charset="-78"/>
              </a:rPr>
              <a:t>” اُن کا ہر شعر ایک آنسو ہے اور ہر مصرع خون کی ایک بوند ہے۔“</a:t>
            </a:r>
            <a:br>
              <a:rPr lang="ar-SA" sz="1800" dirty="0">
                <a:latin typeface="Jameel Noori Nastaleeq" panose="02000503000000020004" pitchFamily="2" charset="-78"/>
                <a:cs typeface="Jameel Noori Nastaleeq" panose="02000503000000020004" pitchFamily="2" charset="-78"/>
              </a:rPr>
            </a:br>
            <a:endParaRPr lang="en-IN" sz="18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553739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360" y="2574066"/>
            <a:ext cx="9905998" cy="1478570"/>
          </a:xfrm>
        </p:spPr>
        <p:txBody>
          <a:bodyPr/>
          <a:lstStyle/>
          <a:p>
            <a:pPr algn="ctr"/>
            <a:r>
              <a:rPr lang="ur-PK" dirty="0" smtClean="0">
                <a:solidFill>
                  <a:schemeClr val="tx1"/>
                </a:solidFill>
                <a:latin typeface="Aasar Unicode" panose="02000000000000000000" pitchFamily="2" charset="-78"/>
                <a:cs typeface="Aasar Unicode" panose="02000000000000000000" pitchFamily="2" charset="-78"/>
              </a:rPr>
              <a:t>ختم شدہ</a:t>
            </a:r>
            <a:endParaRPr lang="en-IN" dirty="0">
              <a:solidFill>
                <a:schemeClr val="tx1"/>
              </a:solidFill>
              <a:latin typeface="Aasar Unicode" panose="02000000000000000000" pitchFamily="2" charset="-78"/>
              <a:cs typeface="Aasar Unicode" panose="02000000000000000000" pitchFamily="2" charset="-78"/>
            </a:endParaRPr>
          </a:p>
        </p:txBody>
      </p:sp>
    </p:spTree>
    <p:extLst>
      <p:ext uri="{BB962C8B-B14F-4D97-AF65-F5344CB8AC3E}">
        <p14:creationId xmlns:p14="http://schemas.microsoft.com/office/powerpoint/2010/main" val="28000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210" y="1937548"/>
            <a:ext cx="9840718" cy="2529288"/>
          </a:xfrm>
        </p:spPr>
        <p:txBody>
          <a:bodyPr>
            <a:normAutofit/>
          </a:bodyPr>
          <a:lstStyle/>
          <a:p>
            <a:pPr algn="ctr"/>
            <a:r>
              <a:rPr lang="en-US" dirty="0" smtClean="0">
                <a:solidFill>
                  <a:schemeClr val="tx1"/>
                </a:solidFill>
              </a:rPr>
              <a:t>Department </a:t>
            </a:r>
            <a:r>
              <a:rPr lang="en-US" smtClean="0">
                <a:solidFill>
                  <a:schemeClr val="tx1"/>
                </a:solidFill>
              </a:rPr>
              <a:t>of Urdu </a:t>
            </a:r>
            <a:r>
              <a:rPr lang="en-US" dirty="0" smtClean="0">
                <a:solidFill>
                  <a:schemeClr val="tx1"/>
                </a:solidFill>
              </a:rPr>
              <a:t/>
            </a:r>
            <a:br>
              <a:rPr lang="en-US" dirty="0" smtClean="0">
                <a:solidFill>
                  <a:schemeClr val="tx1"/>
                </a:solidFill>
              </a:rPr>
            </a:br>
            <a:r>
              <a:rPr lang="en-US" dirty="0" smtClean="0">
                <a:solidFill>
                  <a:schemeClr val="tx1"/>
                </a:solidFill>
              </a:rPr>
              <a:t>PowerPoint presentation by:</a:t>
            </a:r>
            <a:br>
              <a:rPr lang="en-US" dirty="0" smtClean="0">
                <a:solidFill>
                  <a:schemeClr val="tx1"/>
                </a:solidFill>
              </a:rPr>
            </a:br>
            <a:r>
              <a:rPr lang="ur-PK" dirty="0" smtClean="0">
                <a:solidFill>
                  <a:schemeClr val="tx1"/>
                </a:solidFill>
              </a:rPr>
              <a:t>Dr.</a:t>
            </a:r>
            <a:r>
              <a:rPr lang="en-US" dirty="0" err="1" smtClean="0">
                <a:solidFill>
                  <a:schemeClr val="tx1"/>
                </a:solidFill>
              </a:rPr>
              <a:t>syeda</a:t>
            </a:r>
            <a:r>
              <a:rPr lang="en-US" dirty="0" smtClean="0">
                <a:solidFill>
                  <a:schemeClr val="tx1"/>
                </a:solidFill>
              </a:rPr>
              <a:t> </a:t>
            </a:r>
            <a:r>
              <a:rPr lang="en-US" dirty="0" err="1" smtClean="0">
                <a:solidFill>
                  <a:schemeClr val="tx1"/>
                </a:solidFill>
              </a:rPr>
              <a:t>shahenaz</a:t>
            </a:r>
            <a:r>
              <a:rPr lang="en-US" dirty="0" smtClean="0">
                <a:solidFill>
                  <a:schemeClr val="tx1"/>
                </a:solidFill>
              </a:rPr>
              <a:t> </a:t>
            </a:r>
            <a:r>
              <a:rPr lang="en-US" dirty="0" err="1" smtClean="0">
                <a:solidFill>
                  <a:schemeClr val="tx1"/>
                </a:solidFill>
              </a:rPr>
              <a:t>parveen</a:t>
            </a:r>
            <a:endParaRPr lang="en-IN" dirty="0">
              <a:solidFill>
                <a:schemeClr val="tx1"/>
              </a:solidFill>
            </a:endParaRPr>
          </a:p>
        </p:txBody>
      </p:sp>
    </p:spTree>
    <p:extLst>
      <p:ext uri="{BB962C8B-B14F-4D97-AF65-F5344CB8AC3E}">
        <p14:creationId xmlns:p14="http://schemas.microsoft.com/office/powerpoint/2010/main" val="1249261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1996058"/>
            <a:ext cx="8534400" cy="1507067"/>
          </a:xfrm>
        </p:spPr>
        <p:txBody>
          <a:bodyPr/>
          <a:lstStyle/>
          <a:p>
            <a:pPr algn="ctr"/>
            <a:r>
              <a:rPr lang="en-US" dirty="0" smtClean="0"/>
              <a:t>For </a:t>
            </a:r>
            <a:br>
              <a:rPr lang="en-US" dirty="0" smtClean="0"/>
            </a:br>
            <a:r>
              <a:rPr lang="en-US" dirty="0" err="1" smtClean="0"/>
              <a:t>B.a</a:t>
            </a:r>
            <a:r>
              <a:rPr lang="en-US" smtClean="0"/>
              <a:t> second  </a:t>
            </a:r>
            <a:r>
              <a:rPr lang="en-US" dirty="0" smtClean="0"/>
              <a:t>year</a:t>
            </a:r>
            <a:endParaRPr lang="en-IN" dirty="0"/>
          </a:p>
        </p:txBody>
      </p:sp>
    </p:spTree>
    <p:extLst>
      <p:ext uri="{BB962C8B-B14F-4D97-AF65-F5344CB8AC3E}">
        <p14:creationId xmlns:p14="http://schemas.microsoft.com/office/powerpoint/2010/main" val="352241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6539" y="1300849"/>
            <a:ext cx="8915399" cy="1080212"/>
          </a:xfrm>
        </p:spPr>
        <p:txBody>
          <a:bodyPr/>
          <a:lstStyle/>
          <a:p>
            <a:pPr algn="ctr"/>
            <a:r>
              <a:rPr lang="ur-PK" sz="2000" dirty="0">
                <a:solidFill>
                  <a:schemeClr val="tx1"/>
                </a:solidFill>
                <a:latin typeface="Aasar Unicode" panose="02000000000000000000" pitchFamily="2" charset="-78"/>
                <a:cs typeface="Aasar Unicode" panose="02000000000000000000" pitchFamily="2" charset="-78"/>
              </a:rPr>
              <a:t>مير تقی میر</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2613" y="1840955"/>
            <a:ext cx="3143250" cy="4400550"/>
          </a:xfrm>
          <a:prstGeom prst="rect">
            <a:avLst/>
          </a:prstGeom>
        </p:spPr>
      </p:pic>
    </p:spTree>
    <p:extLst>
      <p:ext uri="{BB962C8B-B14F-4D97-AF65-F5344CB8AC3E}">
        <p14:creationId xmlns:p14="http://schemas.microsoft.com/office/powerpoint/2010/main" val="350448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3160239"/>
          </a:xfrm>
        </p:spPr>
        <p:txBody>
          <a:bodyPr>
            <a:noAutofit/>
          </a:bodyPr>
          <a:lstStyle/>
          <a:p>
            <a:pPr algn="ctr">
              <a:lnSpc>
                <a:spcPct val="150000"/>
              </a:lnSpc>
            </a:pPr>
            <a:r>
              <a:rPr lang="en-US" sz="2500" dirty="0" smtClean="0">
                <a:latin typeface="Arabic Typesetting" panose="03020402040406030203" pitchFamily="66" charset="-78"/>
                <a:cs typeface="Arabic Typesetting" panose="03020402040406030203" pitchFamily="66" charset="-78"/>
              </a:rPr>
              <a:t/>
            </a:r>
            <a:br>
              <a:rPr lang="en-US" sz="2500" dirty="0" smtClean="0">
                <a:latin typeface="Arabic Typesetting" panose="03020402040406030203" pitchFamily="66" charset="-78"/>
                <a:cs typeface="Arabic Typesetting" panose="03020402040406030203" pitchFamily="66" charset="-78"/>
              </a:rPr>
            </a:br>
            <a:r>
              <a:rPr lang="ar-SA" sz="2500" b="1" dirty="0">
                <a:latin typeface="Arabic Typesetting" panose="03020402040406030203" pitchFamily="66" charset="-78"/>
                <a:cs typeface="Arabic Typesetting" panose="03020402040406030203" pitchFamily="66" charset="-78"/>
              </a:rPr>
              <a:t>میر تقی میر</a:t>
            </a:r>
            <a:r>
              <a:rPr lang="ar-SA" sz="2500" dirty="0">
                <a:latin typeface="Arabic Typesetting" panose="03020402040406030203" pitchFamily="66" charset="-78"/>
                <a:cs typeface="Arabic Typesetting" panose="03020402040406030203" pitchFamily="66" charset="-78"/>
              </a:rPr>
              <a:t> اصل نام </a:t>
            </a:r>
            <a:r>
              <a:rPr lang="ar-SA" sz="2500" b="1" dirty="0">
                <a:latin typeface="Arabic Typesetting" panose="03020402040406030203" pitchFamily="66" charset="-78"/>
                <a:cs typeface="Arabic Typesetting" panose="03020402040406030203" pitchFamily="66" charset="-78"/>
              </a:rPr>
              <a:t>میر محمد تقى</a:t>
            </a:r>
            <a:r>
              <a:rPr lang="ar-SA" sz="2500" dirty="0">
                <a:latin typeface="Arabic Typesetting" panose="03020402040406030203" pitchFamily="66" charset="-78"/>
                <a:cs typeface="Arabic Typesetting" panose="03020402040406030203" pitchFamily="66" charset="-78"/>
              </a:rPr>
              <a:t> </a:t>
            </a:r>
            <a:r>
              <a:rPr lang="ar-SA" sz="2500" dirty="0">
                <a:latin typeface="Arabic Typesetting" panose="03020402040406030203" pitchFamily="66" charset="-78"/>
                <a:cs typeface="Arabic Typesetting" panose="03020402040406030203" pitchFamily="66" charset="-78"/>
                <a:hlinkClick r:id="rId2" tooltip="اردو"/>
              </a:rPr>
              <a:t>اردو</a:t>
            </a:r>
            <a:r>
              <a:rPr lang="ar-SA" sz="2500" dirty="0">
                <a:latin typeface="Arabic Typesetting" panose="03020402040406030203" pitchFamily="66" charset="-78"/>
                <a:cs typeface="Arabic Typesetting" panose="03020402040406030203" pitchFamily="66" charset="-78"/>
              </a:rPr>
              <a:t> كے عظیم شاعر تھے۔ میر ان کا تخلص تھا۔ </a:t>
            </a:r>
            <a:r>
              <a:rPr lang="ar-SA" sz="2500" dirty="0">
                <a:latin typeface="Arabic Typesetting" panose="03020402040406030203" pitchFamily="66" charset="-78"/>
                <a:cs typeface="Arabic Typesetting" panose="03020402040406030203" pitchFamily="66" charset="-78"/>
                <a:hlinkClick r:id="rId3" tooltip="اردو شاعرى (صفحہ موجود نہیں)"/>
              </a:rPr>
              <a:t>اردو شاعرى</a:t>
            </a:r>
            <a:r>
              <a:rPr lang="ar-SA" sz="2500" dirty="0">
                <a:latin typeface="Arabic Typesetting" panose="03020402040406030203" pitchFamily="66" charset="-78"/>
                <a:cs typeface="Arabic Typesetting" panose="03020402040406030203" pitchFamily="66" charset="-78"/>
              </a:rPr>
              <a:t> ميں مير تقى مير كا مقام بہت اونچا ہے ـ انہیں ناقدین و شعرائے متاخرین نے خدائے سخن کے خطاب سے نوازا۔ وہ اپنے زمانے كے ايك منفرد شاعر تھےـ</a:t>
            </a:r>
            <a:endParaRPr lang="en-IN" sz="25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5154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832434" y="2190359"/>
            <a:ext cx="8911687" cy="3621965"/>
          </a:xfrm>
        </p:spPr>
        <p:txBody>
          <a:bodyPr>
            <a:normAutofit/>
          </a:bodyPr>
          <a:lstStyle/>
          <a:p>
            <a:pPr algn="ctr"/>
            <a:r>
              <a:rPr lang="ar-SA" sz="1400" dirty="0">
                <a:latin typeface="Arif" panose="02000000000000000000" pitchFamily="2" charset="-78"/>
                <a:cs typeface="Arif" panose="02000000000000000000" pitchFamily="2" charset="-78"/>
              </a:rPr>
              <a:t>آپ كے متعلق اردو كے عظیم الشان شاعر</a:t>
            </a:r>
            <a:r>
              <a:rPr lang="ar-SA" sz="1400" dirty="0">
                <a:latin typeface="Arif" panose="02000000000000000000" pitchFamily="2" charset="-78"/>
                <a:cs typeface="Arif" panose="02000000000000000000" pitchFamily="2" charset="-78"/>
                <a:hlinkClick r:id="rId2" tooltip="مرزا غالب"/>
              </a:rPr>
              <a:t>مرزا غالب</a:t>
            </a:r>
            <a:r>
              <a:rPr lang="ar-SA" sz="1400" dirty="0">
                <a:latin typeface="Arif" panose="02000000000000000000" pitchFamily="2" charset="-78"/>
                <a:cs typeface="Arif" panose="02000000000000000000" pitchFamily="2" charset="-78"/>
              </a:rPr>
              <a:t> نے لکھا ہے</a:t>
            </a:r>
            <a:r>
              <a:rPr lang="ar-SA" sz="1400" dirty="0" smtClean="0">
                <a:latin typeface="Arif" panose="02000000000000000000" pitchFamily="2" charset="-78"/>
                <a:cs typeface="Arif" panose="02000000000000000000" pitchFamily="2" charset="-78"/>
              </a:rPr>
              <a:t>۔</a:t>
            </a:r>
            <a:r>
              <a:rPr lang="en-US" sz="1400" dirty="0" smtClean="0">
                <a:latin typeface="Arif" panose="02000000000000000000" pitchFamily="2" charset="-78"/>
                <a:cs typeface="Arif" panose="02000000000000000000" pitchFamily="2" charset="-78"/>
              </a:rPr>
              <a:t/>
            </a:r>
            <a:br>
              <a:rPr lang="en-US" sz="1400" dirty="0" smtClean="0">
                <a:latin typeface="Arif" panose="02000000000000000000" pitchFamily="2" charset="-78"/>
                <a:cs typeface="Arif" panose="02000000000000000000" pitchFamily="2" charset="-78"/>
              </a:rPr>
            </a:br>
            <a:r>
              <a:rPr lang="en-US" sz="3200" dirty="0">
                <a:latin typeface="Jameel Noori Nastaleeq" panose="02000503000000020004" pitchFamily="2" charset="-78"/>
                <a:cs typeface="Jameel Noori Nastaleeq" panose="02000503000000020004" pitchFamily="2" charset="-78"/>
              </a:rPr>
              <a:t/>
            </a:r>
            <a:br>
              <a:rPr lang="en-US" sz="3200" dirty="0">
                <a:latin typeface="Jameel Noori Nastaleeq" panose="02000503000000020004" pitchFamily="2" charset="-78"/>
                <a:cs typeface="Jameel Noori Nastaleeq" panose="02000503000000020004" pitchFamily="2" charset="-78"/>
              </a:rPr>
            </a:br>
            <a:r>
              <a:rPr lang="ar-SA" sz="3200" dirty="0">
                <a:latin typeface="Jameel Noori Nastaleeq" panose="02000503000000020004" pitchFamily="2" charset="-78"/>
                <a:cs typeface="Jameel Noori Nastaleeq" panose="02000503000000020004" pitchFamily="2" charset="-78"/>
              </a:rPr>
              <a:t>ریختہ كے تمہی استاد نہیں ہو غالبؔ	</a:t>
            </a:r>
            <a:br>
              <a:rPr lang="ar-SA" sz="3200" dirty="0">
                <a:latin typeface="Jameel Noori Nastaleeq" panose="02000503000000020004" pitchFamily="2" charset="-78"/>
                <a:cs typeface="Jameel Noori Nastaleeq" panose="02000503000000020004" pitchFamily="2" charset="-78"/>
              </a:rPr>
            </a:br>
            <a:r>
              <a:rPr lang="ar-SA" sz="3200" dirty="0">
                <a:latin typeface="Jameel Noori Nastaleeq" panose="02000503000000020004" pitchFamily="2" charset="-78"/>
                <a:cs typeface="Jameel Noori Nastaleeq" panose="02000503000000020004" pitchFamily="2" charset="-78"/>
              </a:rPr>
              <a:t>کہتے ہیں اگلے زمانے ميں كوئى مير بھی تھا	</a:t>
            </a:r>
            <a:endParaRPr lang="en-IN" sz="32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131683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0571" y="624109"/>
            <a:ext cx="9884042" cy="5993973"/>
          </a:xfrm>
        </p:spPr>
        <p:txBody>
          <a:bodyPr>
            <a:normAutofit/>
          </a:bodyPr>
          <a:lstStyle/>
          <a:p>
            <a:pPr algn="r">
              <a:lnSpc>
                <a:spcPct val="150000"/>
              </a:lnSpc>
            </a:pPr>
            <a:r>
              <a:rPr lang="ar-SA" sz="2400" dirty="0">
                <a:latin typeface="Jameel Noori Nastaleeq" panose="02000503000000020004" pitchFamily="2" charset="-78"/>
                <a:cs typeface="Jameel Noori Nastaleeq" panose="02000503000000020004" pitchFamily="2" charset="-78"/>
              </a:rPr>
              <a:t>حالات زندگی</a:t>
            </a:r>
            <a:br>
              <a:rPr lang="ar-SA" sz="2400" dirty="0">
                <a:latin typeface="Jameel Noori Nastaleeq" panose="02000503000000020004" pitchFamily="2" charset="-78"/>
                <a:cs typeface="Jameel Noori Nastaleeq" panose="02000503000000020004" pitchFamily="2" charset="-78"/>
              </a:rPr>
            </a:br>
            <a:r>
              <a:rPr lang="en-US" sz="2400" dirty="0" smtClean="0">
                <a:latin typeface="Jameel Noori Nastaleeq" panose="02000503000000020004" pitchFamily="2" charset="-78"/>
                <a:cs typeface="Jameel Noori Nastaleeq" panose="02000503000000020004" pitchFamily="2" charset="-78"/>
              </a:rPr>
              <a:t/>
            </a:r>
            <a:br>
              <a:rPr lang="en-US" sz="2400" dirty="0" smtClean="0">
                <a:latin typeface="Jameel Noori Nastaleeq" panose="02000503000000020004" pitchFamily="2" charset="-78"/>
                <a:cs typeface="Jameel Noori Nastaleeq" panose="02000503000000020004" pitchFamily="2" charset="-78"/>
              </a:rPr>
            </a:br>
            <a:r>
              <a:rPr lang="ar-SA" sz="2400" dirty="0">
                <a:latin typeface="Jameel Noori Nastaleeq" panose="02000503000000020004" pitchFamily="2" charset="-78"/>
                <a:cs typeface="Jameel Noori Nastaleeq" panose="02000503000000020004" pitchFamily="2" charset="-78"/>
              </a:rPr>
              <a:t>میر تقی میر، </a:t>
            </a:r>
            <a:r>
              <a:rPr lang="ar-SA" sz="2400" dirty="0">
                <a:latin typeface="Jameel Noori Nastaleeq" panose="02000503000000020004" pitchFamily="2" charset="-78"/>
                <a:cs typeface="Jameel Noori Nastaleeq" panose="02000503000000020004" pitchFamily="2" charset="-78"/>
                <a:hlinkClick r:id="rId2" tooltip="آگرہ"/>
              </a:rPr>
              <a:t>آگرہ</a:t>
            </a:r>
            <a:r>
              <a:rPr lang="ar-SA" sz="2400" dirty="0">
                <a:latin typeface="Jameel Noori Nastaleeq" panose="02000503000000020004" pitchFamily="2" charset="-78"/>
                <a:cs typeface="Jameel Noori Nastaleeq" panose="02000503000000020004" pitchFamily="2" charset="-78"/>
              </a:rPr>
              <a:t> میں </a:t>
            </a:r>
            <a:r>
              <a:rPr lang="ar-SA" sz="2400" dirty="0">
                <a:latin typeface="Jameel Noori Nastaleeq" panose="02000503000000020004" pitchFamily="2" charset="-78"/>
                <a:cs typeface="Jameel Noori Nastaleeq" panose="02000503000000020004" pitchFamily="2" charset="-78"/>
                <a:hlinkClick r:id="rId3" tooltip="1723ء"/>
              </a:rPr>
              <a:t>1723ء</a:t>
            </a:r>
            <a:r>
              <a:rPr lang="ar-SA" sz="2400" dirty="0">
                <a:latin typeface="Jameel Noori Nastaleeq" panose="02000503000000020004" pitchFamily="2" charset="-78"/>
                <a:cs typeface="Jameel Noori Nastaleeq" panose="02000503000000020004" pitchFamily="2" charset="-78"/>
              </a:rPr>
              <a:t> میں پیدا ہوئے۔ ان کے والد کا نام محمد علی تھا لیکن علی متقی کے نام سے مشہور تھے۔ اور درویش گوشہ نشین تھے۔ میر نے ابتدائی تعلیم والد کے دوست سید امان للہ سے حاصل کی مگر مزید تعلیم سے پہلے جب میر ابھی نو برس کے تھے وہ چل بسے تب ان کے بعد ان کے والد نے خود تعلیم و تربیت شروع کی۔ مگر چند ماہ بعد ہی ان کا بھی انتقال ہو گیا۔ یہاں سے میر کی زندگی میں رنج و الم کے طویل باب کی ابتداء ہوئی۔</a:t>
            </a:r>
            <a:endParaRPr lang="en-IN" sz="2400"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926222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4047478"/>
          </a:xfrm>
        </p:spPr>
        <p:txBody>
          <a:bodyPr>
            <a:normAutofit fontScale="90000"/>
          </a:bodyPr>
          <a:lstStyle/>
          <a:p>
            <a:pPr algn="r">
              <a:lnSpc>
                <a:spcPct val="150000"/>
              </a:lnSpc>
            </a:pPr>
            <a:r>
              <a:rPr lang="ar-SA" dirty="0">
                <a:latin typeface="Jameel Noori Nastaleeq" panose="02000503000000020004" pitchFamily="2" charset="-78"/>
                <a:cs typeface="Jameel Noori Nastaleeq" panose="02000503000000020004" pitchFamily="2" charset="-78"/>
              </a:rPr>
              <a:t>ان کے سوتیلے بھائی محمد حسن نے اچھا سلوک نہ کیا۔ تلاش معاش کی فکر میں دہلی پہنچے اور ایک نواب کے ہاں ملازم ہو گئے۔ مگر جب نواب موصوف ایک جنگ میں مارے گئے تو میر آگرہ لوٹ آئے۔ لیکن گزر اوقات کی کوئی صورت نہ بن سکی۔ چنانچہ دوبارہ دہلی روانہ ہوئے اور اپنے خالو سراج الدین آرزو کے ہاں قیام پزیر ہوئے۔ سوتیلے بھائی کے اکسانے پر خان آرزو نے بھی پریشان کرنا شروع کر دیا۔ کچھ غم دوراں، کچھ غم جاناں سے جنوں کی کیفیت پیدا ہو گئی۔</a:t>
            </a:r>
            <a:endParaRPr lang="en-IN"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3245712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50000"/>
              </a:lnSpc>
            </a:pPr>
            <a:r>
              <a:rPr lang="ar-SA" dirty="0">
                <a:latin typeface="Jameel Noori Nastaleeq" panose="02000503000000020004" pitchFamily="2" charset="-78"/>
                <a:cs typeface="Jameel Noori Nastaleeq" panose="02000503000000020004" pitchFamily="2" charset="-78"/>
              </a:rPr>
              <a:t>میر کا زمانہ شورشوں اور فتنہ و فساد کا زمانہ تھا۔ ہر طرف تنگدستی و مشکلات برداشت کرنے کے بعد بالآخر میر گوشہ عافیت کی تلاش میں لکھنؤ روانہ ہو گئے۔ اور سفر کی صعوبتوں کے بعد لکھنؤ پہنچے ۔ وہاں ان کی شاعری کی دھوم مچ گئی۔ نواب آصف الدولہ نے تین سو روپے ماہوار وظیفہ مقرر کر دیا۔ اور میر آرام سے زندگی بسر کرنے لگے۔ لیکن تند مزاجی کی وجہ سے کسی بات پر ناراض ہو کر دربار سے الگ ہو گئے۔ آخری تین سالوں میں جوان بیٹی او ر بیوی کے انتقال نے صدمات میں اور اضافہ کر دیا۔ آخر اقلیم سخن کا یہ حرماں نصیب شہنشاہ 87 سال کی عمر پا کر 1810ء میں لکھنؤ کی آغوش میں ہمیشہ کے لیے سو گیا۔</a:t>
            </a:r>
            <a:endParaRPr lang="en-IN" dirty="0">
              <a:latin typeface="Jameel Noori Nastaleeq" panose="02000503000000020004" pitchFamily="2" charset="-78"/>
              <a:cs typeface="Jameel Noori Nastaleeq" panose="02000503000000020004" pitchFamily="2" charset="-78"/>
            </a:endParaRPr>
          </a:p>
        </p:txBody>
      </p:sp>
    </p:spTree>
    <p:extLst>
      <p:ext uri="{BB962C8B-B14F-4D97-AF65-F5344CB8AC3E}">
        <p14:creationId xmlns:p14="http://schemas.microsoft.com/office/powerpoint/2010/main" val="353369102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357</Words>
  <Application>Microsoft Office PowerPoint</Application>
  <PresentationFormat>Widescreen</PresentationFormat>
  <Paragraphs>15</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Aasar Unicode</vt:lpstr>
      <vt:lpstr>Arabic Typesetting</vt:lpstr>
      <vt:lpstr>Arial</vt:lpstr>
      <vt:lpstr>Arif</vt:lpstr>
      <vt:lpstr>Century Gothic</vt:lpstr>
      <vt:lpstr>Jameel Noori Nastaleeq</vt:lpstr>
      <vt:lpstr>Tahoma</vt:lpstr>
      <vt:lpstr>Wingdings 3</vt:lpstr>
      <vt:lpstr>Wisp</vt:lpstr>
      <vt:lpstr>PowerPoint Presentation</vt:lpstr>
      <vt:lpstr>Department of Urdu  PowerPoint presentation by: Dr.syeda shahenaz parveen</vt:lpstr>
      <vt:lpstr>For  B.a second  year</vt:lpstr>
      <vt:lpstr>PowerPoint Presentation</vt:lpstr>
      <vt:lpstr> میر تقی میر اصل نام میر محمد تقى اردو كے عظیم شاعر تھے۔ میر ان کا تخلص تھا۔ اردو شاعرى ميں مير تقى مير كا مقام بہت اونچا ہے ـ انہیں ناقدین و شعرائے متاخرین نے خدائے سخن کے خطاب سے نوازا۔ وہ اپنے زمانے كے ايك منفرد شاعر تھےـ</vt:lpstr>
      <vt:lpstr>آپ كے متعلق اردو كے عظیم الشان شاعرمرزا غالب نے لکھا ہے۔  ریختہ كے تمہی استاد نہیں ہو غالبؔ  کہتے ہیں اگلے زمانے ميں كوئى مير بھی تھا </vt:lpstr>
      <vt:lpstr>حالات زندگی  میر تقی میر، آگرہ میں 1723ء میں پیدا ہوئے۔ ان کے والد کا نام محمد علی تھا لیکن علی متقی کے نام سے مشہور تھے۔ اور درویش گوشہ نشین تھے۔ میر نے ابتدائی تعلیم والد کے دوست سید امان للہ سے حاصل کی مگر مزید تعلیم سے پہلے جب میر ابھی نو برس کے تھے وہ چل بسے تب ان کے بعد ان کے والد نے خود تعلیم و تربیت شروع کی۔ مگر چند ماہ بعد ہی ان کا بھی انتقال ہو گیا۔ یہاں سے میر کی زندگی میں رنج و الم کے طویل باب کی ابتداء ہوئی۔</vt:lpstr>
      <vt:lpstr>ان کے سوتیلے بھائی محمد حسن نے اچھا سلوک نہ کیا۔ تلاش معاش کی فکر میں دہلی پہنچے اور ایک نواب کے ہاں ملازم ہو گئے۔ مگر جب نواب موصوف ایک جنگ میں مارے گئے تو میر آگرہ لوٹ آئے۔ لیکن گزر اوقات کی کوئی صورت نہ بن سکی۔ چنانچہ دوبارہ دہلی روانہ ہوئے اور اپنے خالو سراج الدین آرزو کے ہاں قیام پزیر ہوئے۔ سوتیلے بھائی کے اکسانے پر خان آرزو نے بھی پریشان کرنا شروع کر دیا۔ کچھ غم دوراں، کچھ غم جاناں سے جنوں کی کیفیت پیدا ہو گئی۔</vt:lpstr>
      <vt:lpstr>میر کا زمانہ شورشوں اور فتنہ و فساد کا زمانہ تھا۔ ہر طرف تنگدستی و مشکلات برداشت کرنے کے بعد بالآخر میر گوشہ عافیت کی تلاش میں لکھنؤ روانہ ہو گئے۔ اور سفر کی صعوبتوں کے بعد لکھنؤ پہنچے ۔ وہاں ان کی شاعری کی دھوم مچ گئی۔ نواب آصف الدولہ نے تین سو روپے ماہوار وظیفہ مقرر کر دیا۔ اور میر آرام سے زندگی بسر کرنے لگے۔ لیکن تند مزاجی کی وجہ سے کسی بات پر ناراض ہو کر دربار سے الگ ہو گئے۔ آخری تین سالوں میں جوان بیٹی او ر بیوی کے انتقال نے صدمات میں اور اضافہ کر دیا۔ آخر اقلیم سخن کا یہ حرماں نصیب شہنشاہ 87 سال کی عمر پا کر 1810ء میں لکھنؤ کی آغوش میں ہمیشہ کے لیے سو گیا۔</vt:lpstr>
      <vt:lpstr>میر کی زندگی کے بارے میں معلومات کا اہم ذریعہ ان کی سوانح عمری "ذکرِ میر"، جو ان کے بچپن سے لکھنؤ میں ان کے قیام کے آغاز کی مدت پر محیط ہے۔ میر نے اپنی زندگی کے چند ایام مغل دہلی میں صر ف کئے۔ اس وقت وہ پرانی دہلی میں جس جگہ رہتے تھے اسے کوچہ چلم، کہا جاتا تھا۔ مولانا محمد حسین آزاد ؔ اپنی کتاب ’’آبِ حیات‘‘ میں لکھتے ہیں۔</vt:lpstr>
      <vt:lpstr>شعراء کی نظر میں سودا تو اس زمین میں غزل در غزل لکھ ہونا ہے تم کو میر سے استا د کی طرح (سودا) غالب اپنا یہ عقیدہ ہے بقول ناسخ آپ بے بہرہ ہے جو معتقد میر نہیں (غالب) نہ ہوا پر نہ ہوا میر کا انداز نصیب ذوق یاروں نے بہت زور غزل میں مارا (ذوق) شعر میرے بھی ہیں پردرد، و لیکن حسرت میر کا شیوہ گفتار کہاں سے لاؤں (حسرت) اللہ کرے میر کا جنت میں مکاں ہو مرحوم نے ہر بات ہماری ہی بیاں کی (ابنِ انشا) معتقد ہیں اگرچہ غالب کے میر کو بھی سلام کرتے ہیں (حزیں جی) بقول عبدالحق، ” اُن کا ہر شعر ایک آنسو ہے اور ہر مصرع خون کی ایک بوند ہے۔“ </vt:lpstr>
      <vt:lpstr>ختم شدہ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imad</dc:creator>
  <cp:lastModifiedBy>imad</cp:lastModifiedBy>
  <cp:revision>4</cp:revision>
  <dcterms:created xsi:type="dcterms:W3CDTF">2017-12-09T10:58:04Z</dcterms:created>
  <dcterms:modified xsi:type="dcterms:W3CDTF">2017-12-12T10:26:21Z</dcterms:modified>
</cp:coreProperties>
</file>