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2" r:id="rId1"/>
  </p:sldMasterIdLst>
  <p:notesMasterIdLst>
    <p:notesMasterId r:id="rId34"/>
  </p:notesMasterIdLst>
  <p:sldIdLst>
    <p:sldId id="294" r:id="rId2"/>
    <p:sldId id="295" r:id="rId3"/>
    <p:sldId id="322" r:id="rId4"/>
    <p:sldId id="324" r:id="rId5"/>
    <p:sldId id="296" r:id="rId6"/>
    <p:sldId id="297" r:id="rId7"/>
    <p:sldId id="298" r:id="rId8"/>
    <p:sldId id="299" r:id="rId9"/>
    <p:sldId id="325" r:id="rId10"/>
    <p:sldId id="300" r:id="rId11"/>
    <p:sldId id="301" r:id="rId12"/>
    <p:sldId id="302" r:id="rId13"/>
    <p:sldId id="303" r:id="rId14"/>
    <p:sldId id="304" r:id="rId15"/>
    <p:sldId id="305" r:id="rId16"/>
    <p:sldId id="306" r:id="rId17"/>
    <p:sldId id="307" r:id="rId18"/>
    <p:sldId id="308" r:id="rId19"/>
    <p:sldId id="326" r:id="rId20"/>
    <p:sldId id="309" r:id="rId21"/>
    <p:sldId id="310" r:id="rId22"/>
    <p:sldId id="311" r:id="rId23"/>
    <p:sldId id="312" r:id="rId24"/>
    <p:sldId id="313" r:id="rId25"/>
    <p:sldId id="314" r:id="rId26"/>
    <p:sldId id="315" r:id="rId27"/>
    <p:sldId id="316" r:id="rId28"/>
    <p:sldId id="317" r:id="rId29"/>
    <p:sldId id="318" r:id="rId30"/>
    <p:sldId id="319" r:id="rId31"/>
    <p:sldId id="320" r:id="rId32"/>
    <p:sldId id="323" r:id="rId3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CC7C33"/>
    <a:srgbClr val="FF9933"/>
    <a:srgbClr val="FFCC00"/>
    <a:srgbClr val="008000"/>
    <a:srgbClr val="003366"/>
    <a:srgbClr val="FF9900"/>
    <a:srgbClr val="FFA34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inimized" horzBarState="maximized">
    <p:restoredLeft sz="15625" autoAdjust="0"/>
    <p:restoredTop sz="94683" autoAdjust="0"/>
  </p:normalViewPr>
  <p:slideViewPr>
    <p:cSldViewPr>
      <p:cViewPr varScale="1">
        <p:scale>
          <a:sx n="27" d="100"/>
          <a:sy n="27" d="100"/>
        </p:scale>
        <p:origin x="-744" y="-102"/>
      </p:cViewPr>
      <p:guideLst>
        <p:guide orient="horz" pos="1152"/>
        <p:guide pos="2880"/>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66" d="100"/>
        <a:sy n="66" d="100"/>
      </p:scale>
      <p:origin x="0" y="147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_rels/viewProps.xml.rels><?xml version="1.0" encoding="UTF-8" standalone="yes"?>
<Relationships xmlns="http://schemas.openxmlformats.org/package/2006/relationships"><Relationship Id="rId3" Type="http://schemas.openxmlformats.org/officeDocument/2006/relationships/slide" Target="slides/slide27.xml"/><Relationship Id="rId2" Type="http://schemas.openxmlformats.org/officeDocument/2006/relationships/slide" Target="slides/slide26.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560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5604"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560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60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560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DAB8A57-A754-4E79-B7FF-9339D6903712}"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mn-ea"/>
        <a:cs typeface="+mn-cs"/>
      </a:defRPr>
    </a:lvl2pPr>
    <a:lvl3pPr marL="914400" algn="l" rtl="0" fontAlgn="base">
      <a:spcBef>
        <a:spcPct val="30000"/>
      </a:spcBef>
      <a:spcAft>
        <a:spcPct val="0"/>
      </a:spcAft>
      <a:defRPr sz="1200" kern="1200">
        <a:solidFill>
          <a:schemeClr val="tx1"/>
        </a:solidFill>
        <a:latin typeface="Times New Roman" charset="0"/>
        <a:ea typeface="+mn-ea"/>
        <a:cs typeface="+mn-cs"/>
      </a:defRPr>
    </a:lvl3pPr>
    <a:lvl4pPr marL="1371600" algn="l" rtl="0" fontAlgn="base">
      <a:spcBef>
        <a:spcPct val="30000"/>
      </a:spcBef>
      <a:spcAft>
        <a:spcPct val="0"/>
      </a:spcAft>
      <a:defRPr sz="1200" kern="1200">
        <a:solidFill>
          <a:schemeClr val="tx1"/>
        </a:solidFill>
        <a:latin typeface="Times New Roman" charset="0"/>
        <a:ea typeface="+mn-ea"/>
        <a:cs typeface="+mn-cs"/>
      </a:defRPr>
    </a:lvl4pPr>
    <a:lvl5pPr marL="1828800" algn="l" rtl="0" fontAlgn="base">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190476" name="Rectangle 12"/>
          <p:cNvSpPr>
            <a:spLocks noGrp="1" noChangeArrowheads="1"/>
          </p:cNvSpPr>
          <p:nvPr>
            <p:ph type="ctrTitle"/>
          </p:nvPr>
        </p:nvSpPr>
        <p:spPr>
          <a:xfrm>
            <a:off x="1981200" y="2209800"/>
            <a:ext cx="5943600" cy="2895600"/>
          </a:xfrm>
          <a:solidFill>
            <a:srgbClr val="4C4C72"/>
          </a:solidFill>
          <a:ln w="12700"/>
        </p:spPr>
        <p:txBody>
          <a:bodyPr/>
          <a:lstStyle>
            <a:lvl1pPr>
              <a:defRPr>
                <a:solidFill>
                  <a:srgbClr val="FFFFCC"/>
                </a:solidFill>
                <a:latin typeface="Times New Roman" charset="0"/>
              </a:defRPr>
            </a:lvl1pPr>
          </a:lstStyle>
          <a:p>
            <a:r>
              <a:rPr lang="en-US"/>
              <a:t>Introduction to</a:t>
            </a:r>
            <a:br>
              <a:rPr lang="en-US"/>
            </a:br>
            <a:r>
              <a:rPr lang="en-US"/>
              <a:t>Macroeconomics</a:t>
            </a:r>
          </a:p>
        </p:txBody>
      </p:sp>
      <p:sp>
        <p:nvSpPr>
          <p:cNvPr id="190477" name="Text Box 13"/>
          <p:cNvSpPr txBox="1">
            <a:spLocks noChangeArrowheads="1"/>
          </p:cNvSpPr>
          <p:nvPr userDrawn="1"/>
        </p:nvSpPr>
        <p:spPr bwMode="auto">
          <a:xfrm rot="10800000">
            <a:off x="1216025" y="912813"/>
            <a:ext cx="549275" cy="2363787"/>
          </a:xfrm>
          <a:prstGeom prst="rect">
            <a:avLst/>
          </a:prstGeom>
          <a:solidFill>
            <a:srgbClr val="666699"/>
          </a:solidFill>
          <a:ln w="9525">
            <a:noFill/>
            <a:miter lim="800000"/>
            <a:headEnd/>
            <a:tailEnd/>
          </a:ln>
          <a:effectLst/>
        </p:spPr>
        <p:txBody>
          <a:bodyPr vert="eaVert">
            <a:spAutoFit/>
          </a:bodyPr>
          <a:lstStyle/>
          <a:p>
            <a:pPr>
              <a:spcBef>
                <a:spcPct val="50000"/>
              </a:spcBef>
            </a:pPr>
            <a:r>
              <a:rPr lang="en-US">
                <a:solidFill>
                  <a:schemeClr val="bg1"/>
                </a:solidFill>
                <a:latin typeface="CopprplGoth Bd BT" pitchFamily="34" charset="0"/>
              </a:rPr>
              <a:t>  </a:t>
            </a:r>
            <a:r>
              <a:rPr lang="en-US">
                <a:solidFill>
                  <a:srgbClr val="666699"/>
                </a:solidFill>
                <a:effectDag name="">
                  <a:cont type="tree" name="">
                    <a:effect ref="fillLine"/>
                    <a:outerShdw dist="38100" dir="13500000" algn="br">
                      <a:srgbClr val="B2B2E5"/>
                    </a:outerShdw>
                  </a:cont>
                  <a:cont type="tree" name="">
                    <a:effect ref="fillLine"/>
                    <a:outerShdw dist="38100" dir="2700000" algn="tl">
                      <a:srgbClr val="3D3D5B"/>
                    </a:outerShdw>
                  </a:cont>
                  <a:effect ref="fillLine"/>
                </a:effectDag>
                <a:latin typeface="CopprplGoth Bd BT" pitchFamily="34" charset="0"/>
              </a:rPr>
              <a:t>C H A P T E R</a:t>
            </a:r>
          </a:p>
        </p:txBody>
      </p:sp>
      <p:sp>
        <p:nvSpPr>
          <p:cNvPr id="190478" name="Text Box 14"/>
          <p:cNvSpPr txBox="1">
            <a:spLocks noChangeArrowheads="1"/>
          </p:cNvSpPr>
          <p:nvPr userDrawn="1"/>
        </p:nvSpPr>
        <p:spPr bwMode="auto">
          <a:xfrm>
            <a:off x="1752600" y="914400"/>
            <a:ext cx="1219200" cy="990600"/>
          </a:xfrm>
          <a:prstGeom prst="rect">
            <a:avLst/>
          </a:prstGeom>
          <a:solidFill>
            <a:srgbClr val="666699"/>
          </a:solidFill>
          <a:ln w="9525">
            <a:noFill/>
            <a:miter lim="800000"/>
            <a:headEnd/>
            <a:tailEnd/>
          </a:ln>
          <a:effectLst/>
        </p:spPr>
        <p:txBody>
          <a:bodyPr anchor="ctr" anchorCtr="1"/>
          <a:lstStyle/>
          <a:p>
            <a:pPr>
              <a:spcBef>
                <a:spcPct val="50000"/>
              </a:spcBef>
            </a:pPr>
            <a:r>
              <a:rPr lang="en-US" sz="6000">
                <a:solidFill>
                  <a:srgbClr val="FFFFCC"/>
                </a:solidFill>
                <a:latin typeface="Arial" charset="0"/>
              </a:rPr>
              <a:t>5</a:t>
            </a:r>
          </a:p>
        </p:txBody>
      </p:sp>
      <p:sp>
        <p:nvSpPr>
          <p:cNvPr id="190479" name="Line 15"/>
          <p:cNvSpPr>
            <a:spLocks noChangeShapeType="1"/>
          </p:cNvSpPr>
          <p:nvPr userDrawn="1"/>
        </p:nvSpPr>
        <p:spPr bwMode="auto">
          <a:xfrm>
            <a:off x="1752600" y="1828800"/>
            <a:ext cx="6629400" cy="0"/>
          </a:xfrm>
          <a:prstGeom prst="line">
            <a:avLst/>
          </a:prstGeom>
          <a:noFill/>
          <a:ln w="38100">
            <a:solidFill>
              <a:srgbClr val="FFA347"/>
            </a:solidFill>
            <a:round/>
            <a:headEnd/>
            <a:tailEnd/>
          </a:ln>
          <a:effectLst/>
        </p:spPr>
        <p:txBody>
          <a:bodyPr wrap="none" anchor="ctr"/>
          <a:lstStyle/>
          <a:p>
            <a:endParaRPr lang="en-US"/>
          </a:p>
        </p:txBody>
      </p:sp>
      <p:sp>
        <p:nvSpPr>
          <p:cNvPr id="190480" name="Text Box 16"/>
          <p:cNvSpPr txBox="1">
            <a:spLocks noChangeArrowheads="1"/>
          </p:cNvSpPr>
          <p:nvPr userDrawn="1"/>
        </p:nvSpPr>
        <p:spPr bwMode="auto">
          <a:xfrm>
            <a:off x="4572000" y="5486400"/>
            <a:ext cx="3352800" cy="533400"/>
          </a:xfrm>
          <a:prstGeom prst="rect">
            <a:avLst/>
          </a:prstGeom>
          <a:noFill/>
          <a:ln w="9525">
            <a:noFill/>
            <a:miter lim="800000"/>
            <a:headEnd/>
            <a:tailEnd/>
          </a:ln>
          <a:effectLst/>
        </p:spPr>
        <p:txBody>
          <a:bodyPr anchor="ctr" anchorCtr="1"/>
          <a:lstStyle/>
          <a:p>
            <a:pPr algn="r">
              <a:spcBef>
                <a:spcPct val="50000"/>
              </a:spcBef>
            </a:pPr>
            <a:r>
              <a:rPr lang="en-US" sz="1200">
                <a:solidFill>
                  <a:srgbClr val="FFFFFF"/>
                </a:solidFill>
                <a:effectLst>
                  <a:outerShdw blurRad="38100" dist="38100" dir="2700000" algn="tl">
                    <a:srgbClr val="000000"/>
                  </a:outerShdw>
                </a:effectLst>
                <a:latin typeface="CopprplGoth Bd BT" pitchFamily="34" charset="0"/>
              </a:rPr>
              <a:t>Prepared by:  Fernando Quijano</a:t>
            </a:r>
            <a:br>
              <a:rPr lang="en-US" sz="1200">
                <a:solidFill>
                  <a:srgbClr val="FFFFFF"/>
                </a:solidFill>
                <a:effectLst>
                  <a:outerShdw blurRad="38100" dist="38100" dir="2700000" algn="tl">
                    <a:srgbClr val="000000"/>
                  </a:outerShdw>
                </a:effectLst>
                <a:latin typeface="CopprplGoth Bd BT" pitchFamily="34" charset="0"/>
              </a:rPr>
            </a:br>
            <a:r>
              <a:rPr lang="en-US" sz="1200">
                <a:solidFill>
                  <a:srgbClr val="FFFFFF"/>
                </a:solidFill>
                <a:effectLst>
                  <a:outerShdw blurRad="38100" dist="38100" dir="2700000" algn="tl">
                    <a:srgbClr val="000000"/>
                  </a:outerShdw>
                </a:effectLst>
                <a:latin typeface="CopprplGoth Bd BT" pitchFamily="34" charset="0"/>
              </a:rPr>
              <a:t> and Yvonn Quijano</a:t>
            </a:r>
            <a:endParaRPr lang="en-US" sz="6000">
              <a:solidFill>
                <a:srgbClr val="FFFFFF"/>
              </a:solidFill>
              <a:effectLst>
                <a:outerShdw blurRad="38100" dist="38100" dir="2700000" algn="tl">
                  <a:srgbClr val="000000"/>
                </a:outerShdw>
              </a:effectLst>
              <a:latin typeface="Arial" charset="0"/>
            </a:endParaRPr>
          </a:p>
        </p:txBody>
      </p:sp>
      <p:sp>
        <p:nvSpPr>
          <p:cNvPr id="190481" name="Rectangle 17"/>
          <p:cNvSpPr>
            <a:spLocks noChangeArrowheads="1"/>
          </p:cNvSpPr>
          <p:nvPr userDrawn="1"/>
        </p:nvSpPr>
        <p:spPr bwMode="auto">
          <a:xfrm>
            <a:off x="0" y="6629400"/>
            <a:ext cx="9144000" cy="219075"/>
          </a:xfrm>
          <a:prstGeom prst="rect">
            <a:avLst/>
          </a:prstGeom>
          <a:solidFill>
            <a:srgbClr val="666699"/>
          </a:solidFill>
          <a:ln w="9525">
            <a:noFill/>
            <a:miter lim="800000"/>
            <a:headEnd/>
            <a:tailEnd/>
          </a:ln>
          <a:effectLst/>
        </p:spPr>
        <p:txBody>
          <a:bodyPr anchor="ctr"/>
          <a:lstStyle/>
          <a:p>
            <a:pPr eaLnBrk="0" hangingPunct="0"/>
            <a:r>
              <a:rPr lang="en-US" sz="1200">
                <a:solidFill>
                  <a:srgbClr val="FFFFCC"/>
                </a:solidFill>
                <a:effectLst>
                  <a:outerShdw blurRad="38100" dist="38100" dir="2700000" algn="tl">
                    <a:srgbClr val="000000"/>
                  </a:outerShdw>
                </a:effectLst>
                <a:latin typeface="Arial" charset="0"/>
              </a:rPr>
              <a:t>© 2004 Prentice Hall Business Publishing	Principles of Economics, 7/e	Karl Case, Ray Fair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90477"/>
                                        </p:tgtEl>
                                        <p:attrNameLst>
                                          <p:attrName>style.visibility</p:attrName>
                                        </p:attrNameLst>
                                      </p:cBhvr>
                                      <p:to>
                                        <p:strVal val="visible"/>
                                      </p:to>
                                    </p:set>
                                    <p:anim calcmode="lin" valueType="num">
                                      <p:cBhvr>
                                        <p:cTn id="7" dur="500" fill="hold"/>
                                        <p:tgtEl>
                                          <p:spTgt spid="190477"/>
                                        </p:tgtEl>
                                        <p:attrNameLst>
                                          <p:attrName>ppt_w</p:attrName>
                                        </p:attrNameLst>
                                      </p:cBhvr>
                                      <p:tavLst>
                                        <p:tav tm="0">
                                          <p:val>
                                            <p:fltVal val="0"/>
                                          </p:val>
                                        </p:tav>
                                        <p:tav tm="100000">
                                          <p:val>
                                            <p:strVal val="#ppt_w"/>
                                          </p:val>
                                        </p:tav>
                                      </p:tavLst>
                                    </p:anim>
                                    <p:anim calcmode="lin" valueType="num">
                                      <p:cBhvr>
                                        <p:cTn id="8" dur="500" fill="hold"/>
                                        <p:tgtEl>
                                          <p:spTgt spid="190477"/>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 fill="hold" grpId="0" nodeType="afterEffect">
                                  <p:stCondLst>
                                    <p:cond delay="0"/>
                                  </p:stCondLst>
                                  <p:childTnLst>
                                    <p:set>
                                      <p:cBhvr>
                                        <p:cTn id="11" dur="1" fill="hold">
                                          <p:stCondLst>
                                            <p:cond delay="0"/>
                                          </p:stCondLst>
                                        </p:cTn>
                                        <p:tgtEl>
                                          <p:spTgt spid="190478"/>
                                        </p:tgtEl>
                                        <p:attrNameLst>
                                          <p:attrName>style.visibility</p:attrName>
                                        </p:attrNameLst>
                                      </p:cBhvr>
                                      <p:to>
                                        <p:strVal val="visible"/>
                                      </p:to>
                                    </p:set>
                                    <p:anim calcmode="lin" valueType="num">
                                      <p:cBhvr>
                                        <p:cTn id="12" dur="500" fill="hold"/>
                                        <p:tgtEl>
                                          <p:spTgt spid="190478"/>
                                        </p:tgtEl>
                                        <p:attrNameLst>
                                          <p:attrName>ppt_x</p:attrName>
                                        </p:attrNameLst>
                                      </p:cBhvr>
                                      <p:tavLst>
                                        <p:tav tm="0">
                                          <p:val>
                                            <p:strVal val="#ppt_x"/>
                                          </p:val>
                                        </p:tav>
                                        <p:tav tm="100000">
                                          <p:val>
                                            <p:strVal val="#ppt_x"/>
                                          </p:val>
                                        </p:tav>
                                      </p:tavLst>
                                    </p:anim>
                                    <p:anim calcmode="lin" valueType="num">
                                      <p:cBhvr>
                                        <p:cTn id="13" dur="500" fill="hold"/>
                                        <p:tgtEl>
                                          <p:spTgt spid="190478"/>
                                        </p:tgtEl>
                                        <p:attrNameLst>
                                          <p:attrName>ppt_y</p:attrName>
                                        </p:attrNameLst>
                                      </p:cBhvr>
                                      <p:tavLst>
                                        <p:tav tm="0">
                                          <p:val>
                                            <p:strVal val="#ppt_y-#ppt_h/2"/>
                                          </p:val>
                                        </p:tav>
                                        <p:tav tm="100000">
                                          <p:val>
                                            <p:strVal val="#ppt_y"/>
                                          </p:val>
                                        </p:tav>
                                      </p:tavLst>
                                    </p:anim>
                                    <p:anim calcmode="lin" valueType="num">
                                      <p:cBhvr>
                                        <p:cTn id="14" dur="500" fill="hold"/>
                                        <p:tgtEl>
                                          <p:spTgt spid="190478"/>
                                        </p:tgtEl>
                                        <p:attrNameLst>
                                          <p:attrName>ppt_w</p:attrName>
                                        </p:attrNameLst>
                                      </p:cBhvr>
                                      <p:tavLst>
                                        <p:tav tm="0">
                                          <p:val>
                                            <p:strVal val="#ppt_w"/>
                                          </p:val>
                                        </p:tav>
                                        <p:tav tm="100000">
                                          <p:val>
                                            <p:strVal val="#ppt_w"/>
                                          </p:val>
                                        </p:tav>
                                      </p:tavLst>
                                    </p:anim>
                                    <p:anim calcmode="lin" valueType="num">
                                      <p:cBhvr>
                                        <p:cTn id="15" dur="500" fill="hold"/>
                                        <p:tgtEl>
                                          <p:spTgt spid="190478"/>
                                        </p:tgtEl>
                                        <p:attrNameLst>
                                          <p:attrName>ppt_h</p:attrName>
                                        </p:attrNameLst>
                                      </p:cBhvr>
                                      <p:tavLst>
                                        <p:tav tm="0">
                                          <p:val>
                                            <p:fltVal val="0"/>
                                          </p:val>
                                        </p:tav>
                                        <p:tav tm="100000">
                                          <p:val>
                                            <p:strVal val="#ppt_h"/>
                                          </p:val>
                                        </p:tav>
                                      </p:tavLst>
                                    </p:anim>
                                  </p:childTnLst>
                                </p:cTn>
                              </p:par>
                            </p:childTnLst>
                          </p:cTn>
                        </p:par>
                        <p:par>
                          <p:cTn id="16" fill="hold">
                            <p:stCondLst>
                              <p:cond delay="1000"/>
                            </p:stCondLst>
                            <p:childTnLst>
                              <p:par>
                                <p:cTn id="17" presetID="22" presetClass="entr" presetSubtype="8" fill="hold" grpId="0" nodeType="afterEffect">
                                  <p:stCondLst>
                                    <p:cond delay="0"/>
                                  </p:stCondLst>
                                  <p:childTnLst>
                                    <p:set>
                                      <p:cBhvr>
                                        <p:cTn id="18" dur="1" fill="hold">
                                          <p:stCondLst>
                                            <p:cond delay="0"/>
                                          </p:stCondLst>
                                        </p:cTn>
                                        <p:tgtEl>
                                          <p:spTgt spid="190479"/>
                                        </p:tgtEl>
                                        <p:attrNameLst>
                                          <p:attrName>style.visibility</p:attrName>
                                        </p:attrNameLst>
                                      </p:cBhvr>
                                      <p:to>
                                        <p:strVal val="visible"/>
                                      </p:to>
                                    </p:set>
                                    <p:animEffect transition="in" filter="wipe(left)">
                                      <p:cBhvr>
                                        <p:cTn id="19" dur="500"/>
                                        <p:tgtEl>
                                          <p:spTgt spid="190479"/>
                                        </p:tgtEl>
                                      </p:cBhvr>
                                    </p:animEffect>
                                  </p:childTnLst>
                                </p:cTn>
                              </p:par>
                            </p:childTnLst>
                          </p:cTn>
                        </p:par>
                        <p:par>
                          <p:cTn id="20" fill="hold">
                            <p:stCondLst>
                              <p:cond delay="1500"/>
                            </p:stCondLst>
                            <p:childTnLst>
                              <p:par>
                                <p:cTn id="21" presetID="22" presetClass="entr" presetSubtype="8" fill="hold" grpId="0" nodeType="afterEffect">
                                  <p:stCondLst>
                                    <p:cond delay="0"/>
                                  </p:stCondLst>
                                  <p:childTnLst>
                                    <p:set>
                                      <p:cBhvr>
                                        <p:cTn id="22" dur="1" fill="hold">
                                          <p:stCondLst>
                                            <p:cond delay="0"/>
                                          </p:stCondLst>
                                        </p:cTn>
                                        <p:tgtEl>
                                          <p:spTgt spid="190476"/>
                                        </p:tgtEl>
                                        <p:attrNameLst>
                                          <p:attrName>style.visibility</p:attrName>
                                        </p:attrNameLst>
                                      </p:cBhvr>
                                      <p:to>
                                        <p:strVal val="visible"/>
                                      </p:to>
                                    </p:set>
                                    <p:animEffect transition="in" filter="wipe(left)">
                                      <p:cBhvr>
                                        <p:cTn id="23" dur="500"/>
                                        <p:tgtEl>
                                          <p:spTgt spid="190476"/>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190480"/>
                                        </p:tgtEl>
                                        <p:attrNameLst>
                                          <p:attrName>style.visibility</p:attrName>
                                        </p:attrNameLst>
                                      </p:cBhvr>
                                      <p:to>
                                        <p:strVal val="visible"/>
                                      </p:to>
                                    </p:set>
                                    <p:animEffect transition="in" filter="wipe(left)">
                                      <p:cBhvr>
                                        <p:cTn id="27" dur="500"/>
                                        <p:tgtEl>
                                          <p:spTgt spid="1904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76" grpId="0" animBg="1" autoUpdateAnimBg="0"/>
      <p:bldP spid="190477" grpId="0" animBg="1" autoUpdateAnimBg="0"/>
      <p:bldP spid="190478" grpId="0" animBg="1" autoUpdateAnimBg="0"/>
      <p:bldP spid="190479" grpId="0" animBg="1"/>
      <p:bldP spid="190480" grpId="0"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D5548238-81E9-49B4-B3CF-DADFBC465044}" type="slidenum">
              <a:rPr lang="en-US"/>
              <a:pPr/>
              <a:t>‹#›</a:t>
            </a:fld>
            <a:r>
              <a:rPr lang="en-US"/>
              <a:t> of 31</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77788"/>
            <a:ext cx="2019300" cy="65516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77788"/>
            <a:ext cx="5905500" cy="65516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41A0653A-E1B9-4AEF-B06D-8D8A02B76308}" type="slidenum">
              <a:rPr lang="en-US"/>
              <a:pPr/>
              <a:t>‹#›</a:t>
            </a:fld>
            <a:r>
              <a:rPr lang="en-US"/>
              <a:t> of 31</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4C40835E-8BC0-44EB-B517-30978DEF3C32}" type="slidenum">
              <a:rPr lang="en-US"/>
              <a:pPr/>
              <a:t>‹#›</a:t>
            </a:fld>
            <a:r>
              <a:rPr lang="en-US"/>
              <a:t> of 31</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1BFC528B-0093-4831-B234-55472091E50D}" type="slidenum">
              <a:rPr lang="en-US"/>
              <a:pPr/>
              <a:t>‹#›</a:t>
            </a:fld>
            <a:r>
              <a:rPr lang="en-US"/>
              <a:t> of 31</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0" y="1828800"/>
            <a:ext cx="31242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31242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8B5881C4-4E20-4254-9808-E00488AA6457}" type="slidenum">
              <a:rPr lang="en-US"/>
              <a:pPr/>
              <a:t>‹#›</a:t>
            </a:fld>
            <a:r>
              <a:rPr lang="en-US"/>
              <a:t> of 31</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138D722A-EA4D-47F0-8ECA-AB40D3F8DABF}" type="slidenum">
              <a:rPr lang="en-US"/>
              <a:pPr/>
              <a:t>‹#›</a:t>
            </a:fld>
            <a:r>
              <a:rPr lang="en-US"/>
              <a:t> of 31</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280A2DD8-B885-4220-A017-3AB2A46A35F8}" type="slidenum">
              <a:rPr lang="en-US"/>
              <a:pPr/>
              <a:t>‹#›</a:t>
            </a:fld>
            <a:r>
              <a:rPr lang="en-US"/>
              <a:t> of 31</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73A6A8D1-0FF5-43DF-8925-9064B2DADE20}" type="slidenum">
              <a:rPr lang="en-US"/>
              <a:pPr/>
              <a:t>‹#›</a:t>
            </a:fld>
            <a:r>
              <a:rPr lang="en-US"/>
              <a:t> of 31</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BF360A9F-01D1-44D0-8FBF-FD529F5A90D9}" type="slidenum">
              <a:rPr lang="en-US"/>
              <a:pPr/>
              <a:t>‹#›</a:t>
            </a:fld>
            <a:r>
              <a:rPr lang="en-US"/>
              <a:t> of 31</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C12976E4-0C77-4D36-BA13-D89EFC4C0573}" type="slidenum">
              <a:rPr lang="en-US"/>
              <a:pPr/>
              <a:t>‹#›</a:t>
            </a:fld>
            <a:r>
              <a:rPr lang="en-US"/>
              <a:t> of 31</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89451" name="Rectangle 11"/>
          <p:cNvSpPr>
            <a:spLocks noGrp="1" noChangeArrowheads="1"/>
          </p:cNvSpPr>
          <p:nvPr>
            <p:ph type="title"/>
          </p:nvPr>
        </p:nvSpPr>
        <p:spPr bwMode="auto">
          <a:xfrm>
            <a:off x="533400" y="77788"/>
            <a:ext cx="8077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 and for two-line headings</a:t>
            </a:r>
          </a:p>
        </p:txBody>
      </p:sp>
      <p:sp>
        <p:nvSpPr>
          <p:cNvPr id="189452" name="Rectangle 12"/>
          <p:cNvSpPr>
            <a:spLocks noGrp="1" noChangeArrowheads="1"/>
          </p:cNvSpPr>
          <p:nvPr>
            <p:ph type="body" idx="1"/>
          </p:nvPr>
        </p:nvSpPr>
        <p:spPr bwMode="auto">
          <a:xfrm>
            <a:off x="1371600" y="1828800"/>
            <a:ext cx="6400800" cy="4800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89453" name="Line 13"/>
          <p:cNvSpPr>
            <a:spLocks noChangeShapeType="1"/>
          </p:cNvSpPr>
          <p:nvPr userDrawn="1"/>
        </p:nvSpPr>
        <p:spPr bwMode="auto">
          <a:xfrm>
            <a:off x="414338" y="1296988"/>
            <a:ext cx="8305800" cy="0"/>
          </a:xfrm>
          <a:prstGeom prst="line">
            <a:avLst/>
          </a:prstGeom>
          <a:noFill/>
          <a:ln w="38100">
            <a:solidFill>
              <a:srgbClr val="FF9900"/>
            </a:solidFill>
            <a:round/>
            <a:headEnd/>
            <a:tailEnd/>
          </a:ln>
          <a:effectLst/>
        </p:spPr>
        <p:txBody>
          <a:bodyPr wrap="none" anchor="ctr"/>
          <a:lstStyle/>
          <a:p>
            <a:endParaRPr lang="en-US"/>
          </a:p>
        </p:txBody>
      </p:sp>
      <p:sp>
        <p:nvSpPr>
          <p:cNvPr id="189454" name="Text Box 14"/>
          <p:cNvSpPr txBox="1">
            <a:spLocks noChangeArrowheads="1"/>
          </p:cNvSpPr>
          <p:nvPr userDrawn="1"/>
        </p:nvSpPr>
        <p:spPr bwMode="auto">
          <a:xfrm rot="-10800000">
            <a:off x="-3175" y="0"/>
            <a:ext cx="406400" cy="5334000"/>
          </a:xfrm>
          <a:prstGeom prst="rect">
            <a:avLst/>
          </a:prstGeom>
          <a:solidFill>
            <a:srgbClr val="CCCCCC">
              <a:alpha val="50000"/>
            </a:srgbClr>
          </a:solidFill>
          <a:ln w="9525">
            <a:solidFill>
              <a:schemeClr val="hlink"/>
            </a:solidFill>
            <a:miter lim="800000"/>
            <a:headEnd/>
            <a:tailEnd/>
          </a:ln>
          <a:effectLst/>
        </p:spPr>
        <p:txBody>
          <a:bodyPr vert="eaVert">
            <a:spAutoFit/>
          </a:bodyPr>
          <a:lstStyle/>
          <a:p>
            <a:pPr>
              <a:spcBef>
                <a:spcPct val="50000"/>
              </a:spcBef>
            </a:pPr>
            <a:r>
              <a:rPr lang="en-US" sz="1400">
                <a:solidFill>
                  <a:schemeClr val="bg1"/>
                </a:solidFill>
                <a:latin typeface="CopprplGoth Bd BT" pitchFamily="34" charset="0"/>
              </a:rPr>
              <a:t>  </a:t>
            </a:r>
            <a:r>
              <a:rPr lang="en-US" sz="1400">
                <a:solidFill>
                  <a:srgbClr val="FFFFCC"/>
                </a:solidFill>
                <a:effectLst>
                  <a:outerShdw blurRad="38100" dist="38100" dir="2700000" algn="tl">
                    <a:srgbClr val="000000"/>
                  </a:outerShdw>
                </a:effectLst>
                <a:latin typeface="CopprplGoth Bd BT" pitchFamily="34" charset="0"/>
              </a:rPr>
              <a:t>C H A P T E R  17:  Introduction to Macroeconomics</a:t>
            </a:r>
          </a:p>
        </p:txBody>
      </p:sp>
      <p:sp>
        <p:nvSpPr>
          <p:cNvPr id="189455" name="Rectangle 15"/>
          <p:cNvSpPr>
            <a:spLocks noGrp="1" noChangeArrowheads="1"/>
          </p:cNvSpPr>
          <p:nvPr>
            <p:ph type="sldNum" sz="quarter" idx="4"/>
          </p:nvPr>
        </p:nvSpPr>
        <p:spPr bwMode="auto">
          <a:xfrm>
            <a:off x="8386763" y="6630988"/>
            <a:ext cx="762000" cy="228600"/>
          </a:xfrm>
          <a:prstGeom prst="rect">
            <a:avLst/>
          </a:prstGeom>
          <a:solidFill>
            <a:srgbClr val="FFFFCC"/>
          </a:solidFill>
          <a:ln w="9525">
            <a:noFill/>
            <a:miter lim="800000"/>
            <a:headEnd/>
            <a:tailEnd/>
          </a:ln>
          <a:effectLst/>
        </p:spPr>
        <p:txBody>
          <a:bodyPr vert="horz" wrap="square" lIns="91440" tIns="45720" rIns="91440" bIns="45720" numCol="1" anchor="ctr" anchorCtr="1" compatLnSpc="1">
            <a:prstTxWarp prst="textNoShape">
              <a:avLst/>
            </a:prstTxWarp>
          </a:bodyPr>
          <a:lstStyle>
            <a:lvl1pPr algn="r">
              <a:defRPr sz="1200">
                <a:solidFill>
                  <a:schemeClr val="accent2"/>
                </a:solidFill>
                <a:latin typeface="+mn-lt"/>
              </a:defRPr>
            </a:lvl1pPr>
          </a:lstStyle>
          <a:p>
            <a:fld id="{9D313DB7-02A2-47A8-88F9-1FE410A9A072}" type="slidenum">
              <a:rPr lang="en-US"/>
              <a:pPr/>
              <a:t>‹#›</a:t>
            </a:fld>
            <a:r>
              <a:rPr lang="en-US"/>
              <a:t> of 31</a:t>
            </a:r>
          </a:p>
        </p:txBody>
      </p:sp>
      <p:sp>
        <p:nvSpPr>
          <p:cNvPr id="189456" name="Rectangle 16"/>
          <p:cNvSpPr>
            <a:spLocks noChangeArrowheads="1"/>
          </p:cNvSpPr>
          <p:nvPr userDrawn="1"/>
        </p:nvSpPr>
        <p:spPr bwMode="auto">
          <a:xfrm>
            <a:off x="4763" y="6638925"/>
            <a:ext cx="8458200" cy="219075"/>
          </a:xfrm>
          <a:prstGeom prst="rect">
            <a:avLst/>
          </a:prstGeom>
          <a:solidFill>
            <a:srgbClr val="666699"/>
          </a:solidFill>
          <a:ln w="9525">
            <a:noFill/>
            <a:miter lim="800000"/>
            <a:headEnd/>
            <a:tailEnd/>
          </a:ln>
          <a:effectLst/>
        </p:spPr>
        <p:txBody>
          <a:bodyPr anchor="ctr"/>
          <a:lstStyle/>
          <a:p>
            <a:pPr eaLnBrk="0" hangingPunct="0"/>
            <a:r>
              <a:rPr lang="en-US" sz="1200">
                <a:solidFill>
                  <a:srgbClr val="FFFFCC"/>
                </a:solidFill>
                <a:effectLst>
                  <a:outerShdw blurRad="38100" dist="38100" dir="2700000" algn="tl">
                    <a:srgbClr val="000000"/>
                  </a:outerShdw>
                </a:effectLst>
                <a:latin typeface="Arial" charset="0"/>
              </a:rPr>
              <a:t>© 2004 Prentice Hall Business Publishing	Principles of Economics, 7/e	Karl Case, Ray Fair</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9452">
                                            <p:txEl>
                                              <p:pRg st="0" end="0"/>
                                            </p:txEl>
                                          </p:spTgt>
                                        </p:tgtEl>
                                        <p:attrNameLst>
                                          <p:attrName>style.visibility</p:attrName>
                                        </p:attrNameLst>
                                      </p:cBhvr>
                                      <p:to>
                                        <p:strVal val="visible"/>
                                      </p:to>
                                    </p:set>
                                    <p:animEffect transition="in" filter="wipe(left)">
                                      <p:cBhvr>
                                        <p:cTn id="7" dur="500"/>
                                        <p:tgtEl>
                                          <p:spTgt spid="189452">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89452">
                                            <p:txEl>
                                              <p:pRg st="1" end="1"/>
                                            </p:txEl>
                                          </p:spTgt>
                                        </p:tgtEl>
                                        <p:attrNameLst>
                                          <p:attrName>style.visibility</p:attrName>
                                        </p:attrNameLst>
                                      </p:cBhvr>
                                      <p:to>
                                        <p:strVal val="visible"/>
                                      </p:to>
                                    </p:set>
                                    <p:animEffect transition="in" filter="wipe(left)">
                                      <p:cBhvr>
                                        <p:cTn id="11" dur="500"/>
                                        <p:tgtEl>
                                          <p:spTgt spid="189452">
                                            <p:txEl>
                                              <p:pRg st="1" end="1"/>
                                            </p:txEl>
                                          </p:spTgt>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189452">
                                            <p:txEl>
                                              <p:pRg st="2" end="2"/>
                                            </p:txEl>
                                          </p:spTgt>
                                        </p:tgtEl>
                                        <p:attrNameLst>
                                          <p:attrName>style.visibility</p:attrName>
                                        </p:attrNameLst>
                                      </p:cBhvr>
                                      <p:to>
                                        <p:strVal val="visible"/>
                                      </p:to>
                                    </p:set>
                                    <p:animEffect transition="in" filter="wipe(left)">
                                      <p:cBhvr>
                                        <p:cTn id="14" dur="500"/>
                                        <p:tgtEl>
                                          <p:spTgt spid="189452">
                                            <p:txEl>
                                              <p:pRg st="2" end="2"/>
                                            </p:txEl>
                                          </p:spTgt>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189452">
                                            <p:txEl>
                                              <p:pRg st="3" end="3"/>
                                            </p:txEl>
                                          </p:spTgt>
                                        </p:tgtEl>
                                        <p:attrNameLst>
                                          <p:attrName>style.visibility</p:attrName>
                                        </p:attrNameLst>
                                      </p:cBhvr>
                                      <p:to>
                                        <p:strVal val="visible"/>
                                      </p:to>
                                    </p:set>
                                    <p:animEffect transition="in" filter="wipe(left)">
                                      <p:cBhvr>
                                        <p:cTn id="17" dur="500"/>
                                        <p:tgtEl>
                                          <p:spTgt spid="189452">
                                            <p:txEl>
                                              <p:pRg st="3" end="3"/>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189452">
                                            <p:txEl>
                                              <p:pRg st="4" end="4"/>
                                            </p:txEl>
                                          </p:spTgt>
                                        </p:tgtEl>
                                        <p:attrNameLst>
                                          <p:attrName>style.visibility</p:attrName>
                                        </p:attrNameLst>
                                      </p:cBhvr>
                                      <p:to>
                                        <p:strVal val="visible"/>
                                      </p:to>
                                    </p:set>
                                    <p:animEffect transition="in" filter="wipe(left)">
                                      <p:cBhvr>
                                        <p:cTn id="20" dur="500"/>
                                        <p:tgtEl>
                                          <p:spTgt spid="18945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52" grpId="0" build="p" bldLvl="2" autoUpdateAnimBg="0" advAuto="0">
        <p:tmplLst>
          <p:tmpl lvl="1">
            <p:tnLst>
              <p:par>
                <p:cTn presetID="22" presetClass="entr" presetSubtype="8" fill="hold" nodeType="afterEffect">
                  <p:stCondLst>
                    <p:cond delay="0"/>
                  </p:stCondLst>
                  <p:childTnLst>
                    <p:set>
                      <p:cBhvr>
                        <p:cTn dur="1" fill="hold">
                          <p:stCondLst>
                            <p:cond delay="0"/>
                          </p:stCondLst>
                        </p:cTn>
                        <p:tgtEl>
                          <p:spTgt spid="189452"/>
                        </p:tgtEl>
                        <p:attrNameLst>
                          <p:attrName>style.visibility</p:attrName>
                        </p:attrNameLst>
                      </p:cBhvr>
                      <p:to>
                        <p:strVal val="visible"/>
                      </p:to>
                    </p:set>
                    <p:animEffect transition="in" filter="wipe(left)">
                      <p:cBhvr>
                        <p:cTn dur="500"/>
                        <p:tgtEl>
                          <p:spTgt spid="189452"/>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189452"/>
                        </p:tgtEl>
                        <p:attrNameLst>
                          <p:attrName>style.visibility</p:attrName>
                        </p:attrNameLst>
                      </p:cBhvr>
                      <p:to>
                        <p:strVal val="visible"/>
                      </p:to>
                    </p:set>
                    <p:animEffect transition="in" filter="wipe(left)">
                      <p:cBhvr>
                        <p:cTn dur="500"/>
                        <p:tgtEl>
                          <p:spTgt spid="189452"/>
                        </p:tgtEl>
                      </p:cBhvr>
                    </p:animEffect>
                  </p:childTnLst>
                </p:cTn>
              </p:par>
            </p:tnLst>
          </p:tmpl>
          <p:tmpl lvl="3">
            <p:tnLst>
              <p:par>
                <p:cTn presetID="22" presetClass="entr" presetSubtype="8" fill="hold" nodeType="withEffect">
                  <p:stCondLst>
                    <p:cond delay="0"/>
                  </p:stCondLst>
                  <p:childTnLst>
                    <p:set>
                      <p:cBhvr>
                        <p:cTn dur="1" fill="hold">
                          <p:stCondLst>
                            <p:cond delay="0"/>
                          </p:stCondLst>
                        </p:cTn>
                        <p:tgtEl>
                          <p:spTgt spid="189452"/>
                        </p:tgtEl>
                        <p:attrNameLst>
                          <p:attrName>style.visibility</p:attrName>
                        </p:attrNameLst>
                      </p:cBhvr>
                      <p:to>
                        <p:strVal val="visible"/>
                      </p:to>
                    </p:set>
                    <p:animEffect transition="in" filter="wipe(left)">
                      <p:cBhvr>
                        <p:cTn dur="500"/>
                        <p:tgtEl>
                          <p:spTgt spid="189452"/>
                        </p:tgtEl>
                      </p:cBhvr>
                    </p:animEffect>
                  </p:childTnLst>
                </p:cTn>
              </p:par>
            </p:tnLst>
          </p:tmpl>
          <p:tmpl lvl="4">
            <p:tnLst>
              <p:par>
                <p:cTn presetID="22" presetClass="entr" presetSubtype="8" fill="hold" nodeType="withEffect">
                  <p:stCondLst>
                    <p:cond delay="0"/>
                  </p:stCondLst>
                  <p:childTnLst>
                    <p:set>
                      <p:cBhvr>
                        <p:cTn dur="1" fill="hold">
                          <p:stCondLst>
                            <p:cond delay="0"/>
                          </p:stCondLst>
                        </p:cTn>
                        <p:tgtEl>
                          <p:spTgt spid="189452"/>
                        </p:tgtEl>
                        <p:attrNameLst>
                          <p:attrName>style.visibility</p:attrName>
                        </p:attrNameLst>
                      </p:cBhvr>
                      <p:to>
                        <p:strVal val="visible"/>
                      </p:to>
                    </p:set>
                    <p:animEffect transition="in" filter="wipe(left)">
                      <p:cBhvr>
                        <p:cTn dur="500"/>
                        <p:tgtEl>
                          <p:spTgt spid="189452"/>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189452"/>
                        </p:tgtEl>
                        <p:attrNameLst>
                          <p:attrName>style.visibility</p:attrName>
                        </p:attrNameLst>
                      </p:cBhvr>
                      <p:to>
                        <p:strVal val="visible"/>
                      </p:to>
                    </p:set>
                    <p:animEffect transition="in" filter="wipe(left)">
                      <p:cBhvr>
                        <p:cTn dur="500"/>
                        <p:tgtEl>
                          <p:spTgt spid="189452"/>
                        </p:tgtEl>
                      </p:cBhvr>
                    </p:animEffect>
                  </p:childTnLst>
                </p:cTn>
              </p:par>
            </p:tnLst>
          </p:tmpl>
        </p:tmplLst>
      </p:bldP>
    </p:bldLst>
  </p:timing>
  <p:hf hdr="0" ftr="0" dt="0"/>
  <p:txStyles>
    <p:titleStyle>
      <a:lvl1pPr algn="ctr" rtl="0" fontAlgn="base">
        <a:spcBef>
          <a:spcPct val="0"/>
        </a:spcBef>
        <a:spcAft>
          <a:spcPct val="0"/>
        </a:spcAft>
        <a:defRPr sz="3600">
          <a:solidFill>
            <a:srgbClr val="003366"/>
          </a:solidFill>
          <a:latin typeface="+mj-lt"/>
          <a:ea typeface="+mj-ea"/>
          <a:cs typeface="+mj-cs"/>
        </a:defRPr>
      </a:lvl1pPr>
      <a:lvl2pPr algn="ctr" rtl="0" fontAlgn="base">
        <a:spcBef>
          <a:spcPct val="0"/>
        </a:spcBef>
        <a:spcAft>
          <a:spcPct val="0"/>
        </a:spcAft>
        <a:defRPr sz="3600">
          <a:solidFill>
            <a:srgbClr val="003366"/>
          </a:solidFill>
          <a:latin typeface="Arial" charset="0"/>
        </a:defRPr>
      </a:lvl2pPr>
      <a:lvl3pPr algn="ctr" rtl="0" fontAlgn="base">
        <a:spcBef>
          <a:spcPct val="0"/>
        </a:spcBef>
        <a:spcAft>
          <a:spcPct val="0"/>
        </a:spcAft>
        <a:defRPr sz="3600">
          <a:solidFill>
            <a:srgbClr val="003366"/>
          </a:solidFill>
          <a:latin typeface="Arial" charset="0"/>
        </a:defRPr>
      </a:lvl3pPr>
      <a:lvl4pPr algn="ctr" rtl="0" fontAlgn="base">
        <a:spcBef>
          <a:spcPct val="0"/>
        </a:spcBef>
        <a:spcAft>
          <a:spcPct val="0"/>
        </a:spcAft>
        <a:defRPr sz="3600">
          <a:solidFill>
            <a:srgbClr val="003366"/>
          </a:solidFill>
          <a:latin typeface="Arial" charset="0"/>
        </a:defRPr>
      </a:lvl4pPr>
      <a:lvl5pPr algn="ctr" rtl="0" fontAlgn="base">
        <a:spcBef>
          <a:spcPct val="0"/>
        </a:spcBef>
        <a:spcAft>
          <a:spcPct val="0"/>
        </a:spcAft>
        <a:defRPr sz="3600">
          <a:solidFill>
            <a:srgbClr val="003366"/>
          </a:solidFill>
          <a:latin typeface="Arial" charset="0"/>
        </a:defRPr>
      </a:lvl5pPr>
      <a:lvl6pPr marL="457200" algn="ctr" rtl="0" fontAlgn="base">
        <a:spcBef>
          <a:spcPct val="0"/>
        </a:spcBef>
        <a:spcAft>
          <a:spcPct val="0"/>
        </a:spcAft>
        <a:defRPr sz="3600">
          <a:solidFill>
            <a:srgbClr val="003366"/>
          </a:solidFill>
          <a:latin typeface="Arial" charset="0"/>
        </a:defRPr>
      </a:lvl6pPr>
      <a:lvl7pPr marL="914400" algn="ctr" rtl="0" fontAlgn="base">
        <a:spcBef>
          <a:spcPct val="0"/>
        </a:spcBef>
        <a:spcAft>
          <a:spcPct val="0"/>
        </a:spcAft>
        <a:defRPr sz="3600">
          <a:solidFill>
            <a:srgbClr val="003366"/>
          </a:solidFill>
          <a:latin typeface="Arial" charset="0"/>
        </a:defRPr>
      </a:lvl7pPr>
      <a:lvl8pPr marL="1371600" algn="ctr" rtl="0" fontAlgn="base">
        <a:spcBef>
          <a:spcPct val="0"/>
        </a:spcBef>
        <a:spcAft>
          <a:spcPct val="0"/>
        </a:spcAft>
        <a:defRPr sz="3600">
          <a:solidFill>
            <a:srgbClr val="003366"/>
          </a:solidFill>
          <a:latin typeface="Arial" charset="0"/>
        </a:defRPr>
      </a:lvl8pPr>
      <a:lvl9pPr marL="1828800" algn="ctr" rtl="0" fontAlgn="base">
        <a:spcBef>
          <a:spcPct val="0"/>
        </a:spcBef>
        <a:spcAft>
          <a:spcPct val="0"/>
        </a:spcAft>
        <a:defRPr sz="3600">
          <a:solidFill>
            <a:srgbClr val="003366"/>
          </a:solidFill>
          <a:latin typeface="Arial" charset="0"/>
        </a:defRPr>
      </a:lvl9pPr>
    </p:titleStyle>
    <p:bodyStyle>
      <a:lvl1pPr marL="342900" indent="-342900" algn="l" rtl="0" fontAlgn="base">
        <a:spcBef>
          <a:spcPct val="25000"/>
        </a:spcBef>
        <a:spcAft>
          <a:spcPct val="45000"/>
        </a:spcAft>
        <a:buChar char="•"/>
        <a:defRPr sz="2800">
          <a:solidFill>
            <a:schemeClr val="tx1"/>
          </a:solidFill>
          <a:latin typeface="+mn-lt"/>
          <a:ea typeface="+mn-ea"/>
          <a:cs typeface="+mn-cs"/>
        </a:defRPr>
      </a:lvl1pPr>
      <a:lvl2pPr marL="742950" indent="-285750" algn="l" rtl="0" fontAlgn="base">
        <a:spcBef>
          <a:spcPct val="25000"/>
        </a:spcBef>
        <a:spcAft>
          <a:spcPct val="25000"/>
        </a:spcAft>
        <a:buSzPct val="90000"/>
        <a:buChar char="•"/>
        <a:defRPr sz="2400">
          <a:solidFill>
            <a:schemeClr val="tx1"/>
          </a:solidFill>
          <a:latin typeface="+mn-lt"/>
        </a:defRPr>
      </a:lvl2pPr>
      <a:lvl3pPr marL="1143000" indent="-228600" algn="l" rtl="0" fontAlgn="base">
        <a:spcBef>
          <a:spcPct val="20000"/>
        </a:spcBef>
        <a:spcAft>
          <a:spcPct val="0"/>
        </a:spcAft>
        <a:buSzPct val="90000"/>
        <a:buChar char="•"/>
        <a:defRPr sz="20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2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image" Target="../media/image20.png"/></Relationships>
</file>

<file path=ppt/slides/_rels/slide2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8" Type="http://schemas.openxmlformats.org/officeDocument/2006/relationships/slide" Target="slide11.xml"/><Relationship Id="rId13" Type="http://schemas.openxmlformats.org/officeDocument/2006/relationships/slide" Target="slide3.xml"/><Relationship Id="rId18" Type="http://schemas.openxmlformats.org/officeDocument/2006/relationships/slide" Target="slide4.xml"/><Relationship Id="rId3" Type="http://schemas.openxmlformats.org/officeDocument/2006/relationships/slide" Target="slide26.xml"/><Relationship Id="rId7" Type="http://schemas.openxmlformats.org/officeDocument/2006/relationships/slide" Target="slide23.xml"/><Relationship Id="rId12" Type="http://schemas.openxmlformats.org/officeDocument/2006/relationships/slide" Target="slide9.xml"/><Relationship Id="rId17" Type="http://schemas.openxmlformats.org/officeDocument/2006/relationships/slide" Target="slide5.xml"/><Relationship Id="rId2" Type="http://schemas.openxmlformats.org/officeDocument/2006/relationships/slide" Target="slide2.xml"/><Relationship Id="rId16" Type="http://schemas.openxmlformats.org/officeDocument/2006/relationships/slide" Target="slide8.xml"/><Relationship Id="rId1" Type="http://schemas.openxmlformats.org/officeDocument/2006/relationships/slideLayout" Target="../slideLayouts/slideLayout6.xml"/><Relationship Id="rId6" Type="http://schemas.openxmlformats.org/officeDocument/2006/relationships/slide" Target="slide27.xml"/><Relationship Id="rId11" Type="http://schemas.openxmlformats.org/officeDocument/2006/relationships/slide" Target="slide24.xml"/><Relationship Id="rId5" Type="http://schemas.openxmlformats.org/officeDocument/2006/relationships/slide" Target="slide17.xml"/><Relationship Id="rId15" Type="http://schemas.openxmlformats.org/officeDocument/2006/relationships/slide" Target="slide14.xml"/><Relationship Id="rId10" Type="http://schemas.openxmlformats.org/officeDocument/2006/relationships/slide" Target="slide16.xml"/><Relationship Id="rId4" Type="http://schemas.openxmlformats.org/officeDocument/2006/relationships/slide" Target="slide12.xml"/><Relationship Id="rId9" Type="http://schemas.openxmlformats.org/officeDocument/2006/relationships/slide" Target="slide13.xml"/><Relationship Id="rId14" Type="http://schemas.openxmlformats.org/officeDocument/2006/relationships/slide" Target="slide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ctrTitle"/>
          </p:nvPr>
        </p:nvSpPr>
        <p:spPr/>
        <p:txBody>
          <a:bodyPr/>
          <a:lstStyle/>
          <a:p>
            <a:r>
              <a:rPr lang="en-US"/>
              <a:t>Introduction to Macroeconomics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182A82F-F472-4DA8-B907-F7734286398A}" type="slidenum">
              <a:rPr lang="en-US"/>
              <a:pPr/>
              <a:t>10</a:t>
            </a:fld>
            <a:r>
              <a:rPr lang="en-US"/>
              <a:t> of 31</a:t>
            </a:r>
          </a:p>
        </p:txBody>
      </p:sp>
      <p:sp>
        <p:nvSpPr>
          <p:cNvPr id="234498" name="Rectangle 2"/>
          <p:cNvSpPr>
            <a:spLocks noGrp="1" noChangeArrowheads="1"/>
          </p:cNvSpPr>
          <p:nvPr>
            <p:ph type="title"/>
          </p:nvPr>
        </p:nvSpPr>
        <p:spPr/>
        <p:txBody>
          <a:bodyPr/>
          <a:lstStyle/>
          <a:p>
            <a:r>
              <a:rPr lang="en-US"/>
              <a:t>Macroeconomic Concerns</a:t>
            </a:r>
          </a:p>
        </p:txBody>
      </p:sp>
      <p:sp>
        <p:nvSpPr>
          <p:cNvPr id="234499" name="Rectangle 3"/>
          <p:cNvSpPr>
            <a:spLocks noGrp="1" noChangeArrowheads="1"/>
          </p:cNvSpPr>
          <p:nvPr>
            <p:ph type="body" idx="1"/>
          </p:nvPr>
        </p:nvSpPr>
        <p:spPr/>
        <p:txBody>
          <a:bodyPr/>
          <a:lstStyle/>
          <a:p>
            <a:r>
              <a:rPr lang="en-US" sz="3200"/>
              <a:t>Three of the major concerns of macroeconomics are:</a:t>
            </a:r>
          </a:p>
          <a:p>
            <a:pPr lvl="1"/>
            <a:r>
              <a:rPr lang="en-US" sz="2800"/>
              <a:t>Inflation</a:t>
            </a:r>
          </a:p>
          <a:p>
            <a:pPr lvl="1"/>
            <a:r>
              <a:rPr lang="en-US" sz="2800"/>
              <a:t>Output growth</a:t>
            </a:r>
          </a:p>
          <a:p>
            <a:pPr lvl="1"/>
            <a:r>
              <a:rPr lang="en-US" sz="2800"/>
              <a:t>Unemployment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812C773-69DC-4EDE-8701-063185AA4E93}" type="slidenum">
              <a:rPr lang="en-US"/>
              <a:pPr/>
              <a:t>11</a:t>
            </a:fld>
            <a:r>
              <a:rPr lang="en-US"/>
              <a:t> of 31</a:t>
            </a:r>
          </a:p>
        </p:txBody>
      </p:sp>
      <p:sp>
        <p:nvSpPr>
          <p:cNvPr id="235522" name="Rectangle 2"/>
          <p:cNvSpPr>
            <a:spLocks noGrp="1" noChangeArrowheads="1"/>
          </p:cNvSpPr>
          <p:nvPr>
            <p:ph type="title"/>
          </p:nvPr>
        </p:nvSpPr>
        <p:spPr/>
        <p:txBody>
          <a:bodyPr/>
          <a:lstStyle/>
          <a:p>
            <a:r>
              <a:rPr lang="en-US"/>
              <a:t>Inflation and Deflation</a:t>
            </a:r>
          </a:p>
        </p:txBody>
      </p:sp>
      <p:sp>
        <p:nvSpPr>
          <p:cNvPr id="235523" name="Rectangle 3"/>
          <p:cNvSpPr>
            <a:spLocks noGrp="1" noChangeArrowheads="1"/>
          </p:cNvSpPr>
          <p:nvPr>
            <p:ph type="body" idx="1"/>
          </p:nvPr>
        </p:nvSpPr>
        <p:spPr>
          <a:xfrm>
            <a:off x="1371600" y="1828800"/>
            <a:ext cx="6400800" cy="4951413"/>
          </a:xfrm>
        </p:spPr>
        <p:txBody>
          <a:bodyPr/>
          <a:lstStyle/>
          <a:p>
            <a:r>
              <a:rPr lang="en-US" sz="2400" b="1" i="1"/>
              <a:t>Inflation</a:t>
            </a:r>
            <a:r>
              <a:rPr lang="en-US" sz="2400"/>
              <a:t> is an increase in the overall price level.</a:t>
            </a:r>
          </a:p>
          <a:p>
            <a:r>
              <a:rPr lang="en-US" sz="2400" b="1" i="1"/>
              <a:t>Hyperinflation</a:t>
            </a:r>
            <a:r>
              <a:rPr lang="en-US" sz="2400"/>
              <a:t> is a period of very rapid increases in the overall price level.  Hyperinflations are rare, but have been used to study the costs and consequences of even moderate inflation.</a:t>
            </a:r>
          </a:p>
          <a:p>
            <a:r>
              <a:rPr lang="en-US" sz="2400" b="1" i="1"/>
              <a:t>Deflation</a:t>
            </a:r>
            <a:r>
              <a:rPr lang="en-US" sz="2400"/>
              <a:t> is a decrease in the overall price level. Prolonged periods of deflation can be just as damaging for the economy as sustained inflation.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2826453C-3D86-4238-BD53-5D8163C92A17}" type="slidenum">
              <a:rPr lang="en-US"/>
              <a:pPr/>
              <a:t>12</a:t>
            </a:fld>
            <a:r>
              <a:rPr lang="en-US"/>
              <a:t> of 31</a:t>
            </a:r>
          </a:p>
        </p:txBody>
      </p:sp>
      <p:sp>
        <p:nvSpPr>
          <p:cNvPr id="236546" name="Rectangle 2"/>
          <p:cNvSpPr>
            <a:spLocks noGrp="1" noChangeArrowheads="1"/>
          </p:cNvSpPr>
          <p:nvPr>
            <p:ph type="title"/>
          </p:nvPr>
        </p:nvSpPr>
        <p:spPr/>
        <p:txBody>
          <a:bodyPr/>
          <a:lstStyle/>
          <a:p>
            <a:r>
              <a:rPr lang="en-US" sz="3200"/>
              <a:t>Output Growth:</a:t>
            </a:r>
            <a:br>
              <a:rPr lang="en-US" sz="3200"/>
            </a:br>
            <a:r>
              <a:rPr lang="en-US" sz="3200"/>
              <a:t>Short Run and Long Run</a:t>
            </a:r>
          </a:p>
        </p:txBody>
      </p:sp>
      <p:sp>
        <p:nvSpPr>
          <p:cNvPr id="236547" name="Rectangle 3"/>
          <p:cNvSpPr>
            <a:spLocks noGrp="1" noChangeArrowheads="1"/>
          </p:cNvSpPr>
          <p:nvPr>
            <p:ph type="body" idx="1"/>
          </p:nvPr>
        </p:nvSpPr>
        <p:spPr>
          <a:xfrm>
            <a:off x="1366838" y="1828800"/>
            <a:ext cx="6405562" cy="4800600"/>
          </a:xfrm>
        </p:spPr>
        <p:txBody>
          <a:bodyPr/>
          <a:lstStyle/>
          <a:p>
            <a:r>
              <a:rPr lang="en-US"/>
              <a:t>The </a:t>
            </a:r>
            <a:r>
              <a:rPr lang="en-US" b="1" i="1"/>
              <a:t>business cycle</a:t>
            </a:r>
            <a:r>
              <a:rPr lang="en-US"/>
              <a:t> is the cycle of short-term ups and downs in the economy.</a:t>
            </a:r>
          </a:p>
          <a:p>
            <a:r>
              <a:rPr lang="en-US"/>
              <a:t>The main measure of how an economy is doing is aggregate output:</a:t>
            </a:r>
          </a:p>
          <a:p>
            <a:pPr lvl="1"/>
            <a:r>
              <a:rPr lang="en-US" b="1" i="1"/>
              <a:t>Aggregate output</a:t>
            </a:r>
            <a:r>
              <a:rPr lang="en-US"/>
              <a:t> is the total quantity of goods and services produced in an economy in a given period.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2849FFDF-A30A-436E-9FE0-4A5BE65567FA}" type="slidenum">
              <a:rPr lang="en-US"/>
              <a:pPr/>
              <a:t>13</a:t>
            </a:fld>
            <a:r>
              <a:rPr lang="en-US"/>
              <a:t> of 31</a:t>
            </a:r>
          </a:p>
        </p:txBody>
      </p:sp>
      <p:sp>
        <p:nvSpPr>
          <p:cNvPr id="237570" name="Rectangle 2"/>
          <p:cNvSpPr>
            <a:spLocks noGrp="1" noChangeArrowheads="1"/>
          </p:cNvSpPr>
          <p:nvPr>
            <p:ph type="title"/>
          </p:nvPr>
        </p:nvSpPr>
        <p:spPr/>
        <p:txBody>
          <a:bodyPr/>
          <a:lstStyle/>
          <a:p>
            <a:r>
              <a:rPr lang="en-US"/>
              <a:t>Output Growth:</a:t>
            </a:r>
            <a:br>
              <a:rPr lang="en-US"/>
            </a:br>
            <a:r>
              <a:rPr lang="en-US"/>
              <a:t>Short Run and Long Run</a:t>
            </a:r>
          </a:p>
        </p:txBody>
      </p:sp>
      <p:sp>
        <p:nvSpPr>
          <p:cNvPr id="237571" name="Rectangle 3"/>
          <p:cNvSpPr>
            <a:spLocks noGrp="1" noChangeArrowheads="1"/>
          </p:cNvSpPr>
          <p:nvPr>
            <p:ph type="body" idx="1"/>
          </p:nvPr>
        </p:nvSpPr>
        <p:spPr>
          <a:xfrm>
            <a:off x="1371600" y="1828800"/>
            <a:ext cx="6400800" cy="5029200"/>
          </a:xfrm>
        </p:spPr>
        <p:txBody>
          <a:bodyPr/>
          <a:lstStyle/>
          <a:p>
            <a:r>
              <a:rPr lang="en-US" sz="2400"/>
              <a:t>A </a:t>
            </a:r>
            <a:r>
              <a:rPr lang="en-US" sz="2400" b="1" i="1"/>
              <a:t>recession</a:t>
            </a:r>
            <a:r>
              <a:rPr lang="en-US" sz="2400"/>
              <a:t> is a period during which aggregate output declines.  Two consecutive quarters of decrease in output signal a recession.</a:t>
            </a:r>
          </a:p>
          <a:p>
            <a:r>
              <a:rPr lang="en-US" sz="2400"/>
              <a:t>A prolonged and deep recession becomes a </a:t>
            </a:r>
            <a:r>
              <a:rPr lang="en-US" sz="2400" b="1" i="1"/>
              <a:t>depression</a:t>
            </a:r>
            <a:r>
              <a:rPr lang="en-US" sz="2400"/>
              <a:t>.</a:t>
            </a:r>
          </a:p>
          <a:p>
            <a:r>
              <a:rPr lang="en-US" sz="2400"/>
              <a:t>Policy makers attempt not only to smooth fluctuations in output during a business cycle but also to increase the growth rate of output in the long-run.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193B41B-115D-46A3-92C1-CA85ADD44F01}" type="slidenum">
              <a:rPr lang="en-US"/>
              <a:pPr/>
              <a:t>14</a:t>
            </a:fld>
            <a:r>
              <a:rPr lang="en-US"/>
              <a:t> of 31</a:t>
            </a:r>
          </a:p>
        </p:txBody>
      </p:sp>
      <p:sp>
        <p:nvSpPr>
          <p:cNvPr id="238594" name="Rectangle 2"/>
          <p:cNvSpPr>
            <a:spLocks noGrp="1" noChangeArrowheads="1"/>
          </p:cNvSpPr>
          <p:nvPr>
            <p:ph type="title"/>
          </p:nvPr>
        </p:nvSpPr>
        <p:spPr/>
        <p:txBody>
          <a:bodyPr/>
          <a:lstStyle/>
          <a:p>
            <a:r>
              <a:rPr lang="en-US"/>
              <a:t>Unemployment</a:t>
            </a:r>
          </a:p>
        </p:txBody>
      </p:sp>
      <p:sp>
        <p:nvSpPr>
          <p:cNvPr id="238595" name="Rectangle 3"/>
          <p:cNvSpPr>
            <a:spLocks noGrp="1" noChangeArrowheads="1"/>
          </p:cNvSpPr>
          <p:nvPr>
            <p:ph type="body" idx="1"/>
          </p:nvPr>
        </p:nvSpPr>
        <p:spPr/>
        <p:txBody>
          <a:bodyPr/>
          <a:lstStyle/>
          <a:p>
            <a:pPr>
              <a:lnSpc>
                <a:spcPct val="90000"/>
              </a:lnSpc>
            </a:pPr>
            <a:r>
              <a:rPr lang="en-US"/>
              <a:t>The </a:t>
            </a:r>
            <a:r>
              <a:rPr lang="en-US" b="1" i="1"/>
              <a:t>unemployment rate</a:t>
            </a:r>
            <a:r>
              <a:rPr lang="en-US"/>
              <a:t> is the percentage of the labor force that is unemployed.</a:t>
            </a:r>
          </a:p>
          <a:p>
            <a:pPr>
              <a:lnSpc>
                <a:spcPct val="90000"/>
              </a:lnSpc>
            </a:pPr>
            <a:r>
              <a:rPr lang="en-US"/>
              <a:t>The unemployment rate is a key indicator of the economy’s health.</a:t>
            </a:r>
          </a:p>
          <a:p>
            <a:pPr>
              <a:lnSpc>
                <a:spcPct val="90000"/>
              </a:lnSpc>
            </a:pPr>
            <a:r>
              <a:rPr lang="en-US"/>
              <a:t>The existence of unemployment seems to imply that the aggregate labor market is not in equilibrium.  Why do labor markets not clear when other markets do?</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B63CC38-04CC-41F1-BAC1-61D09BD655C0}" type="slidenum">
              <a:rPr lang="en-US"/>
              <a:pPr/>
              <a:t>15</a:t>
            </a:fld>
            <a:r>
              <a:rPr lang="en-US"/>
              <a:t> of 31</a:t>
            </a:r>
          </a:p>
        </p:txBody>
      </p:sp>
      <p:sp>
        <p:nvSpPr>
          <p:cNvPr id="239618" name="Rectangle 2"/>
          <p:cNvSpPr>
            <a:spLocks noGrp="1" noChangeArrowheads="1"/>
          </p:cNvSpPr>
          <p:nvPr>
            <p:ph type="title"/>
          </p:nvPr>
        </p:nvSpPr>
        <p:spPr/>
        <p:txBody>
          <a:bodyPr/>
          <a:lstStyle/>
          <a:p>
            <a:r>
              <a:rPr lang="en-US"/>
              <a:t>Government in the Macroeconomy</a:t>
            </a:r>
          </a:p>
        </p:txBody>
      </p:sp>
      <p:sp>
        <p:nvSpPr>
          <p:cNvPr id="239619" name="Rectangle 3"/>
          <p:cNvSpPr>
            <a:spLocks noGrp="1" noChangeArrowheads="1"/>
          </p:cNvSpPr>
          <p:nvPr>
            <p:ph type="body" idx="1"/>
          </p:nvPr>
        </p:nvSpPr>
        <p:spPr>
          <a:xfrm>
            <a:off x="1371600" y="1828800"/>
            <a:ext cx="6400800" cy="4648200"/>
          </a:xfrm>
        </p:spPr>
        <p:txBody>
          <a:bodyPr/>
          <a:lstStyle/>
          <a:p>
            <a:pPr marL="344488" indent="-344488"/>
            <a:r>
              <a:rPr lang="en-US" sz="3200"/>
              <a:t>There are three kinds of policy that the government has used to influence the macroeconomy:</a:t>
            </a:r>
          </a:p>
          <a:p>
            <a:pPr marL="965200" lvl="1" indent="-501650">
              <a:buFontTx/>
              <a:buAutoNum type="arabicPeriod"/>
            </a:pPr>
            <a:r>
              <a:rPr lang="en-US" sz="2800"/>
              <a:t>Fiscal policy</a:t>
            </a:r>
          </a:p>
          <a:p>
            <a:pPr marL="965200" lvl="1" indent="-501650">
              <a:buFontTx/>
              <a:buAutoNum type="arabicPeriod"/>
            </a:pPr>
            <a:r>
              <a:rPr lang="en-US" sz="2800"/>
              <a:t>Monetary policy</a:t>
            </a:r>
          </a:p>
          <a:p>
            <a:pPr marL="965200" lvl="1" indent="-501650">
              <a:buFontTx/>
              <a:buAutoNum type="arabicPeriod"/>
            </a:pPr>
            <a:r>
              <a:rPr lang="en-US" sz="2800"/>
              <a:t>Growth or supply-side policies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87A7FE7-CE14-4F8C-AC43-DADDCD11266F}" type="slidenum">
              <a:rPr lang="en-US"/>
              <a:pPr/>
              <a:t>16</a:t>
            </a:fld>
            <a:r>
              <a:rPr lang="en-US"/>
              <a:t> of 31</a:t>
            </a:r>
          </a:p>
        </p:txBody>
      </p:sp>
      <p:sp>
        <p:nvSpPr>
          <p:cNvPr id="240642" name="Rectangle 2"/>
          <p:cNvSpPr>
            <a:spLocks noGrp="1" noChangeArrowheads="1"/>
          </p:cNvSpPr>
          <p:nvPr>
            <p:ph type="title"/>
          </p:nvPr>
        </p:nvSpPr>
        <p:spPr/>
        <p:txBody>
          <a:bodyPr/>
          <a:lstStyle/>
          <a:p>
            <a:r>
              <a:rPr lang="en-US"/>
              <a:t>Government in the Macroeconomy</a:t>
            </a:r>
          </a:p>
        </p:txBody>
      </p:sp>
      <p:sp>
        <p:nvSpPr>
          <p:cNvPr id="240643" name="Rectangle 3"/>
          <p:cNvSpPr>
            <a:spLocks noGrp="1" noChangeArrowheads="1"/>
          </p:cNvSpPr>
          <p:nvPr>
            <p:ph type="body" idx="1"/>
          </p:nvPr>
        </p:nvSpPr>
        <p:spPr>
          <a:xfrm>
            <a:off x="1371600" y="1827213"/>
            <a:ext cx="6400800" cy="4648200"/>
          </a:xfrm>
        </p:spPr>
        <p:txBody>
          <a:bodyPr/>
          <a:lstStyle/>
          <a:p>
            <a:r>
              <a:rPr lang="en-US" sz="2400" b="1" i="1"/>
              <a:t>Fiscal policy</a:t>
            </a:r>
            <a:r>
              <a:rPr lang="en-US" sz="2400"/>
              <a:t> refers to government policies concerning taxes and spending.</a:t>
            </a:r>
          </a:p>
          <a:p>
            <a:r>
              <a:rPr lang="en-US" sz="2400" b="1" i="1"/>
              <a:t>Monetary policy</a:t>
            </a:r>
            <a:r>
              <a:rPr lang="en-US" sz="2400"/>
              <a:t> consists of tools used by the Federal Reserve to control the quantity of money in the economy.</a:t>
            </a:r>
          </a:p>
          <a:p>
            <a:r>
              <a:rPr lang="en-US" sz="2400" b="1" i="1"/>
              <a:t>Growth policies</a:t>
            </a:r>
            <a:r>
              <a:rPr lang="en-US" sz="2400"/>
              <a:t> are government policies that focus on stimulating aggregate supply instead of aggregate demand.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DCEC32C8-56DC-4310-8633-BB8DDCB492E9}" type="slidenum">
              <a:rPr lang="en-US"/>
              <a:pPr/>
              <a:t>17</a:t>
            </a:fld>
            <a:r>
              <a:rPr lang="en-US"/>
              <a:t> of 31</a:t>
            </a:r>
          </a:p>
        </p:txBody>
      </p:sp>
      <p:pic>
        <p:nvPicPr>
          <p:cNvPr id="241666" name="Picture 2" descr="fig16-1wtrmrk"/>
          <p:cNvPicPr>
            <a:picLocks noChangeAspect="1" noChangeArrowheads="1"/>
          </p:cNvPicPr>
          <p:nvPr/>
        </p:nvPicPr>
        <p:blipFill>
          <a:blip r:embed="rId2">
            <a:lum bright="46000" contrast="-90000"/>
          </a:blip>
          <a:srcRect/>
          <a:stretch>
            <a:fillRect/>
          </a:stretch>
        </p:blipFill>
        <p:spPr bwMode="auto">
          <a:xfrm>
            <a:off x="2387600" y="1828800"/>
            <a:ext cx="4367213" cy="4367213"/>
          </a:xfrm>
          <a:prstGeom prst="rect">
            <a:avLst/>
          </a:prstGeom>
          <a:noFill/>
          <a:ln w="9525">
            <a:noFill/>
            <a:miter lim="800000"/>
            <a:headEnd/>
            <a:tailEnd/>
          </a:ln>
        </p:spPr>
      </p:pic>
      <p:sp>
        <p:nvSpPr>
          <p:cNvPr id="241667" name="Rectangle 3"/>
          <p:cNvSpPr>
            <a:spLocks noGrp="1" noChangeArrowheads="1"/>
          </p:cNvSpPr>
          <p:nvPr>
            <p:ph type="title"/>
          </p:nvPr>
        </p:nvSpPr>
        <p:spPr/>
        <p:txBody>
          <a:bodyPr/>
          <a:lstStyle/>
          <a:p>
            <a:r>
              <a:rPr lang="en-US"/>
              <a:t>The Components of</a:t>
            </a:r>
            <a:br>
              <a:rPr lang="en-US"/>
            </a:br>
            <a:r>
              <a:rPr lang="en-US"/>
              <a:t>the Macroeconomy</a:t>
            </a:r>
          </a:p>
        </p:txBody>
      </p:sp>
      <p:sp>
        <p:nvSpPr>
          <p:cNvPr id="241668" name="Rectangle 4"/>
          <p:cNvSpPr>
            <a:spLocks noGrp="1" noChangeArrowheads="1"/>
          </p:cNvSpPr>
          <p:nvPr>
            <p:ph type="body" idx="1"/>
          </p:nvPr>
        </p:nvSpPr>
        <p:spPr>
          <a:xfrm>
            <a:off x="2286000" y="2057400"/>
            <a:ext cx="4572000" cy="3873500"/>
          </a:xfrm>
        </p:spPr>
        <p:txBody>
          <a:bodyPr/>
          <a:lstStyle/>
          <a:p>
            <a:r>
              <a:rPr lang="en-US" sz="3200"/>
              <a:t>The </a:t>
            </a:r>
            <a:r>
              <a:rPr lang="en-US" sz="3200" b="1" i="1"/>
              <a:t>circular flow diagram</a:t>
            </a:r>
            <a:r>
              <a:rPr lang="en-US" sz="3200"/>
              <a:t> shows the income received and payments made by each sector of the economy.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41666"/>
                                        </p:tgtEl>
                                        <p:attrNameLst>
                                          <p:attrName>style.visibility</p:attrName>
                                        </p:attrNameLst>
                                      </p:cBhvr>
                                      <p:to>
                                        <p:strVal val="visible"/>
                                      </p:to>
                                    </p:set>
                                    <p:animEffect transition="in" filter="dissolve">
                                      <p:cBhvr>
                                        <p:cTn id="7" dur="500"/>
                                        <p:tgtEl>
                                          <p:spTgt spid="24166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41668">
                                            <p:txEl>
                                              <p:pRg st="0" end="0"/>
                                            </p:txEl>
                                          </p:spTgt>
                                        </p:tgtEl>
                                        <p:attrNameLst>
                                          <p:attrName>style.visibility</p:attrName>
                                        </p:attrNameLst>
                                      </p:cBhvr>
                                      <p:to>
                                        <p:strVal val="visible"/>
                                      </p:to>
                                    </p:set>
                                    <p:animEffect transition="in" filter="wipe(left)">
                                      <p:cBhvr>
                                        <p:cTn id="11" dur="500"/>
                                        <p:tgtEl>
                                          <p:spTgt spid="24166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68" grpId="0" build="p" bldLvl="2" autoUpdateAnimBg="0" advAuto="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Slide Number Placeholder 3"/>
          <p:cNvSpPr>
            <a:spLocks noGrp="1"/>
          </p:cNvSpPr>
          <p:nvPr>
            <p:ph type="sldNum" sz="quarter" idx="10"/>
          </p:nvPr>
        </p:nvSpPr>
        <p:spPr/>
        <p:txBody>
          <a:bodyPr/>
          <a:lstStyle/>
          <a:p>
            <a:fld id="{EA07E609-2491-4042-ADBA-0A13BC8AE335}" type="slidenum">
              <a:rPr lang="en-US"/>
              <a:pPr/>
              <a:t>18</a:t>
            </a:fld>
            <a:r>
              <a:rPr lang="en-US"/>
              <a:t> of 31</a:t>
            </a:r>
          </a:p>
        </p:txBody>
      </p:sp>
      <p:sp>
        <p:nvSpPr>
          <p:cNvPr id="242690" name="Rectangle 2"/>
          <p:cNvSpPr>
            <a:spLocks noGrp="1" noChangeArrowheads="1"/>
          </p:cNvSpPr>
          <p:nvPr>
            <p:ph type="title"/>
          </p:nvPr>
        </p:nvSpPr>
        <p:spPr/>
        <p:txBody>
          <a:bodyPr/>
          <a:lstStyle/>
          <a:p>
            <a:r>
              <a:rPr lang="en-US"/>
              <a:t>The Components of</a:t>
            </a:r>
            <a:br>
              <a:rPr lang="en-US"/>
            </a:br>
            <a:r>
              <a:rPr lang="en-US"/>
              <a:t>the Macroeconomy</a:t>
            </a:r>
          </a:p>
        </p:txBody>
      </p:sp>
      <p:sp>
        <p:nvSpPr>
          <p:cNvPr id="242691" name="Rectangle 3"/>
          <p:cNvSpPr>
            <a:spLocks noGrp="1" noChangeArrowheads="1"/>
          </p:cNvSpPr>
          <p:nvPr>
            <p:ph type="body" idx="1"/>
          </p:nvPr>
        </p:nvSpPr>
        <p:spPr>
          <a:xfrm>
            <a:off x="6400800" y="1828800"/>
            <a:ext cx="2514600" cy="1981200"/>
          </a:xfrm>
        </p:spPr>
        <p:txBody>
          <a:bodyPr/>
          <a:lstStyle/>
          <a:p>
            <a:pPr>
              <a:spcAft>
                <a:spcPct val="25000"/>
              </a:spcAft>
            </a:pPr>
            <a:r>
              <a:rPr lang="en-US" sz="2000"/>
              <a:t>Everyone’s expenditure is someone else’s receipt.  Every transaction must have two sides.</a:t>
            </a:r>
          </a:p>
        </p:txBody>
      </p:sp>
      <p:pic>
        <p:nvPicPr>
          <p:cNvPr id="242692" name="Picture 4" descr="fig16-1-10"/>
          <p:cNvPicPr>
            <a:picLocks noChangeAspect="1" noChangeArrowheads="1"/>
          </p:cNvPicPr>
          <p:nvPr/>
        </p:nvPicPr>
        <p:blipFill>
          <a:blip r:embed="rId2"/>
          <a:srcRect/>
          <a:stretch>
            <a:fillRect/>
          </a:stretch>
        </p:blipFill>
        <p:spPr bwMode="auto">
          <a:xfrm>
            <a:off x="1819275" y="1371600"/>
            <a:ext cx="5191125" cy="5191125"/>
          </a:xfrm>
          <a:prstGeom prst="rect">
            <a:avLst/>
          </a:prstGeom>
          <a:noFill/>
        </p:spPr>
      </p:pic>
      <p:pic>
        <p:nvPicPr>
          <p:cNvPr id="242693" name="Picture 5" descr="fig16-1-9"/>
          <p:cNvPicPr>
            <a:picLocks noChangeAspect="1" noChangeArrowheads="1"/>
          </p:cNvPicPr>
          <p:nvPr/>
        </p:nvPicPr>
        <p:blipFill>
          <a:blip r:embed="rId3"/>
          <a:srcRect/>
          <a:stretch>
            <a:fillRect/>
          </a:stretch>
        </p:blipFill>
        <p:spPr bwMode="auto">
          <a:xfrm>
            <a:off x="1819275" y="1371600"/>
            <a:ext cx="5191125" cy="5191125"/>
          </a:xfrm>
          <a:prstGeom prst="rect">
            <a:avLst/>
          </a:prstGeom>
          <a:noFill/>
        </p:spPr>
      </p:pic>
      <p:pic>
        <p:nvPicPr>
          <p:cNvPr id="242694" name="Picture 6" descr="fig16-1-8"/>
          <p:cNvPicPr>
            <a:picLocks noChangeAspect="1" noChangeArrowheads="1"/>
          </p:cNvPicPr>
          <p:nvPr/>
        </p:nvPicPr>
        <p:blipFill>
          <a:blip r:embed="rId4"/>
          <a:srcRect/>
          <a:stretch>
            <a:fillRect/>
          </a:stretch>
        </p:blipFill>
        <p:spPr bwMode="auto">
          <a:xfrm>
            <a:off x="1819275" y="1371600"/>
            <a:ext cx="5191125" cy="5191125"/>
          </a:xfrm>
          <a:prstGeom prst="rect">
            <a:avLst/>
          </a:prstGeom>
          <a:noFill/>
        </p:spPr>
      </p:pic>
      <p:pic>
        <p:nvPicPr>
          <p:cNvPr id="242695" name="Picture 7" descr="fig16-1-7"/>
          <p:cNvPicPr>
            <a:picLocks noChangeAspect="1" noChangeArrowheads="1"/>
          </p:cNvPicPr>
          <p:nvPr/>
        </p:nvPicPr>
        <p:blipFill>
          <a:blip r:embed="rId5"/>
          <a:srcRect/>
          <a:stretch>
            <a:fillRect/>
          </a:stretch>
        </p:blipFill>
        <p:spPr bwMode="auto">
          <a:xfrm>
            <a:off x="1819275" y="1371600"/>
            <a:ext cx="5191125" cy="5191125"/>
          </a:xfrm>
          <a:prstGeom prst="rect">
            <a:avLst/>
          </a:prstGeom>
          <a:noFill/>
        </p:spPr>
      </p:pic>
      <p:pic>
        <p:nvPicPr>
          <p:cNvPr id="242696" name="Picture 8" descr="fig16-1-6"/>
          <p:cNvPicPr>
            <a:picLocks noChangeAspect="1" noChangeArrowheads="1"/>
          </p:cNvPicPr>
          <p:nvPr/>
        </p:nvPicPr>
        <p:blipFill>
          <a:blip r:embed="rId6"/>
          <a:srcRect/>
          <a:stretch>
            <a:fillRect/>
          </a:stretch>
        </p:blipFill>
        <p:spPr bwMode="auto">
          <a:xfrm>
            <a:off x="1819275" y="1371600"/>
            <a:ext cx="5191125" cy="5191125"/>
          </a:xfrm>
          <a:prstGeom prst="rect">
            <a:avLst/>
          </a:prstGeom>
          <a:noFill/>
        </p:spPr>
      </p:pic>
      <p:pic>
        <p:nvPicPr>
          <p:cNvPr id="242697" name="Picture 9" descr="fig16-1-5"/>
          <p:cNvPicPr>
            <a:picLocks noChangeAspect="1" noChangeArrowheads="1"/>
          </p:cNvPicPr>
          <p:nvPr/>
        </p:nvPicPr>
        <p:blipFill>
          <a:blip r:embed="rId7"/>
          <a:srcRect/>
          <a:stretch>
            <a:fillRect/>
          </a:stretch>
        </p:blipFill>
        <p:spPr bwMode="auto">
          <a:xfrm>
            <a:off x="1819275" y="1371600"/>
            <a:ext cx="5191125" cy="5191125"/>
          </a:xfrm>
          <a:prstGeom prst="rect">
            <a:avLst/>
          </a:prstGeom>
          <a:noFill/>
        </p:spPr>
      </p:pic>
      <p:pic>
        <p:nvPicPr>
          <p:cNvPr id="242698" name="Picture 10" descr="fig16-1-4"/>
          <p:cNvPicPr>
            <a:picLocks noChangeAspect="1" noChangeArrowheads="1"/>
          </p:cNvPicPr>
          <p:nvPr/>
        </p:nvPicPr>
        <p:blipFill>
          <a:blip r:embed="rId8"/>
          <a:srcRect/>
          <a:stretch>
            <a:fillRect/>
          </a:stretch>
        </p:blipFill>
        <p:spPr bwMode="auto">
          <a:xfrm>
            <a:off x="1819275" y="1371600"/>
            <a:ext cx="5191125" cy="5191125"/>
          </a:xfrm>
          <a:prstGeom prst="rect">
            <a:avLst/>
          </a:prstGeom>
          <a:noFill/>
        </p:spPr>
      </p:pic>
      <p:pic>
        <p:nvPicPr>
          <p:cNvPr id="242699" name="Picture 11" descr="fig16-1-3"/>
          <p:cNvPicPr>
            <a:picLocks noChangeAspect="1" noChangeArrowheads="1"/>
          </p:cNvPicPr>
          <p:nvPr/>
        </p:nvPicPr>
        <p:blipFill>
          <a:blip r:embed="rId9"/>
          <a:srcRect/>
          <a:stretch>
            <a:fillRect/>
          </a:stretch>
        </p:blipFill>
        <p:spPr bwMode="auto">
          <a:xfrm>
            <a:off x="1819275" y="1371600"/>
            <a:ext cx="5191125" cy="5191125"/>
          </a:xfrm>
          <a:prstGeom prst="rect">
            <a:avLst/>
          </a:prstGeom>
          <a:noFill/>
        </p:spPr>
      </p:pic>
      <p:pic>
        <p:nvPicPr>
          <p:cNvPr id="242700" name="Picture 12" descr="fig16-1-2"/>
          <p:cNvPicPr>
            <a:picLocks noChangeAspect="1" noChangeArrowheads="1"/>
          </p:cNvPicPr>
          <p:nvPr/>
        </p:nvPicPr>
        <p:blipFill>
          <a:blip r:embed="rId10"/>
          <a:srcRect/>
          <a:stretch>
            <a:fillRect/>
          </a:stretch>
        </p:blipFill>
        <p:spPr bwMode="auto">
          <a:xfrm>
            <a:off x="1819275" y="1371600"/>
            <a:ext cx="5191125" cy="5191125"/>
          </a:xfrm>
          <a:prstGeom prst="rect">
            <a:avLst/>
          </a:prstGeom>
          <a:noFill/>
        </p:spPr>
      </p:pic>
      <p:pic>
        <p:nvPicPr>
          <p:cNvPr id="242701" name="Picture 13" descr="fig16-1-1"/>
          <p:cNvPicPr>
            <a:picLocks noChangeAspect="1" noChangeArrowheads="1"/>
          </p:cNvPicPr>
          <p:nvPr/>
        </p:nvPicPr>
        <p:blipFill>
          <a:blip r:embed="rId11"/>
          <a:srcRect/>
          <a:stretch>
            <a:fillRect/>
          </a:stretch>
        </p:blipFill>
        <p:spPr bwMode="auto">
          <a:xfrm>
            <a:off x="1819275" y="1371600"/>
            <a:ext cx="5191125" cy="5191125"/>
          </a:xfrm>
          <a:prstGeom prst="rect">
            <a:avLst/>
          </a:prstGeom>
          <a:noFill/>
        </p:spPr>
      </p:pic>
      <p:pic>
        <p:nvPicPr>
          <p:cNvPr id="242702" name="Picture 14" descr="fig16-1"/>
          <p:cNvPicPr>
            <a:picLocks noChangeAspect="1" noChangeArrowheads="1"/>
          </p:cNvPicPr>
          <p:nvPr/>
        </p:nvPicPr>
        <p:blipFill>
          <a:blip r:embed="rId12"/>
          <a:srcRect/>
          <a:stretch>
            <a:fillRect/>
          </a:stretch>
        </p:blipFill>
        <p:spPr bwMode="auto">
          <a:xfrm>
            <a:off x="1819275" y="1371600"/>
            <a:ext cx="5191125" cy="51911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nodeType="afterEffect">
                                  <p:stCondLst>
                                    <p:cond delay="0"/>
                                  </p:stCondLst>
                                  <p:childTnLst>
                                    <p:set>
                                      <p:cBhvr>
                                        <p:cTn id="6" dur="1" fill="hold">
                                          <p:stCondLst>
                                            <p:cond delay="0"/>
                                          </p:stCondLst>
                                        </p:cTn>
                                        <p:tgtEl>
                                          <p:spTgt spid="242693"/>
                                        </p:tgtEl>
                                        <p:attrNameLst>
                                          <p:attrName>style.visibility</p:attrName>
                                        </p:attrNameLst>
                                      </p:cBhvr>
                                      <p:to>
                                        <p:strVal val="visible"/>
                                      </p:to>
                                    </p:set>
                                    <p:animEffect transition="in" filter="box(out)">
                                      <p:cBhvr>
                                        <p:cTn id="7" dur="500"/>
                                        <p:tgtEl>
                                          <p:spTgt spid="242693"/>
                                        </p:tgtEl>
                                      </p:cBhvr>
                                    </p:animEffect>
                                  </p:childTnLst>
                                </p:cTn>
                              </p:par>
                            </p:childTnLst>
                          </p:cTn>
                        </p:par>
                        <p:par>
                          <p:cTn id="8" fill="hold">
                            <p:stCondLst>
                              <p:cond delay="1000"/>
                            </p:stCondLst>
                            <p:childTnLst>
                              <p:par>
                                <p:cTn id="9" presetID="4" presetClass="entr" presetSubtype="32" fill="hold" nodeType="afterEffect">
                                  <p:stCondLst>
                                    <p:cond delay="0"/>
                                  </p:stCondLst>
                                  <p:childTnLst>
                                    <p:set>
                                      <p:cBhvr>
                                        <p:cTn id="10" dur="1" fill="hold">
                                          <p:stCondLst>
                                            <p:cond delay="0"/>
                                          </p:stCondLst>
                                        </p:cTn>
                                        <p:tgtEl>
                                          <p:spTgt spid="242694"/>
                                        </p:tgtEl>
                                        <p:attrNameLst>
                                          <p:attrName>style.visibility</p:attrName>
                                        </p:attrNameLst>
                                      </p:cBhvr>
                                      <p:to>
                                        <p:strVal val="visible"/>
                                      </p:to>
                                    </p:set>
                                    <p:animEffect transition="in" filter="box(out)">
                                      <p:cBhvr>
                                        <p:cTn id="11" dur="500"/>
                                        <p:tgtEl>
                                          <p:spTgt spid="242694"/>
                                        </p:tgtEl>
                                      </p:cBhvr>
                                    </p:animEffect>
                                  </p:childTnLst>
                                </p:cTn>
                              </p:par>
                            </p:childTnLst>
                          </p:cTn>
                        </p:par>
                        <p:par>
                          <p:cTn id="12" fill="hold">
                            <p:stCondLst>
                              <p:cond delay="1500"/>
                            </p:stCondLst>
                            <p:childTnLst>
                              <p:par>
                                <p:cTn id="13" presetID="4" presetClass="entr" presetSubtype="32" fill="hold" nodeType="afterEffect">
                                  <p:stCondLst>
                                    <p:cond delay="0"/>
                                  </p:stCondLst>
                                  <p:childTnLst>
                                    <p:set>
                                      <p:cBhvr>
                                        <p:cTn id="14" dur="1" fill="hold">
                                          <p:stCondLst>
                                            <p:cond delay="0"/>
                                          </p:stCondLst>
                                        </p:cTn>
                                        <p:tgtEl>
                                          <p:spTgt spid="242695"/>
                                        </p:tgtEl>
                                        <p:attrNameLst>
                                          <p:attrName>style.visibility</p:attrName>
                                        </p:attrNameLst>
                                      </p:cBhvr>
                                      <p:to>
                                        <p:strVal val="visible"/>
                                      </p:to>
                                    </p:set>
                                    <p:animEffect transition="in" filter="box(out)">
                                      <p:cBhvr>
                                        <p:cTn id="15" dur="500"/>
                                        <p:tgtEl>
                                          <p:spTgt spid="242695"/>
                                        </p:tgtEl>
                                      </p:cBhvr>
                                    </p:animEffect>
                                  </p:childTnLst>
                                </p:cTn>
                              </p:par>
                            </p:childTnLst>
                          </p:cTn>
                        </p:par>
                        <p:par>
                          <p:cTn id="16" fill="hold">
                            <p:stCondLst>
                              <p:cond delay="2000"/>
                            </p:stCondLst>
                            <p:childTnLst>
                              <p:par>
                                <p:cTn id="17" presetID="4" presetClass="entr" presetSubtype="32" fill="hold" nodeType="afterEffect">
                                  <p:stCondLst>
                                    <p:cond delay="0"/>
                                  </p:stCondLst>
                                  <p:childTnLst>
                                    <p:set>
                                      <p:cBhvr>
                                        <p:cTn id="18" dur="1" fill="hold">
                                          <p:stCondLst>
                                            <p:cond delay="0"/>
                                          </p:stCondLst>
                                        </p:cTn>
                                        <p:tgtEl>
                                          <p:spTgt spid="242696"/>
                                        </p:tgtEl>
                                        <p:attrNameLst>
                                          <p:attrName>style.visibility</p:attrName>
                                        </p:attrNameLst>
                                      </p:cBhvr>
                                      <p:to>
                                        <p:strVal val="visible"/>
                                      </p:to>
                                    </p:set>
                                    <p:animEffect transition="in" filter="box(out)">
                                      <p:cBhvr>
                                        <p:cTn id="19" dur="500"/>
                                        <p:tgtEl>
                                          <p:spTgt spid="242696"/>
                                        </p:tgtEl>
                                      </p:cBhvr>
                                    </p:animEffect>
                                  </p:childTnLst>
                                </p:cTn>
                              </p:par>
                            </p:childTnLst>
                          </p:cTn>
                        </p:par>
                        <p:par>
                          <p:cTn id="20" fill="hold">
                            <p:stCondLst>
                              <p:cond delay="2500"/>
                            </p:stCondLst>
                            <p:childTnLst>
                              <p:par>
                                <p:cTn id="21" presetID="4" presetClass="entr" presetSubtype="32" fill="hold" nodeType="afterEffect">
                                  <p:stCondLst>
                                    <p:cond delay="0"/>
                                  </p:stCondLst>
                                  <p:childTnLst>
                                    <p:set>
                                      <p:cBhvr>
                                        <p:cTn id="22" dur="1" fill="hold">
                                          <p:stCondLst>
                                            <p:cond delay="0"/>
                                          </p:stCondLst>
                                        </p:cTn>
                                        <p:tgtEl>
                                          <p:spTgt spid="242697"/>
                                        </p:tgtEl>
                                        <p:attrNameLst>
                                          <p:attrName>style.visibility</p:attrName>
                                        </p:attrNameLst>
                                      </p:cBhvr>
                                      <p:to>
                                        <p:strVal val="visible"/>
                                      </p:to>
                                    </p:set>
                                    <p:animEffect transition="in" filter="box(out)">
                                      <p:cBhvr>
                                        <p:cTn id="23" dur="500"/>
                                        <p:tgtEl>
                                          <p:spTgt spid="242697"/>
                                        </p:tgtEl>
                                      </p:cBhvr>
                                    </p:animEffect>
                                  </p:childTnLst>
                                </p:cTn>
                              </p:par>
                            </p:childTnLst>
                          </p:cTn>
                        </p:par>
                        <p:par>
                          <p:cTn id="24" fill="hold">
                            <p:stCondLst>
                              <p:cond delay="3000"/>
                            </p:stCondLst>
                            <p:childTnLst>
                              <p:par>
                                <p:cTn id="25" presetID="4" presetClass="entr" presetSubtype="32" fill="hold" nodeType="afterEffect">
                                  <p:stCondLst>
                                    <p:cond delay="0"/>
                                  </p:stCondLst>
                                  <p:childTnLst>
                                    <p:set>
                                      <p:cBhvr>
                                        <p:cTn id="26" dur="1" fill="hold">
                                          <p:stCondLst>
                                            <p:cond delay="0"/>
                                          </p:stCondLst>
                                        </p:cTn>
                                        <p:tgtEl>
                                          <p:spTgt spid="242698"/>
                                        </p:tgtEl>
                                        <p:attrNameLst>
                                          <p:attrName>style.visibility</p:attrName>
                                        </p:attrNameLst>
                                      </p:cBhvr>
                                      <p:to>
                                        <p:strVal val="visible"/>
                                      </p:to>
                                    </p:set>
                                    <p:animEffect transition="in" filter="box(out)">
                                      <p:cBhvr>
                                        <p:cTn id="27" dur="500"/>
                                        <p:tgtEl>
                                          <p:spTgt spid="242698"/>
                                        </p:tgtEl>
                                      </p:cBhvr>
                                    </p:animEffect>
                                  </p:childTnLst>
                                </p:cTn>
                              </p:par>
                            </p:childTnLst>
                          </p:cTn>
                        </p:par>
                        <p:par>
                          <p:cTn id="28" fill="hold">
                            <p:stCondLst>
                              <p:cond delay="3500"/>
                            </p:stCondLst>
                            <p:childTnLst>
                              <p:par>
                                <p:cTn id="29" presetID="4" presetClass="entr" presetSubtype="32" fill="hold" nodeType="afterEffect">
                                  <p:stCondLst>
                                    <p:cond delay="0"/>
                                  </p:stCondLst>
                                  <p:childTnLst>
                                    <p:set>
                                      <p:cBhvr>
                                        <p:cTn id="30" dur="1" fill="hold">
                                          <p:stCondLst>
                                            <p:cond delay="0"/>
                                          </p:stCondLst>
                                        </p:cTn>
                                        <p:tgtEl>
                                          <p:spTgt spid="242699"/>
                                        </p:tgtEl>
                                        <p:attrNameLst>
                                          <p:attrName>style.visibility</p:attrName>
                                        </p:attrNameLst>
                                      </p:cBhvr>
                                      <p:to>
                                        <p:strVal val="visible"/>
                                      </p:to>
                                    </p:set>
                                    <p:animEffect transition="in" filter="box(out)">
                                      <p:cBhvr>
                                        <p:cTn id="31" dur="500"/>
                                        <p:tgtEl>
                                          <p:spTgt spid="242699"/>
                                        </p:tgtEl>
                                      </p:cBhvr>
                                    </p:animEffect>
                                  </p:childTnLst>
                                </p:cTn>
                              </p:par>
                            </p:childTnLst>
                          </p:cTn>
                        </p:par>
                        <p:par>
                          <p:cTn id="32" fill="hold">
                            <p:stCondLst>
                              <p:cond delay="4000"/>
                            </p:stCondLst>
                            <p:childTnLst>
                              <p:par>
                                <p:cTn id="33" presetID="4" presetClass="entr" presetSubtype="32" fill="hold" nodeType="afterEffect">
                                  <p:stCondLst>
                                    <p:cond delay="0"/>
                                  </p:stCondLst>
                                  <p:childTnLst>
                                    <p:set>
                                      <p:cBhvr>
                                        <p:cTn id="34" dur="1" fill="hold">
                                          <p:stCondLst>
                                            <p:cond delay="0"/>
                                          </p:stCondLst>
                                        </p:cTn>
                                        <p:tgtEl>
                                          <p:spTgt spid="242700"/>
                                        </p:tgtEl>
                                        <p:attrNameLst>
                                          <p:attrName>style.visibility</p:attrName>
                                        </p:attrNameLst>
                                      </p:cBhvr>
                                      <p:to>
                                        <p:strVal val="visible"/>
                                      </p:to>
                                    </p:set>
                                    <p:animEffect transition="in" filter="box(out)">
                                      <p:cBhvr>
                                        <p:cTn id="35" dur="500"/>
                                        <p:tgtEl>
                                          <p:spTgt spid="242700"/>
                                        </p:tgtEl>
                                      </p:cBhvr>
                                    </p:animEffect>
                                  </p:childTnLst>
                                </p:cTn>
                              </p:par>
                            </p:childTnLst>
                          </p:cTn>
                        </p:par>
                        <p:par>
                          <p:cTn id="36" fill="hold">
                            <p:stCondLst>
                              <p:cond delay="4500"/>
                            </p:stCondLst>
                            <p:childTnLst>
                              <p:par>
                                <p:cTn id="37" presetID="4" presetClass="entr" presetSubtype="32" fill="hold" nodeType="afterEffect">
                                  <p:stCondLst>
                                    <p:cond delay="0"/>
                                  </p:stCondLst>
                                  <p:childTnLst>
                                    <p:set>
                                      <p:cBhvr>
                                        <p:cTn id="38" dur="1" fill="hold">
                                          <p:stCondLst>
                                            <p:cond delay="0"/>
                                          </p:stCondLst>
                                        </p:cTn>
                                        <p:tgtEl>
                                          <p:spTgt spid="242701"/>
                                        </p:tgtEl>
                                        <p:attrNameLst>
                                          <p:attrName>style.visibility</p:attrName>
                                        </p:attrNameLst>
                                      </p:cBhvr>
                                      <p:to>
                                        <p:strVal val="visible"/>
                                      </p:to>
                                    </p:set>
                                    <p:animEffect transition="in" filter="box(out)">
                                      <p:cBhvr>
                                        <p:cTn id="39" dur="500"/>
                                        <p:tgtEl>
                                          <p:spTgt spid="242701"/>
                                        </p:tgtEl>
                                      </p:cBhvr>
                                    </p:animEffect>
                                  </p:childTnLst>
                                </p:cTn>
                              </p:par>
                            </p:childTnLst>
                          </p:cTn>
                        </p:par>
                        <p:par>
                          <p:cTn id="40" fill="hold">
                            <p:stCondLst>
                              <p:cond delay="5000"/>
                            </p:stCondLst>
                            <p:childTnLst>
                              <p:par>
                                <p:cTn id="41" presetID="4" presetClass="entr" presetSubtype="32" fill="hold" nodeType="afterEffect">
                                  <p:stCondLst>
                                    <p:cond delay="0"/>
                                  </p:stCondLst>
                                  <p:childTnLst>
                                    <p:set>
                                      <p:cBhvr>
                                        <p:cTn id="42" dur="1" fill="hold">
                                          <p:stCondLst>
                                            <p:cond delay="0"/>
                                          </p:stCondLst>
                                        </p:cTn>
                                        <p:tgtEl>
                                          <p:spTgt spid="242702"/>
                                        </p:tgtEl>
                                        <p:attrNameLst>
                                          <p:attrName>style.visibility</p:attrName>
                                        </p:attrNameLst>
                                      </p:cBhvr>
                                      <p:to>
                                        <p:strVal val="visible"/>
                                      </p:to>
                                    </p:set>
                                    <p:animEffect transition="in" filter="box(out)">
                                      <p:cBhvr>
                                        <p:cTn id="43" dur="500"/>
                                        <p:tgtEl>
                                          <p:spTgt spid="242702"/>
                                        </p:tgtEl>
                                      </p:cBhvr>
                                    </p:animEffect>
                                  </p:childTnLst>
                                </p:cTn>
                              </p:par>
                            </p:childTnLst>
                          </p:cTn>
                        </p:par>
                        <p:par>
                          <p:cTn id="44" fill="hold">
                            <p:stCondLst>
                              <p:cond delay="5500"/>
                            </p:stCondLst>
                            <p:childTnLst>
                              <p:par>
                                <p:cTn id="45" presetID="4" presetClass="entr" presetSubtype="32" fill="hold" nodeType="afterEffect">
                                  <p:stCondLst>
                                    <p:cond delay="0"/>
                                  </p:stCondLst>
                                  <p:childTnLst>
                                    <p:set>
                                      <p:cBhvr>
                                        <p:cTn id="46" dur="1" fill="hold">
                                          <p:stCondLst>
                                            <p:cond delay="0"/>
                                          </p:stCondLst>
                                        </p:cTn>
                                        <p:tgtEl>
                                          <p:spTgt spid="242692"/>
                                        </p:tgtEl>
                                        <p:attrNameLst>
                                          <p:attrName>style.visibility</p:attrName>
                                        </p:attrNameLst>
                                      </p:cBhvr>
                                      <p:to>
                                        <p:strVal val="visible"/>
                                      </p:to>
                                    </p:set>
                                    <p:animEffect transition="in" filter="box(out)">
                                      <p:cBhvr>
                                        <p:cTn id="47" dur="500"/>
                                        <p:tgtEl>
                                          <p:spTgt spid="242692"/>
                                        </p:tgtEl>
                                      </p:cBhvr>
                                    </p:animEffect>
                                  </p:childTnLst>
                                </p:cTn>
                              </p:par>
                            </p:childTnLst>
                          </p:cTn>
                        </p:par>
                        <p:par>
                          <p:cTn id="48" fill="hold">
                            <p:stCondLst>
                              <p:cond delay="6000"/>
                            </p:stCondLst>
                            <p:childTnLst>
                              <p:par>
                                <p:cTn id="49" presetID="22" presetClass="entr" presetSubtype="8" fill="hold" grpId="0" nodeType="afterEffect">
                                  <p:stCondLst>
                                    <p:cond delay="0"/>
                                  </p:stCondLst>
                                  <p:childTnLst>
                                    <p:set>
                                      <p:cBhvr>
                                        <p:cTn id="50" dur="1" fill="hold">
                                          <p:stCondLst>
                                            <p:cond delay="0"/>
                                          </p:stCondLst>
                                        </p:cTn>
                                        <p:tgtEl>
                                          <p:spTgt spid="242691">
                                            <p:txEl>
                                              <p:pRg st="0" end="0"/>
                                            </p:txEl>
                                          </p:spTgt>
                                        </p:tgtEl>
                                        <p:attrNameLst>
                                          <p:attrName>style.visibility</p:attrName>
                                        </p:attrNameLst>
                                      </p:cBhvr>
                                      <p:to>
                                        <p:strVal val="visible"/>
                                      </p:to>
                                    </p:set>
                                    <p:animEffect transition="in" filter="wipe(left)">
                                      <p:cBhvr>
                                        <p:cTn id="51" dur="500"/>
                                        <p:tgtEl>
                                          <p:spTgt spid="24269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691" grpId="0" build="p" bldLvl="2" autoUpdateAnimBg="0" advAuto="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480DA67-1175-4837-ACBB-B09F1E7FF0C2}" type="slidenum">
              <a:rPr lang="en-US"/>
              <a:pPr/>
              <a:t>19</a:t>
            </a:fld>
            <a:r>
              <a:rPr lang="en-US"/>
              <a:t> of 31</a:t>
            </a:r>
          </a:p>
        </p:txBody>
      </p:sp>
      <p:sp>
        <p:nvSpPr>
          <p:cNvPr id="261122" name="Rectangle 2"/>
          <p:cNvSpPr>
            <a:spLocks noGrp="1" noChangeArrowheads="1"/>
          </p:cNvSpPr>
          <p:nvPr>
            <p:ph type="title"/>
          </p:nvPr>
        </p:nvSpPr>
        <p:spPr/>
        <p:txBody>
          <a:bodyPr/>
          <a:lstStyle/>
          <a:p>
            <a:r>
              <a:rPr lang="en-US"/>
              <a:t>The Components of</a:t>
            </a:r>
            <a:br>
              <a:rPr lang="en-US"/>
            </a:br>
            <a:r>
              <a:rPr lang="en-US"/>
              <a:t>the Macroeconomy</a:t>
            </a:r>
          </a:p>
        </p:txBody>
      </p:sp>
      <p:sp>
        <p:nvSpPr>
          <p:cNvPr id="261123" name="Rectangle 3"/>
          <p:cNvSpPr>
            <a:spLocks noGrp="1" noChangeArrowheads="1"/>
          </p:cNvSpPr>
          <p:nvPr>
            <p:ph type="body" idx="1"/>
          </p:nvPr>
        </p:nvSpPr>
        <p:spPr>
          <a:xfrm>
            <a:off x="1828800" y="2057400"/>
            <a:ext cx="5486400" cy="3429000"/>
          </a:xfrm>
        </p:spPr>
        <p:txBody>
          <a:bodyPr/>
          <a:lstStyle/>
          <a:p>
            <a:pPr>
              <a:spcAft>
                <a:spcPct val="25000"/>
              </a:spcAft>
            </a:pPr>
            <a:r>
              <a:rPr lang="en-US" sz="2400" b="1" i="1"/>
              <a:t>Transfer payments</a:t>
            </a:r>
            <a:r>
              <a:rPr lang="en-US" sz="2400"/>
              <a:t> are payments made by the government to people who do not supply goods, services, or labor in exchange for these payments.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1123">
                                            <p:txEl>
                                              <p:pRg st="0" end="0"/>
                                            </p:txEl>
                                          </p:spTgt>
                                        </p:tgtEl>
                                        <p:attrNameLst>
                                          <p:attrName>style.visibility</p:attrName>
                                        </p:attrNameLst>
                                      </p:cBhvr>
                                      <p:to>
                                        <p:strVal val="visible"/>
                                      </p:to>
                                    </p:set>
                                    <p:animEffect transition="in" filter="wipe(left)">
                                      <p:cBhvr>
                                        <p:cTn id="7" dur="500"/>
                                        <p:tgtEl>
                                          <p:spTgt spid="261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123" grpId="0" build="p" bldLvl="2" autoUpdateAnimBg="0" advAuto="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5D430F13-3864-43EA-ABF0-4E9D5D96FFFF}" type="slidenum">
              <a:rPr lang="en-US"/>
              <a:pPr/>
              <a:t>2</a:t>
            </a:fld>
            <a:r>
              <a:rPr lang="en-US"/>
              <a:t> of 31</a:t>
            </a:r>
          </a:p>
        </p:txBody>
      </p:sp>
      <p:pic>
        <p:nvPicPr>
          <p:cNvPr id="229382" name="Picture 6" descr="fig16-1"/>
          <p:cNvPicPr>
            <a:picLocks noChangeAspect="1" noChangeArrowheads="1"/>
          </p:cNvPicPr>
          <p:nvPr/>
        </p:nvPicPr>
        <p:blipFill>
          <a:blip r:embed="rId2">
            <a:lum bright="52000" contrast="-90000"/>
          </a:blip>
          <a:srcRect/>
          <a:stretch>
            <a:fillRect/>
          </a:stretch>
        </p:blipFill>
        <p:spPr bwMode="auto">
          <a:xfrm>
            <a:off x="2159000" y="1828800"/>
            <a:ext cx="4826000" cy="4826000"/>
          </a:xfrm>
          <a:prstGeom prst="rect">
            <a:avLst/>
          </a:prstGeom>
          <a:noFill/>
          <a:ln w="9525">
            <a:noFill/>
            <a:miter lim="800000"/>
            <a:headEnd/>
            <a:tailEnd/>
          </a:ln>
        </p:spPr>
      </p:pic>
      <p:sp>
        <p:nvSpPr>
          <p:cNvPr id="229379" name="Rectangle 3"/>
          <p:cNvSpPr>
            <a:spLocks noGrp="1" noChangeArrowheads="1"/>
          </p:cNvSpPr>
          <p:nvPr>
            <p:ph type="title"/>
          </p:nvPr>
        </p:nvSpPr>
        <p:spPr/>
        <p:txBody>
          <a:bodyPr/>
          <a:lstStyle/>
          <a:p>
            <a:r>
              <a:rPr lang="en-US"/>
              <a:t>Introduction to Macroeconomics</a:t>
            </a:r>
          </a:p>
        </p:txBody>
      </p:sp>
      <p:sp>
        <p:nvSpPr>
          <p:cNvPr id="229380" name="Rectangle 4"/>
          <p:cNvSpPr>
            <a:spLocks noGrp="1" noChangeArrowheads="1"/>
          </p:cNvSpPr>
          <p:nvPr>
            <p:ph type="body" idx="1"/>
          </p:nvPr>
        </p:nvSpPr>
        <p:spPr>
          <a:xfrm>
            <a:off x="1371600" y="1828800"/>
            <a:ext cx="6400800" cy="5029200"/>
          </a:xfrm>
        </p:spPr>
        <p:txBody>
          <a:bodyPr/>
          <a:lstStyle/>
          <a:p>
            <a:pPr>
              <a:spcAft>
                <a:spcPct val="20000"/>
              </a:spcAft>
            </a:pPr>
            <a:r>
              <a:rPr lang="en-US" sz="2400" b="1" i="1">
                <a:cs typeface="Times New Roman" charset="0"/>
              </a:rPr>
              <a:t>Microeconomics</a:t>
            </a:r>
            <a:r>
              <a:rPr lang="en-US" sz="2400">
                <a:cs typeface="Times New Roman" charset="0"/>
              </a:rPr>
              <a:t> examines the behavior of individual decision-making units—business firms and households.</a:t>
            </a:r>
            <a:endParaRPr lang="en-US" sz="2400" b="1" i="1">
              <a:cs typeface="Times New Roman" charset="0"/>
            </a:endParaRPr>
          </a:p>
          <a:p>
            <a:pPr>
              <a:spcAft>
                <a:spcPct val="20000"/>
              </a:spcAft>
            </a:pPr>
            <a:r>
              <a:rPr lang="en-US" sz="2400" b="1" i="1">
                <a:cs typeface="Times New Roman" charset="0"/>
              </a:rPr>
              <a:t>Macroeconomics</a:t>
            </a:r>
            <a:r>
              <a:rPr lang="en-US" sz="2400">
                <a:cs typeface="Times New Roman" charset="0"/>
              </a:rPr>
              <a:t> deals with the economy as a whole; it examines the behavior of economic aggregates such as aggregate income, consumption, investment, and the overall level of prices.</a:t>
            </a:r>
          </a:p>
          <a:p>
            <a:pPr marL="866775" lvl="1">
              <a:spcAft>
                <a:spcPct val="20000"/>
              </a:spcAft>
            </a:pPr>
            <a:r>
              <a:rPr lang="en-US" sz="2000" b="1" i="1">
                <a:cs typeface="Times New Roman" charset="0"/>
              </a:rPr>
              <a:t>Aggregate behavior</a:t>
            </a:r>
            <a:r>
              <a:rPr lang="en-US" sz="2000">
                <a:cs typeface="Times New Roman" charset="0"/>
              </a:rPr>
              <a:t> refers to the behavior of all households and firms together.</a:t>
            </a:r>
            <a:endParaRPr lang="en-US"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29382"/>
                                        </p:tgtEl>
                                        <p:attrNameLst>
                                          <p:attrName>style.visibility</p:attrName>
                                        </p:attrNameLst>
                                      </p:cBhvr>
                                      <p:to>
                                        <p:strVal val="visible"/>
                                      </p:to>
                                    </p:set>
                                    <p:animEffect transition="in" filter="dissolve">
                                      <p:cBhvr>
                                        <p:cTn id="7" dur="500"/>
                                        <p:tgtEl>
                                          <p:spTgt spid="22938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29380">
                                            <p:txEl>
                                              <p:pRg st="0" end="0"/>
                                            </p:txEl>
                                          </p:spTgt>
                                        </p:tgtEl>
                                        <p:attrNameLst>
                                          <p:attrName>style.visibility</p:attrName>
                                        </p:attrNameLst>
                                      </p:cBhvr>
                                      <p:to>
                                        <p:strVal val="visible"/>
                                      </p:to>
                                    </p:set>
                                    <p:animEffect transition="in" filter="wipe(left)">
                                      <p:cBhvr>
                                        <p:cTn id="11" dur="500"/>
                                        <p:tgtEl>
                                          <p:spTgt spid="229380">
                                            <p:txEl>
                                              <p:pRg st="0" end="0"/>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29380">
                                            <p:txEl>
                                              <p:pRg st="1" end="1"/>
                                            </p:txEl>
                                          </p:spTgt>
                                        </p:tgtEl>
                                        <p:attrNameLst>
                                          <p:attrName>style.visibility</p:attrName>
                                        </p:attrNameLst>
                                      </p:cBhvr>
                                      <p:to>
                                        <p:strVal val="visible"/>
                                      </p:to>
                                    </p:set>
                                    <p:animEffect transition="in" filter="wipe(left)">
                                      <p:cBhvr>
                                        <p:cTn id="15" dur="500"/>
                                        <p:tgtEl>
                                          <p:spTgt spid="229380">
                                            <p:txEl>
                                              <p:pRg st="1" end="1"/>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229380">
                                            <p:txEl>
                                              <p:pRg st="2" end="2"/>
                                            </p:txEl>
                                          </p:spTgt>
                                        </p:tgtEl>
                                        <p:attrNameLst>
                                          <p:attrName>style.visibility</p:attrName>
                                        </p:attrNameLst>
                                      </p:cBhvr>
                                      <p:to>
                                        <p:strVal val="visible"/>
                                      </p:to>
                                    </p:set>
                                    <p:animEffect transition="in" filter="wipe(left)">
                                      <p:cBhvr>
                                        <p:cTn id="19" dur="500"/>
                                        <p:tgtEl>
                                          <p:spTgt spid="22938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380" grpId="0" build="p" bldLvl="2" autoUpdateAnimBg="0" advAuto="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24C31AAC-35C3-4AF6-8516-3B38BAE18BE0}" type="slidenum">
              <a:rPr lang="en-US"/>
              <a:pPr/>
              <a:t>20</a:t>
            </a:fld>
            <a:r>
              <a:rPr lang="en-US"/>
              <a:t> of 31</a:t>
            </a:r>
          </a:p>
        </p:txBody>
      </p:sp>
      <p:sp>
        <p:nvSpPr>
          <p:cNvPr id="243714" name="Rectangle 2"/>
          <p:cNvSpPr>
            <a:spLocks noGrp="1" noChangeArrowheads="1"/>
          </p:cNvSpPr>
          <p:nvPr>
            <p:ph type="title"/>
          </p:nvPr>
        </p:nvSpPr>
        <p:spPr/>
        <p:txBody>
          <a:bodyPr/>
          <a:lstStyle/>
          <a:p>
            <a:r>
              <a:rPr lang="en-US"/>
              <a:t>The Three Market Arenas</a:t>
            </a:r>
          </a:p>
        </p:txBody>
      </p:sp>
      <p:sp>
        <p:nvSpPr>
          <p:cNvPr id="243715" name="Rectangle 3"/>
          <p:cNvSpPr>
            <a:spLocks noGrp="1" noChangeArrowheads="1"/>
          </p:cNvSpPr>
          <p:nvPr>
            <p:ph type="body" idx="1"/>
          </p:nvPr>
        </p:nvSpPr>
        <p:spPr>
          <a:xfrm>
            <a:off x="1371600" y="1827213"/>
            <a:ext cx="6400800" cy="3657600"/>
          </a:xfrm>
        </p:spPr>
        <p:txBody>
          <a:bodyPr/>
          <a:lstStyle/>
          <a:p>
            <a:pPr marL="533400" indent="-533400"/>
            <a:r>
              <a:rPr lang="en-US"/>
              <a:t>Households, firms, the government, and the rest of the world all interact in three different market arenas:</a:t>
            </a:r>
          </a:p>
          <a:p>
            <a:pPr marL="914400" lvl="1" indent="-457200">
              <a:buFontTx/>
              <a:buAutoNum type="arabicPeriod"/>
            </a:pPr>
            <a:r>
              <a:rPr lang="en-US"/>
              <a:t>Goods-and-services market</a:t>
            </a:r>
          </a:p>
          <a:p>
            <a:pPr marL="914400" lvl="1" indent="-457200">
              <a:buFontTx/>
              <a:buAutoNum type="arabicPeriod"/>
            </a:pPr>
            <a:r>
              <a:rPr lang="en-US"/>
              <a:t>Labor market</a:t>
            </a:r>
          </a:p>
          <a:p>
            <a:pPr marL="914400" lvl="1" indent="-457200">
              <a:buFontTx/>
              <a:buAutoNum type="arabicPeriod"/>
            </a:pPr>
            <a:r>
              <a:rPr lang="en-US"/>
              <a:t>Money (financial) market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BF77252-F2B8-49EB-8D3E-9141649A8365}" type="slidenum">
              <a:rPr lang="en-US"/>
              <a:pPr/>
              <a:t>21</a:t>
            </a:fld>
            <a:r>
              <a:rPr lang="en-US"/>
              <a:t> of 31</a:t>
            </a:r>
          </a:p>
        </p:txBody>
      </p:sp>
      <p:sp>
        <p:nvSpPr>
          <p:cNvPr id="244738" name="Rectangle 2"/>
          <p:cNvSpPr>
            <a:spLocks noGrp="1" noChangeArrowheads="1"/>
          </p:cNvSpPr>
          <p:nvPr>
            <p:ph type="title"/>
          </p:nvPr>
        </p:nvSpPr>
        <p:spPr/>
        <p:txBody>
          <a:bodyPr/>
          <a:lstStyle/>
          <a:p>
            <a:r>
              <a:rPr lang="en-US"/>
              <a:t>The Three Market Arenas</a:t>
            </a:r>
          </a:p>
        </p:txBody>
      </p:sp>
      <p:sp>
        <p:nvSpPr>
          <p:cNvPr id="244739" name="Rectangle 3"/>
          <p:cNvSpPr>
            <a:spLocks noGrp="1" noChangeArrowheads="1"/>
          </p:cNvSpPr>
          <p:nvPr>
            <p:ph type="body" idx="1"/>
          </p:nvPr>
        </p:nvSpPr>
        <p:spPr/>
        <p:txBody>
          <a:bodyPr/>
          <a:lstStyle/>
          <a:p>
            <a:r>
              <a:rPr lang="en-US" sz="2400"/>
              <a:t>Households and the government purchase goods and services (</a:t>
            </a:r>
            <a:r>
              <a:rPr lang="en-US" sz="2400" i="1"/>
              <a:t>demand</a:t>
            </a:r>
            <a:r>
              <a:rPr lang="en-US" sz="2400"/>
              <a:t>) from firms in the </a:t>
            </a:r>
            <a:r>
              <a:rPr lang="en-US" sz="2400" b="1" i="1"/>
              <a:t>goods-and services market</a:t>
            </a:r>
            <a:r>
              <a:rPr lang="en-US" sz="2400"/>
              <a:t>, and firms </a:t>
            </a:r>
            <a:r>
              <a:rPr lang="en-US" sz="2400" i="1"/>
              <a:t>supply</a:t>
            </a:r>
            <a:r>
              <a:rPr lang="en-US" sz="2400"/>
              <a:t> to the goods and services market.</a:t>
            </a:r>
          </a:p>
          <a:p>
            <a:pPr>
              <a:spcAft>
                <a:spcPct val="20000"/>
              </a:spcAft>
            </a:pPr>
            <a:r>
              <a:rPr lang="en-US" sz="2400"/>
              <a:t>In the </a:t>
            </a:r>
            <a:r>
              <a:rPr lang="en-US" sz="2400" b="1" i="1"/>
              <a:t>labor market</a:t>
            </a:r>
            <a:r>
              <a:rPr lang="en-US" sz="2400"/>
              <a:t>, firms and government purchase (demand) labor from households (supply).</a:t>
            </a:r>
          </a:p>
          <a:p>
            <a:pPr lvl="1">
              <a:spcAft>
                <a:spcPct val="20000"/>
              </a:spcAft>
            </a:pPr>
            <a:r>
              <a:rPr lang="en-US" sz="2000"/>
              <a:t>The total supply of labor in the economy depends on the sum of decisions made by households.</a:t>
            </a:r>
            <a:endParaRPr lang="en-US" sz="2000" i="1"/>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3740F747-9C29-4BEE-9CC5-384D7891740A}" type="slidenum">
              <a:rPr lang="en-US"/>
              <a:pPr/>
              <a:t>22</a:t>
            </a:fld>
            <a:r>
              <a:rPr lang="en-US"/>
              <a:t> of 31</a:t>
            </a:r>
          </a:p>
        </p:txBody>
      </p:sp>
      <p:sp>
        <p:nvSpPr>
          <p:cNvPr id="245762" name="Rectangle 2"/>
          <p:cNvSpPr>
            <a:spLocks noGrp="1" noChangeArrowheads="1"/>
          </p:cNvSpPr>
          <p:nvPr>
            <p:ph type="title"/>
          </p:nvPr>
        </p:nvSpPr>
        <p:spPr/>
        <p:txBody>
          <a:bodyPr/>
          <a:lstStyle/>
          <a:p>
            <a:r>
              <a:rPr lang="en-US"/>
              <a:t>The Three Market Arenas</a:t>
            </a:r>
          </a:p>
        </p:txBody>
      </p:sp>
      <p:sp>
        <p:nvSpPr>
          <p:cNvPr id="245763" name="Rectangle 3"/>
          <p:cNvSpPr>
            <a:spLocks noGrp="1" noChangeArrowheads="1"/>
          </p:cNvSpPr>
          <p:nvPr>
            <p:ph type="body" idx="1"/>
          </p:nvPr>
        </p:nvSpPr>
        <p:spPr/>
        <p:txBody>
          <a:bodyPr/>
          <a:lstStyle/>
          <a:p>
            <a:r>
              <a:rPr lang="en-US" sz="2400"/>
              <a:t>In the </a:t>
            </a:r>
            <a:r>
              <a:rPr lang="en-US" sz="2400" b="1" i="1"/>
              <a:t>money market</a:t>
            </a:r>
            <a:r>
              <a:rPr lang="en-US" sz="2400"/>
              <a:t>—sometimes called the </a:t>
            </a:r>
            <a:r>
              <a:rPr lang="en-US" sz="2400" i="1"/>
              <a:t>financial market</a:t>
            </a:r>
            <a:r>
              <a:rPr lang="en-US" sz="2400"/>
              <a:t>—households purchase stocks and bonds from firms.</a:t>
            </a:r>
          </a:p>
          <a:p>
            <a:pPr lvl="1"/>
            <a:r>
              <a:rPr lang="en-US" sz="2000"/>
              <a:t>Households </a:t>
            </a:r>
            <a:r>
              <a:rPr lang="en-US" sz="2000" i="1"/>
              <a:t>supply</a:t>
            </a:r>
            <a:r>
              <a:rPr lang="en-US" sz="2000"/>
              <a:t> funds to this market in the expectation of earning income, and also </a:t>
            </a:r>
            <a:r>
              <a:rPr lang="en-US" sz="2000" i="1"/>
              <a:t>demand</a:t>
            </a:r>
            <a:r>
              <a:rPr lang="en-US" sz="2000"/>
              <a:t> (borrow) funds from this market.</a:t>
            </a:r>
          </a:p>
          <a:p>
            <a:pPr lvl="1"/>
            <a:r>
              <a:rPr lang="en-US" sz="2000"/>
              <a:t>Firms, government, and the rest of the world also engage in borrowing and lending, coordinated by financial institutions.</a:t>
            </a:r>
            <a:endParaRPr lang="en-US" sz="2000" i="1"/>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29AADD4B-3D49-4556-BE06-207609C01F69}" type="slidenum">
              <a:rPr lang="en-US"/>
              <a:pPr/>
              <a:t>23</a:t>
            </a:fld>
            <a:r>
              <a:rPr lang="en-US"/>
              <a:t> of 31</a:t>
            </a:r>
          </a:p>
        </p:txBody>
      </p:sp>
      <p:sp>
        <p:nvSpPr>
          <p:cNvPr id="246786" name="Rectangle 2"/>
          <p:cNvSpPr>
            <a:spLocks noGrp="1" noChangeArrowheads="1"/>
          </p:cNvSpPr>
          <p:nvPr>
            <p:ph type="title"/>
          </p:nvPr>
        </p:nvSpPr>
        <p:spPr/>
        <p:txBody>
          <a:bodyPr/>
          <a:lstStyle/>
          <a:p>
            <a:r>
              <a:rPr lang="en-US"/>
              <a:t>Financial Instruments</a:t>
            </a:r>
          </a:p>
        </p:txBody>
      </p:sp>
      <p:sp>
        <p:nvSpPr>
          <p:cNvPr id="246787" name="Rectangle 3"/>
          <p:cNvSpPr>
            <a:spLocks noGrp="1" noChangeArrowheads="1"/>
          </p:cNvSpPr>
          <p:nvPr>
            <p:ph type="body" idx="1"/>
          </p:nvPr>
        </p:nvSpPr>
        <p:spPr>
          <a:xfrm>
            <a:off x="1371600" y="1827213"/>
            <a:ext cx="6400800" cy="4800600"/>
          </a:xfrm>
        </p:spPr>
        <p:txBody>
          <a:bodyPr/>
          <a:lstStyle/>
          <a:p>
            <a:r>
              <a:rPr lang="en-US" b="1" i="1"/>
              <a:t>Treasury bonds, notes, and bills</a:t>
            </a:r>
            <a:r>
              <a:rPr lang="en-US"/>
              <a:t> are promissory notes issued by the federal government when it borrows money.</a:t>
            </a:r>
          </a:p>
          <a:p>
            <a:r>
              <a:rPr lang="en-US" b="1" i="1"/>
              <a:t>Corporate bonds</a:t>
            </a:r>
            <a:r>
              <a:rPr lang="en-US"/>
              <a:t> are promissory notes issued by corporations when they borrow money.</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8C002E3-8E74-43D7-A3C3-B4872644C83C}" type="slidenum">
              <a:rPr lang="en-US"/>
              <a:pPr/>
              <a:t>24</a:t>
            </a:fld>
            <a:r>
              <a:rPr lang="en-US"/>
              <a:t> of 31</a:t>
            </a:r>
          </a:p>
        </p:txBody>
      </p:sp>
      <p:sp>
        <p:nvSpPr>
          <p:cNvPr id="247810" name="Rectangle 2"/>
          <p:cNvSpPr>
            <a:spLocks noGrp="1" noChangeArrowheads="1"/>
          </p:cNvSpPr>
          <p:nvPr>
            <p:ph type="title"/>
          </p:nvPr>
        </p:nvSpPr>
        <p:spPr/>
        <p:txBody>
          <a:bodyPr/>
          <a:lstStyle/>
          <a:p>
            <a:r>
              <a:rPr lang="en-US"/>
              <a:t>Financial Instruments</a:t>
            </a:r>
          </a:p>
        </p:txBody>
      </p:sp>
      <p:sp>
        <p:nvSpPr>
          <p:cNvPr id="247811" name="Rectangle 3"/>
          <p:cNvSpPr>
            <a:spLocks noGrp="1" noChangeArrowheads="1"/>
          </p:cNvSpPr>
          <p:nvPr>
            <p:ph type="body" idx="1"/>
          </p:nvPr>
        </p:nvSpPr>
        <p:spPr>
          <a:xfrm>
            <a:off x="1371600" y="1827213"/>
            <a:ext cx="6400800" cy="4800600"/>
          </a:xfrm>
        </p:spPr>
        <p:txBody>
          <a:bodyPr/>
          <a:lstStyle/>
          <a:p>
            <a:r>
              <a:rPr lang="en-US" b="1" i="1"/>
              <a:t>Shares of stock</a:t>
            </a:r>
            <a:r>
              <a:rPr lang="en-US"/>
              <a:t> are financial instruments that give to the holder a share in the firm’s ownership and therefore the right to share in the firm’s profits.</a:t>
            </a:r>
          </a:p>
          <a:p>
            <a:pPr lvl="1"/>
            <a:r>
              <a:rPr lang="en-US" b="1" i="1"/>
              <a:t>Dividends</a:t>
            </a:r>
            <a:r>
              <a:rPr lang="en-US"/>
              <a:t> are the portion of a corporation’s profits that the firm pays out each period to its shareholders.</a:t>
            </a:r>
            <a:endParaRPr lang="en-US" i="1"/>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3E39DF2-4153-42E4-BEF3-2F35F3DCB252}" type="slidenum">
              <a:rPr lang="en-US"/>
              <a:pPr/>
              <a:t>25</a:t>
            </a:fld>
            <a:r>
              <a:rPr lang="en-US"/>
              <a:t> of 31</a:t>
            </a:r>
          </a:p>
        </p:txBody>
      </p:sp>
      <p:sp>
        <p:nvSpPr>
          <p:cNvPr id="248834" name="Rectangle 2"/>
          <p:cNvSpPr>
            <a:spLocks noGrp="1" noChangeArrowheads="1"/>
          </p:cNvSpPr>
          <p:nvPr>
            <p:ph type="title"/>
          </p:nvPr>
        </p:nvSpPr>
        <p:spPr/>
        <p:txBody>
          <a:bodyPr/>
          <a:lstStyle/>
          <a:p>
            <a:r>
              <a:rPr lang="en-US"/>
              <a:t>The Methodology of Macroeconomics</a:t>
            </a:r>
          </a:p>
        </p:txBody>
      </p:sp>
      <p:sp>
        <p:nvSpPr>
          <p:cNvPr id="248835" name="Rectangle 3"/>
          <p:cNvSpPr>
            <a:spLocks noGrp="1" noChangeArrowheads="1"/>
          </p:cNvSpPr>
          <p:nvPr>
            <p:ph type="body" idx="1"/>
          </p:nvPr>
        </p:nvSpPr>
        <p:spPr>
          <a:xfrm>
            <a:off x="1371600" y="1827213"/>
            <a:ext cx="6400800" cy="4800600"/>
          </a:xfrm>
        </p:spPr>
        <p:txBody>
          <a:bodyPr/>
          <a:lstStyle/>
          <a:p>
            <a:r>
              <a:rPr lang="en-US" sz="3200"/>
              <a:t>Connections to microeconomics:</a:t>
            </a:r>
          </a:p>
          <a:p>
            <a:pPr lvl="1"/>
            <a:r>
              <a:rPr lang="en-US" sz="2800"/>
              <a:t>Macroeconomic behavior is the sum of all the microeconomic decisions made by individual households and firms.  We cannot understand the former without some knowledge of the factors that influence the latter.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p:txBody>
          <a:bodyPr/>
          <a:lstStyle/>
          <a:p>
            <a:fld id="{6773ACA2-4214-455C-8A32-8D7690E0B8C3}" type="slidenum">
              <a:rPr lang="en-US"/>
              <a:pPr/>
              <a:t>26</a:t>
            </a:fld>
            <a:r>
              <a:rPr lang="en-US"/>
              <a:t> of 31</a:t>
            </a:r>
          </a:p>
        </p:txBody>
      </p:sp>
      <p:sp>
        <p:nvSpPr>
          <p:cNvPr id="249858" name="Rectangle 2"/>
          <p:cNvSpPr>
            <a:spLocks noGrp="1" noChangeArrowheads="1"/>
          </p:cNvSpPr>
          <p:nvPr>
            <p:ph type="title"/>
          </p:nvPr>
        </p:nvSpPr>
        <p:spPr/>
        <p:txBody>
          <a:bodyPr/>
          <a:lstStyle/>
          <a:p>
            <a:r>
              <a:rPr lang="en-US"/>
              <a:t>Aggregate Supply and</a:t>
            </a:r>
            <a:br>
              <a:rPr lang="en-US"/>
            </a:br>
            <a:r>
              <a:rPr lang="en-US"/>
              <a:t>Aggregate Demand</a:t>
            </a:r>
          </a:p>
        </p:txBody>
      </p:sp>
      <p:sp>
        <p:nvSpPr>
          <p:cNvPr id="249859" name="Rectangle 3"/>
          <p:cNvSpPr>
            <a:spLocks noGrp="1" noChangeArrowheads="1"/>
          </p:cNvSpPr>
          <p:nvPr>
            <p:ph type="body" idx="1"/>
          </p:nvPr>
        </p:nvSpPr>
        <p:spPr>
          <a:xfrm>
            <a:off x="4572000" y="1828800"/>
            <a:ext cx="4267200" cy="1600200"/>
          </a:xfrm>
        </p:spPr>
        <p:txBody>
          <a:bodyPr/>
          <a:lstStyle/>
          <a:p>
            <a:r>
              <a:rPr lang="en-US" sz="2400" b="1" i="1"/>
              <a:t>Aggregate demand</a:t>
            </a:r>
            <a:r>
              <a:rPr lang="en-US" sz="2400"/>
              <a:t> is the total demand for goods and services in an economy.</a:t>
            </a:r>
          </a:p>
        </p:txBody>
      </p:sp>
      <p:pic>
        <p:nvPicPr>
          <p:cNvPr id="249860" name="Picture 4" descr="fig16-3-2"/>
          <p:cNvPicPr>
            <a:picLocks noChangeAspect="1" noChangeArrowheads="1"/>
          </p:cNvPicPr>
          <p:nvPr/>
        </p:nvPicPr>
        <p:blipFill>
          <a:blip r:embed="rId2"/>
          <a:srcRect/>
          <a:stretch>
            <a:fillRect/>
          </a:stretch>
        </p:blipFill>
        <p:spPr bwMode="auto">
          <a:xfrm>
            <a:off x="846138" y="1828800"/>
            <a:ext cx="3725862" cy="3406775"/>
          </a:xfrm>
          <a:prstGeom prst="rect">
            <a:avLst/>
          </a:prstGeom>
          <a:noFill/>
        </p:spPr>
      </p:pic>
      <p:pic>
        <p:nvPicPr>
          <p:cNvPr id="249861" name="Picture 5" descr="fig16-3-1"/>
          <p:cNvPicPr>
            <a:picLocks noChangeAspect="1" noChangeArrowheads="1"/>
          </p:cNvPicPr>
          <p:nvPr/>
        </p:nvPicPr>
        <p:blipFill>
          <a:blip r:embed="rId3"/>
          <a:srcRect/>
          <a:stretch>
            <a:fillRect/>
          </a:stretch>
        </p:blipFill>
        <p:spPr bwMode="auto">
          <a:xfrm>
            <a:off x="846138" y="1828800"/>
            <a:ext cx="3725862" cy="3406775"/>
          </a:xfrm>
          <a:prstGeom prst="rect">
            <a:avLst/>
          </a:prstGeom>
          <a:noFill/>
        </p:spPr>
      </p:pic>
      <p:sp>
        <p:nvSpPr>
          <p:cNvPr id="249862" name="Rectangle 6"/>
          <p:cNvSpPr>
            <a:spLocks noChangeArrowheads="1"/>
          </p:cNvSpPr>
          <p:nvPr/>
        </p:nvSpPr>
        <p:spPr bwMode="auto">
          <a:xfrm>
            <a:off x="4572000" y="3124200"/>
            <a:ext cx="4267200" cy="1371600"/>
          </a:xfrm>
          <a:prstGeom prst="rect">
            <a:avLst/>
          </a:prstGeom>
          <a:noFill/>
          <a:ln w="9525">
            <a:noFill/>
            <a:miter lim="800000"/>
            <a:headEnd/>
            <a:tailEnd/>
          </a:ln>
          <a:effectLst/>
        </p:spPr>
        <p:txBody>
          <a:bodyPr/>
          <a:lstStyle/>
          <a:p>
            <a:pPr marL="342900" indent="-342900">
              <a:spcBef>
                <a:spcPct val="25000"/>
              </a:spcBef>
              <a:spcAft>
                <a:spcPct val="45000"/>
              </a:spcAft>
              <a:buFontTx/>
              <a:buChar char="•"/>
            </a:pPr>
            <a:r>
              <a:rPr lang="en-US" b="1" i="1">
                <a:latin typeface="Arial" charset="0"/>
              </a:rPr>
              <a:t>Aggregate supply</a:t>
            </a:r>
            <a:r>
              <a:rPr lang="en-US">
                <a:latin typeface="Arial" charset="0"/>
              </a:rPr>
              <a:t> is the total supply of goods and services in an economy.</a:t>
            </a:r>
          </a:p>
        </p:txBody>
      </p:sp>
      <p:sp>
        <p:nvSpPr>
          <p:cNvPr id="249863" name="Rectangle 7"/>
          <p:cNvSpPr>
            <a:spLocks noChangeArrowheads="1"/>
          </p:cNvSpPr>
          <p:nvPr/>
        </p:nvSpPr>
        <p:spPr bwMode="auto">
          <a:xfrm>
            <a:off x="4572000" y="4419600"/>
            <a:ext cx="4267200" cy="1981200"/>
          </a:xfrm>
          <a:prstGeom prst="rect">
            <a:avLst/>
          </a:prstGeom>
          <a:noFill/>
          <a:ln w="9525">
            <a:noFill/>
            <a:miter lim="800000"/>
            <a:headEnd/>
            <a:tailEnd/>
          </a:ln>
          <a:effectLst/>
        </p:spPr>
        <p:txBody>
          <a:bodyPr/>
          <a:lstStyle/>
          <a:p>
            <a:pPr marL="342900" indent="-342900">
              <a:spcBef>
                <a:spcPct val="25000"/>
              </a:spcBef>
              <a:spcAft>
                <a:spcPct val="25000"/>
              </a:spcAft>
              <a:buSzPct val="90000"/>
              <a:buFontTx/>
              <a:buChar char="•"/>
            </a:pPr>
            <a:r>
              <a:rPr lang="en-US">
                <a:latin typeface="Arial" charset="0"/>
              </a:rPr>
              <a:t>Aggregate supply and demand curves are more complex than simple market supply and demand curves.</a:t>
            </a:r>
          </a:p>
        </p:txBody>
      </p:sp>
      <p:pic>
        <p:nvPicPr>
          <p:cNvPr id="249864" name="Picture 8" descr="fig16-3"/>
          <p:cNvPicPr>
            <a:picLocks noChangeAspect="1" noChangeArrowheads="1"/>
          </p:cNvPicPr>
          <p:nvPr/>
        </p:nvPicPr>
        <p:blipFill>
          <a:blip r:embed="rId4"/>
          <a:srcRect/>
          <a:stretch>
            <a:fillRect/>
          </a:stretch>
        </p:blipFill>
        <p:spPr bwMode="auto">
          <a:xfrm>
            <a:off x="846138" y="1828800"/>
            <a:ext cx="3725862" cy="34067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nodeType="afterEffect">
                                  <p:stCondLst>
                                    <p:cond delay="0"/>
                                  </p:stCondLst>
                                  <p:childTnLst>
                                    <p:set>
                                      <p:cBhvr>
                                        <p:cTn id="6" dur="1" fill="hold">
                                          <p:stCondLst>
                                            <p:cond delay="0"/>
                                          </p:stCondLst>
                                        </p:cTn>
                                        <p:tgtEl>
                                          <p:spTgt spid="249860"/>
                                        </p:tgtEl>
                                        <p:attrNameLst>
                                          <p:attrName>style.visibility</p:attrName>
                                        </p:attrNameLst>
                                      </p:cBhvr>
                                      <p:to>
                                        <p:strVal val="visible"/>
                                      </p:to>
                                    </p:set>
                                    <p:animEffect transition="in" filter="box(out)">
                                      <p:cBhvr>
                                        <p:cTn id="7" dur="500"/>
                                        <p:tgtEl>
                                          <p:spTgt spid="249860"/>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49859">
                                            <p:txEl>
                                              <p:pRg st="0" end="0"/>
                                            </p:txEl>
                                          </p:spTgt>
                                        </p:tgtEl>
                                        <p:attrNameLst>
                                          <p:attrName>style.visibility</p:attrName>
                                        </p:attrNameLst>
                                      </p:cBhvr>
                                      <p:to>
                                        <p:strVal val="visible"/>
                                      </p:to>
                                    </p:set>
                                    <p:animEffect transition="in" filter="wipe(left)">
                                      <p:cBhvr>
                                        <p:cTn id="11" dur="500"/>
                                        <p:tgtEl>
                                          <p:spTgt spid="249859">
                                            <p:txEl>
                                              <p:pRg st="0" end="0"/>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49862"/>
                                        </p:tgtEl>
                                        <p:attrNameLst>
                                          <p:attrName>style.visibility</p:attrName>
                                        </p:attrNameLst>
                                      </p:cBhvr>
                                      <p:to>
                                        <p:strVal val="visible"/>
                                      </p:to>
                                    </p:set>
                                    <p:animEffect transition="in" filter="wipe(left)">
                                      <p:cBhvr>
                                        <p:cTn id="15" dur="500"/>
                                        <p:tgtEl>
                                          <p:spTgt spid="249862"/>
                                        </p:tgtEl>
                                      </p:cBhvr>
                                    </p:animEffect>
                                  </p:childTnLst>
                                </p:cTn>
                              </p:par>
                            </p:childTnLst>
                          </p:cTn>
                        </p:par>
                        <p:par>
                          <p:cTn id="16" fill="hold">
                            <p:stCondLst>
                              <p:cond delay="1500"/>
                            </p:stCondLst>
                            <p:childTnLst>
                              <p:par>
                                <p:cTn id="17" presetID="4" presetClass="entr" presetSubtype="32" fill="hold" nodeType="afterEffect">
                                  <p:stCondLst>
                                    <p:cond delay="0"/>
                                  </p:stCondLst>
                                  <p:childTnLst>
                                    <p:set>
                                      <p:cBhvr>
                                        <p:cTn id="18" dur="1" fill="hold">
                                          <p:stCondLst>
                                            <p:cond delay="0"/>
                                          </p:stCondLst>
                                        </p:cTn>
                                        <p:tgtEl>
                                          <p:spTgt spid="249861"/>
                                        </p:tgtEl>
                                        <p:attrNameLst>
                                          <p:attrName>style.visibility</p:attrName>
                                        </p:attrNameLst>
                                      </p:cBhvr>
                                      <p:to>
                                        <p:strVal val="visible"/>
                                      </p:to>
                                    </p:set>
                                    <p:animEffect transition="in" filter="box(out)">
                                      <p:cBhvr>
                                        <p:cTn id="19" dur="500"/>
                                        <p:tgtEl>
                                          <p:spTgt spid="249861"/>
                                        </p:tgtEl>
                                      </p:cBhvr>
                                    </p:animEffect>
                                  </p:childTnLst>
                                </p:cTn>
                              </p:par>
                            </p:childTnLst>
                          </p:cTn>
                        </p:par>
                        <p:par>
                          <p:cTn id="20" fill="hold">
                            <p:stCondLst>
                              <p:cond delay="2000"/>
                            </p:stCondLst>
                            <p:childTnLst>
                              <p:par>
                                <p:cTn id="21" presetID="4" presetClass="entr" presetSubtype="32" fill="hold" nodeType="afterEffect">
                                  <p:stCondLst>
                                    <p:cond delay="0"/>
                                  </p:stCondLst>
                                  <p:childTnLst>
                                    <p:set>
                                      <p:cBhvr>
                                        <p:cTn id="22" dur="1" fill="hold">
                                          <p:stCondLst>
                                            <p:cond delay="0"/>
                                          </p:stCondLst>
                                        </p:cTn>
                                        <p:tgtEl>
                                          <p:spTgt spid="249864"/>
                                        </p:tgtEl>
                                        <p:attrNameLst>
                                          <p:attrName>style.visibility</p:attrName>
                                        </p:attrNameLst>
                                      </p:cBhvr>
                                      <p:to>
                                        <p:strVal val="visible"/>
                                      </p:to>
                                    </p:set>
                                    <p:animEffect transition="in" filter="box(out)">
                                      <p:cBhvr>
                                        <p:cTn id="23" dur="500"/>
                                        <p:tgtEl>
                                          <p:spTgt spid="249864"/>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249863"/>
                                        </p:tgtEl>
                                        <p:attrNameLst>
                                          <p:attrName>style.visibility</p:attrName>
                                        </p:attrNameLst>
                                      </p:cBhvr>
                                      <p:to>
                                        <p:strVal val="visible"/>
                                      </p:to>
                                    </p:set>
                                    <p:animEffect transition="in" filter="wipe(left)">
                                      <p:cBhvr>
                                        <p:cTn id="27" dur="500"/>
                                        <p:tgtEl>
                                          <p:spTgt spid="2498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859" grpId="0" build="p" bldLvl="2" autoUpdateAnimBg="0" advAuto="0"/>
      <p:bldP spid="249862" grpId="0" autoUpdateAnimBg="0"/>
      <p:bldP spid="249863"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p:txBody>
          <a:bodyPr/>
          <a:lstStyle/>
          <a:p>
            <a:fld id="{30ED7C5B-9506-4EC6-BE16-981AD6878A4C}" type="slidenum">
              <a:rPr lang="en-US"/>
              <a:pPr/>
              <a:t>27</a:t>
            </a:fld>
            <a:r>
              <a:rPr lang="en-US"/>
              <a:t> of 31</a:t>
            </a:r>
          </a:p>
        </p:txBody>
      </p:sp>
      <p:sp>
        <p:nvSpPr>
          <p:cNvPr id="250882" name="Rectangle 2"/>
          <p:cNvSpPr>
            <a:spLocks noGrp="1" noChangeArrowheads="1"/>
          </p:cNvSpPr>
          <p:nvPr>
            <p:ph type="title"/>
          </p:nvPr>
        </p:nvSpPr>
        <p:spPr/>
        <p:txBody>
          <a:bodyPr/>
          <a:lstStyle/>
          <a:p>
            <a:r>
              <a:rPr lang="en-US"/>
              <a:t>Expansion and Contraction:</a:t>
            </a:r>
            <a:br>
              <a:rPr lang="en-US"/>
            </a:br>
            <a:r>
              <a:rPr lang="en-US"/>
              <a:t>The Business Cycle</a:t>
            </a:r>
          </a:p>
        </p:txBody>
      </p:sp>
      <p:sp>
        <p:nvSpPr>
          <p:cNvPr id="250883" name="Rectangle 3"/>
          <p:cNvSpPr>
            <a:spLocks noGrp="1" noChangeArrowheads="1"/>
          </p:cNvSpPr>
          <p:nvPr>
            <p:ph type="body" idx="1"/>
          </p:nvPr>
        </p:nvSpPr>
        <p:spPr>
          <a:xfrm>
            <a:off x="4572000" y="1828800"/>
            <a:ext cx="4267200" cy="2057400"/>
          </a:xfrm>
        </p:spPr>
        <p:txBody>
          <a:bodyPr/>
          <a:lstStyle/>
          <a:p>
            <a:r>
              <a:rPr lang="en-US" sz="2400"/>
              <a:t>An </a:t>
            </a:r>
            <a:r>
              <a:rPr lang="en-US" sz="2400" b="1" i="1"/>
              <a:t>expansion</a:t>
            </a:r>
            <a:r>
              <a:rPr lang="en-US" sz="2400"/>
              <a:t>, or </a:t>
            </a:r>
            <a:r>
              <a:rPr lang="en-US" sz="2400" b="1" i="1"/>
              <a:t>boom</a:t>
            </a:r>
            <a:r>
              <a:rPr lang="en-US" sz="2400"/>
              <a:t>, is the period in the business cycle from a trough up to a peak, during which output and employment rise.</a:t>
            </a:r>
          </a:p>
        </p:txBody>
      </p:sp>
      <p:pic>
        <p:nvPicPr>
          <p:cNvPr id="250884" name="Picture 4" descr="fig16-4-3"/>
          <p:cNvPicPr>
            <a:picLocks noChangeAspect="1" noChangeArrowheads="1"/>
          </p:cNvPicPr>
          <p:nvPr/>
        </p:nvPicPr>
        <p:blipFill>
          <a:blip r:embed="rId2"/>
          <a:srcRect/>
          <a:stretch>
            <a:fillRect/>
          </a:stretch>
        </p:blipFill>
        <p:spPr bwMode="auto">
          <a:xfrm>
            <a:off x="514350" y="1828800"/>
            <a:ext cx="4057650" cy="3246438"/>
          </a:xfrm>
          <a:prstGeom prst="rect">
            <a:avLst/>
          </a:prstGeom>
          <a:noFill/>
        </p:spPr>
      </p:pic>
      <p:pic>
        <p:nvPicPr>
          <p:cNvPr id="250885" name="Picture 5" descr="fig16-4-2"/>
          <p:cNvPicPr>
            <a:picLocks noChangeAspect="1" noChangeArrowheads="1"/>
          </p:cNvPicPr>
          <p:nvPr/>
        </p:nvPicPr>
        <p:blipFill>
          <a:blip r:embed="rId3"/>
          <a:srcRect/>
          <a:stretch>
            <a:fillRect/>
          </a:stretch>
        </p:blipFill>
        <p:spPr bwMode="auto">
          <a:xfrm>
            <a:off x="514350" y="1828800"/>
            <a:ext cx="4057650" cy="3246438"/>
          </a:xfrm>
          <a:prstGeom prst="rect">
            <a:avLst/>
          </a:prstGeom>
          <a:noFill/>
        </p:spPr>
      </p:pic>
      <p:pic>
        <p:nvPicPr>
          <p:cNvPr id="250886" name="Picture 6" descr="fig16-4-1"/>
          <p:cNvPicPr>
            <a:picLocks noChangeAspect="1" noChangeArrowheads="1"/>
          </p:cNvPicPr>
          <p:nvPr/>
        </p:nvPicPr>
        <p:blipFill>
          <a:blip r:embed="rId4"/>
          <a:srcRect/>
          <a:stretch>
            <a:fillRect/>
          </a:stretch>
        </p:blipFill>
        <p:spPr bwMode="auto">
          <a:xfrm>
            <a:off x="514350" y="1828800"/>
            <a:ext cx="4057650" cy="3246438"/>
          </a:xfrm>
          <a:prstGeom prst="rect">
            <a:avLst/>
          </a:prstGeom>
          <a:noFill/>
        </p:spPr>
      </p:pic>
      <p:pic>
        <p:nvPicPr>
          <p:cNvPr id="250887" name="Picture 7" descr="fig16-4"/>
          <p:cNvPicPr>
            <a:picLocks noChangeAspect="1" noChangeArrowheads="1"/>
          </p:cNvPicPr>
          <p:nvPr/>
        </p:nvPicPr>
        <p:blipFill>
          <a:blip r:embed="rId5"/>
          <a:srcRect/>
          <a:stretch>
            <a:fillRect/>
          </a:stretch>
        </p:blipFill>
        <p:spPr bwMode="auto">
          <a:xfrm>
            <a:off x="514350" y="1828800"/>
            <a:ext cx="4057650" cy="3246438"/>
          </a:xfrm>
          <a:prstGeom prst="rect">
            <a:avLst/>
          </a:prstGeom>
          <a:noFill/>
        </p:spPr>
      </p:pic>
      <p:sp>
        <p:nvSpPr>
          <p:cNvPr id="250888" name="Rectangle 8"/>
          <p:cNvSpPr>
            <a:spLocks noChangeArrowheads="1"/>
          </p:cNvSpPr>
          <p:nvPr/>
        </p:nvSpPr>
        <p:spPr bwMode="auto">
          <a:xfrm>
            <a:off x="4572000" y="3886200"/>
            <a:ext cx="4267200" cy="2362200"/>
          </a:xfrm>
          <a:prstGeom prst="rect">
            <a:avLst/>
          </a:prstGeom>
          <a:noFill/>
          <a:ln w="9525">
            <a:noFill/>
            <a:miter lim="800000"/>
            <a:headEnd/>
            <a:tailEnd/>
          </a:ln>
          <a:effectLst/>
        </p:spPr>
        <p:txBody>
          <a:bodyPr/>
          <a:lstStyle/>
          <a:p>
            <a:pPr marL="342900" indent="-342900" eaLnBrk="0" hangingPunct="0">
              <a:buFontTx/>
              <a:buChar char="•"/>
            </a:pPr>
            <a:r>
              <a:rPr lang="en-US">
                <a:latin typeface="Arial" charset="0"/>
              </a:rPr>
              <a:t>A </a:t>
            </a:r>
            <a:r>
              <a:rPr lang="en-US" b="1" i="1">
                <a:latin typeface="Arial" charset="0"/>
              </a:rPr>
              <a:t>contraction</a:t>
            </a:r>
            <a:r>
              <a:rPr lang="en-US">
                <a:latin typeface="Arial" charset="0"/>
              </a:rPr>
              <a:t>, </a:t>
            </a:r>
            <a:r>
              <a:rPr lang="en-US" b="1" i="1">
                <a:latin typeface="Arial" charset="0"/>
              </a:rPr>
              <a:t>recession</a:t>
            </a:r>
            <a:r>
              <a:rPr lang="en-US">
                <a:latin typeface="Arial" charset="0"/>
              </a:rPr>
              <a:t>, or slump is the period in the business cycle from a peak down to a trough, during which output and employment fall.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nodeType="afterEffect">
                                  <p:stCondLst>
                                    <p:cond delay="0"/>
                                  </p:stCondLst>
                                  <p:childTnLst>
                                    <p:set>
                                      <p:cBhvr>
                                        <p:cTn id="6" dur="1" fill="hold">
                                          <p:stCondLst>
                                            <p:cond delay="0"/>
                                          </p:stCondLst>
                                        </p:cTn>
                                        <p:tgtEl>
                                          <p:spTgt spid="250884"/>
                                        </p:tgtEl>
                                        <p:attrNameLst>
                                          <p:attrName>style.visibility</p:attrName>
                                        </p:attrNameLst>
                                      </p:cBhvr>
                                      <p:to>
                                        <p:strVal val="visible"/>
                                      </p:to>
                                    </p:set>
                                    <p:animEffect transition="in" filter="box(out)">
                                      <p:cBhvr>
                                        <p:cTn id="7" dur="500"/>
                                        <p:tgtEl>
                                          <p:spTgt spid="250884"/>
                                        </p:tgtEl>
                                      </p:cBhvr>
                                    </p:animEffect>
                                  </p:childTnLst>
                                </p:cTn>
                              </p:par>
                            </p:childTnLst>
                          </p:cTn>
                        </p:par>
                        <p:par>
                          <p:cTn id="8" fill="hold">
                            <p:stCondLst>
                              <p:cond delay="500"/>
                            </p:stCondLst>
                            <p:childTnLst>
                              <p:par>
                                <p:cTn id="9" presetID="4" presetClass="entr" presetSubtype="32" fill="hold" nodeType="afterEffect">
                                  <p:stCondLst>
                                    <p:cond delay="0"/>
                                  </p:stCondLst>
                                  <p:childTnLst>
                                    <p:set>
                                      <p:cBhvr>
                                        <p:cTn id="10" dur="1" fill="hold">
                                          <p:stCondLst>
                                            <p:cond delay="0"/>
                                          </p:stCondLst>
                                        </p:cTn>
                                        <p:tgtEl>
                                          <p:spTgt spid="250885"/>
                                        </p:tgtEl>
                                        <p:attrNameLst>
                                          <p:attrName>style.visibility</p:attrName>
                                        </p:attrNameLst>
                                      </p:cBhvr>
                                      <p:to>
                                        <p:strVal val="visible"/>
                                      </p:to>
                                    </p:set>
                                    <p:animEffect transition="in" filter="box(out)">
                                      <p:cBhvr>
                                        <p:cTn id="11" dur="500"/>
                                        <p:tgtEl>
                                          <p:spTgt spid="250885"/>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50883">
                                            <p:txEl>
                                              <p:pRg st="0" end="0"/>
                                            </p:txEl>
                                          </p:spTgt>
                                        </p:tgtEl>
                                        <p:attrNameLst>
                                          <p:attrName>style.visibility</p:attrName>
                                        </p:attrNameLst>
                                      </p:cBhvr>
                                      <p:to>
                                        <p:strVal val="visible"/>
                                      </p:to>
                                    </p:set>
                                    <p:animEffect transition="in" filter="wipe(left)">
                                      <p:cBhvr>
                                        <p:cTn id="15" dur="500"/>
                                        <p:tgtEl>
                                          <p:spTgt spid="250883">
                                            <p:txEl>
                                              <p:pRg st="0" end="0"/>
                                            </p:txEl>
                                          </p:spTgt>
                                        </p:tgtEl>
                                      </p:cBhvr>
                                    </p:animEffect>
                                  </p:childTnLst>
                                </p:cTn>
                              </p:par>
                            </p:childTnLst>
                          </p:cTn>
                        </p:par>
                        <p:par>
                          <p:cTn id="16" fill="hold">
                            <p:stCondLst>
                              <p:cond delay="1500"/>
                            </p:stCondLst>
                            <p:childTnLst>
                              <p:par>
                                <p:cTn id="17" presetID="4" presetClass="entr" presetSubtype="32" fill="hold" nodeType="afterEffect">
                                  <p:stCondLst>
                                    <p:cond delay="0"/>
                                  </p:stCondLst>
                                  <p:childTnLst>
                                    <p:set>
                                      <p:cBhvr>
                                        <p:cTn id="18" dur="1" fill="hold">
                                          <p:stCondLst>
                                            <p:cond delay="0"/>
                                          </p:stCondLst>
                                        </p:cTn>
                                        <p:tgtEl>
                                          <p:spTgt spid="250886"/>
                                        </p:tgtEl>
                                        <p:attrNameLst>
                                          <p:attrName>style.visibility</p:attrName>
                                        </p:attrNameLst>
                                      </p:cBhvr>
                                      <p:to>
                                        <p:strVal val="visible"/>
                                      </p:to>
                                    </p:set>
                                    <p:animEffect transition="in" filter="box(out)">
                                      <p:cBhvr>
                                        <p:cTn id="19" dur="500"/>
                                        <p:tgtEl>
                                          <p:spTgt spid="250886"/>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250888">
                                            <p:txEl>
                                              <p:pRg st="0" end="0"/>
                                            </p:txEl>
                                          </p:spTgt>
                                        </p:tgtEl>
                                        <p:attrNameLst>
                                          <p:attrName>style.visibility</p:attrName>
                                        </p:attrNameLst>
                                      </p:cBhvr>
                                      <p:to>
                                        <p:strVal val="visible"/>
                                      </p:to>
                                    </p:set>
                                    <p:animEffect transition="in" filter="wipe(left)">
                                      <p:cBhvr>
                                        <p:cTn id="23" dur="500"/>
                                        <p:tgtEl>
                                          <p:spTgt spid="250888">
                                            <p:txEl>
                                              <p:pRg st="0" end="0"/>
                                            </p:txEl>
                                          </p:spTgt>
                                        </p:tgtEl>
                                      </p:cBhvr>
                                    </p:animEffect>
                                  </p:childTnLst>
                                </p:cTn>
                              </p:par>
                            </p:childTnLst>
                          </p:cTn>
                        </p:par>
                        <p:par>
                          <p:cTn id="24" fill="hold">
                            <p:stCondLst>
                              <p:cond delay="2500"/>
                            </p:stCondLst>
                            <p:childTnLst>
                              <p:par>
                                <p:cTn id="25" presetID="4" presetClass="entr" presetSubtype="32" fill="hold" nodeType="afterEffect">
                                  <p:stCondLst>
                                    <p:cond delay="0"/>
                                  </p:stCondLst>
                                  <p:childTnLst>
                                    <p:set>
                                      <p:cBhvr>
                                        <p:cTn id="26" dur="1" fill="hold">
                                          <p:stCondLst>
                                            <p:cond delay="0"/>
                                          </p:stCondLst>
                                        </p:cTn>
                                        <p:tgtEl>
                                          <p:spTgt spid="250887"/>
                                        </p:tgtEl>
                                        <p:attrNameLst>
                                          <p:attrName>style.visibility</p:attrName>
                                        </p:attrNameLst>
                                      </p:cBhvr>
                                      <p:to>
                                        <p:strVal val="visible"/>
                                      </p:to>
                                    </p:set>
                                    <p:animEffect transition="in" filter="box(out)">
                                      <p:cBhvr>
                                        <p:cTn id="27" dur="500"/>
                                        <p:tgtEl>
                                          <p:spTgt spid="2508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883" grpId="0" build="p" bldLvl="2" autoUpdateAnimBg="0" advAuto="0"/>
      <p:bldP spid="250888" grpId="0" build="p" bldLvl="2" autoUpdateAnimBg="0" advAuto="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a:spLocks noGrp="1"/>
          </p:cNvSpPr>
          <p:nvPr>
            <p:ph type="sldNum" sz="quarter" idx="10"/>
          </p:nvPr>
        </p:nvSpPr>
        <p:spPr/>
        <p:txBody>
          <a:bodyPr/>
          <a:lstStyle/>
          <a:p>
            <a:fld id="{870B8B0D-46C9-4CD3-9AE6-F65D6466ED9B}" type="slidenum">
              <a:rPr lang="en-US"/>
              <a:pPr/>
              <a:t>28</a:t>
            </a:fld>
            <a:r>
              <a:rPr lang="en-US"/>
              <a:t> of 31</a:t>
            </a:r>
          </a:p>
        </p:txBody>
      </p:sp>
      <p:sp>
        <p:nvSpPr>
          <p:cNvPr id="251906" name="Rectangle 2"/>
          <p:cNvSpPr>
            <a:spLocks noGrp="1" noChangeArrowheads="1"/>
          </p:cNvSpPr>
          <p:nvPr>
            <p:ph type="title"/>
          </p:nvPr>
        </p:nvSpPr>
        <p:spPr/>
        <p:txBody>
          <a:bodyPr/>
          <a:lstStyle/>
          <a:p>
            <a:r>
              <a:rPr lang="en-US"/>
              <a:t>Real GDP, 1900-2002</a:t>
            </a:r>
          </a:p>
        </p:txBody>
      </p:sp>
      <p:pic>
        <p:nvPicPr>
          <p:cNvPr id="251909" name="Picture 5" descr="figure17_4"/>
          <p:cNvPicPr>
            <a:picLocks noChangeAspect="1" noChangeArrowheads="1"/>
          </p:cNvPicPr>
          <p:nvPr/>
        </p:nvPicPr>
        <p:blipFill>
          <a:blip r:embed="rId2"/>
          <a:srcRect/>
          <a:stretch>
            <a:fillRect/>
          </a:stretch>
        </p:blipFill>
        <p:spPr bwMode="auto">
          <a:xfrm>
            <a:off x="442913" y="1600200"/>
            <a:ext cx="8258175" cy="50577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nodeType="afterEffect">
                                  <p:stCondLst>
                                    <p:cond delay="0"/>
                                  </p:stCondLst>
                                  <p:childTnLst>
                                    <p:set>
                                      <p:cBhvr>
                                        <p:cTn id="6" dur="1" fill="hold">
                                          <p:stCondLst>
                                            <p:cond delay="0"/>
                                          </p:stCondLst>
                                        </p:cTn>
                                        <p:tgtEl>
                                          <p:spTgt spid="251909"/>
                                        </p:tgtEl>
                                        <p:attrNameLst>
                                          <p:attrName>style.visibility</p:attrName>
                                        </p:attrNameLst>
                                      </p:cBhvr>
                                      <p:to>
                                        <p:strVal val="visible"/>
                                      </p:to>
                                    </p:set>
                                    <p:animEffect transition="in" filter="blinds(vertical)">
                                      <p:cBhvr>
                                        <p:cTn id="7" dur="500"/>
                                        <p:tgtEl>
                                          <p:spTgt spid="2519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a:spLocks noGrp="1"/>
          </p:cNvSpPr>
          <p:nvPr>
            <p:ph type="sldNum" sz="quarter" idx="10"/>
          </p:nvPr>
        </p:nvSpPr>
        <p:spPr/>
        <p:txBody>
          <a:bodyPr/>
          <a:lstStyle/>
          <a:p>
            <a:fld id="{A5C37982-EEA9-43AB-9A96-A34AE66C0052}" type="slidenum">
              <a:rPr lang="en-US"/>
              <a:pPr/>
              <a:t>29</a:t>
            </a:fld>
            <a:r>
              <a:rPr lang="en-US"/>
              <a:t> of 31</a:t>
            </a:r>
          </a:p>
        </p:txBody>
      </p:sp>
      <p:sp>
        <p:nvSpPr>
          <p:cNvPr id="252930" name="Rectangle 2"/>
          <p:cNvSpPr>
            <a:spLocks noGrp="1" noChangeArrowheads="1"/>
          </p:cNvSpPr>
          <p:nvPr>
            <p:ph type="title"/>
          </p:nvPr>
        </p:nvSpPr>
        <p:spPr/>
        <p:txBody>
          <a:bodyPr/>
          <a:lstStyle/>
          <a:p>
            <a:r>
              <a:rPr lang="en-US"/>
              <a:t>Real GDP, 1970 I-2003 II </a:t>
            </a:r>
          </a:p>
        </p:txBody>
      </p:sp>
      <p:pic>
        <p:nvPicPr>
          <p:cNvPr id="252933" name="Picture 5" descr="figure17_5"/>
          <p:cNvPicPr>
            <a:picLocks noChangeAspect="1" noChangeArrowheads="1"/>
          </p:cNvPicPr>
          <p:nvPr/>
        </p:nvPicPr>
        <p:blipFill>
          <a:blip r:embed="rId2"/>
          <a:srcRect/>
          <a:stretch>
            <a:fillRect/>
          </a:stretch>
        </p:blipFill>
        <p:spPr bwMode="auto">
          <a:xfrm>
            <a:off x="428625" y="1828800"/>
            <a:ext cx="8486775" cy="39909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nodeType="afterEffect">
                                  <p:stCondLst>
                                    <p:cond delay="0"/>
                                  </p:stCondLst>
                                  <p:childTnLst>
                                    <p:set>
                                      <p:cBhvr>
                                        <p:cTn id="6" dur="1" fill="hold">
                                          <p:stCondLst>
                                            <p:cond delay="0"/>
                                          </p:stCondLst>
                                        </p:cTn>
                                        <p:tgtEl>
                                          <p:spTgt spid="252933"/>
                                        </p:tgtEl>
                                        <p:attrNameLst>
                                          <p:attrName>style.visibility</p:attrName>
                                        </p:attrNameLst>
                                      </p:cBhvr>
                                      <p:to>
                                        <p:strVal val="visible"/>
                                      </p:to>
                                    </p:set>
                                    <p:animEffect transition="in" filter="blinds(vertical)">
                                      <p:cBhvr>
                                        <p:cTn id="7" dur="500"/>
                                        <p:tgtEl>
                                          <p:spTgt spid="2529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6AB9151-0E6D-4A54-8F0E-5D7ED1E92322}" type="slidenum">
              <a:rPr lang="en-US"/>
              <a:pPr/>
              <a:t>3</a:t>
            </a:fld>
            <a:r>
              <a:rPr lang="en-US"/>
              <a:t> of 31</a:t>
            </a:r>
          </a:p>
        </p:txBody>
      </p:sp>
      <p:sp>
        <p:nvSpPr>
          <p:cNvPr id="257027" name="Rectangle 3"/>
          <p:cNvSpPr>
            <a:spLocks noGrp="1" noChangeArrowheads="1"/>
          </p:cNvSpPr>
          <p:nvPr>
            <p:ph type="title"/>
          </p:nvPr>
        </p:nvSpPr>
        <p:spPr/>
        <p:txBody>
          <a:bodyPr/>
          <a:lstStyle/>
          <a:p>
            <a:r>
              <a:rPr lang="en-US"/>
              <a:t>Introduction to Macroeconomics</a:t>
            </a:r>
          </a:p>
        </p:txBody>
      </p:sp>
      <p:sp>
        <p:nvSpPr>
          <p:cNvPr id="257028" name="Rectangle 4"/>
          <p:cNvSpPr>
            <a:spLocks noGrp="1" noChangeArrowheads="1"/>
          </p:cNvSpPr>
          <p:nvPr>
            <p:ph type="body" idx="1"/>
          </p:nvPr>
        </p:nvSpPr>
        <p:spPr>
          <a:xfrm>
            <a:off x="1371600" y="1828800"/>
            <a:ext cx="6400800" cy="5029200"/>
          </a:xfrm>
        </p:spPr>
        <p:txBody>
          <a:bodyPr/>
          <a:lstStyle/>
          <a:p>
            <a:pPr>
              <a:spcAft>
                <a:spcPct val="20000"/>
              </a:spcAft>
            </a:pPr>
            <a:r>
              <a:rPr lang="en-US"/>
              <a:t>Microeconomists generally conclude that markets work well.  Macroeconomists, however, observe that some important prices often seem “sticky.”</a:t>
            </a:r>
          </a:p>
          <a:p>
            <a:pPr>
              <a:spcAft>
                <a:spcPct val="20000"/>
              </a:spcAft>
            </a:pPr>
            <a:r>
              <a:rPr lang="en-US" b="1" i="1"/>
              <a:t>Sticky prices</a:t>
            </a:r>
            <a:r>
              <a:rPr lang="en-US"/>
              <a:t> are prices that do not always adjust rapidly to maintain the equality between quantity supplied and quantity demanded.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7028">
                                            <p:txEl>
                                              <p:pRg st="0" end="0"/>
                                            </p:txEl>
                                          </p:spTgt>
                                        </p:tgtEl>
                                        <p:attrNameLst>
                                          <p:attrName>style.visibility</p:attrName>
                                        </p:attrNameLst>
                                      </p:cBhvr>
                                      <p:to>
                                        <p:strVal val="visible"/>
                                      </p:to>
                                    </p:set>
                                    <p:animEffect transition="in" filter="wipe(left)">
                                      <p:cBhvr>
                                        <p:cTn id="7" dur="500"/>
                                        <p:tgtEl>
                                          <p:spTgt spid="257028">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57028">
                                            <p:txEl>
                                              <p:pRg st="1" end="1"/>
                                            </p:txEl>
                                          </p:spTgt>
                                        </p:tgtEl>
                                        <p:attrNameLst>
                                          <p:attrName>style.visibility</p:attrName>
                                        </p:attrNameLst>
                                      </p:cBhvr>
                                      <p:to>
                                        <p:strVal val="visible"/>
                                      </p:to>
                                    </p:set>
                                    <p:animEffect transition="in" filter="wipe(left)">
                                      <p:cBhvr>
                                        <p:cTn id="11" dur="500"/>
                                        <p:tgtEl>
                                          <p:spTgt spid="25702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028" grpId="0" build="p" bldLvl="2" autoUpdateAnimBg="0" advAuto="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a:spLocks noGrp="1"/>
          </p:cNvSpPr>
          <p:nvPr>
            <p:ph type="sldNum" sz="quarter" idx="10"/>
          </p:nvPr>
        </p:nvSpPr>
        <p:spPr/>
        <p:txBody>
          <a:bodyPr/>
          <a:lstStyle/>
          <a:p>
            <a:fld id="{B8982B10-654B-4EB3-8A77-DEC8C6773FFA}" type="slidenum">
              <a:rPr lang="en-US"/>
              <a:pPr/>
              <a:t>30</a:t>
            </a:fld>
            <a:r>
              <a:rPr lang="en-US"/>
              <a:t> of 31</a:t>
            </a:r>
          </a:p>
        </p:txBody>
      </p:sp>
      <p:sp>
        <p:nvSpPr>
          <p:cNvPr id="253954" name="Rectangle 2"/>
          <p:cNvSpPr>
            <a:spLocks noGrp="1" noChangeArrowheads="1"/>
          </p:cNvSpPr>
          <p:nvPr>
            <p:ph type="title"/>
          </p:nvPr>
        </p:nvSpPr>
        <p:spPr/>
        <p:txBody>
          <a:bodyPr/>
          <a:lstStyle/>
          <a:p>
            <a:r>
              <a:rPr lang="en-US"/>
              <a:t>Unemployment Rate, 1970 I-2003 II</a:t>
            </a:r>
          </a:p>
        </p:txBody>
      </p:sp>
      <p:pic>
        <p:nvPicPr>
          <p:cNvPr id="253958" name="Picture 6" descr="figure17_6"/>
          <p:cNvPicPr>
            <a:picLocks noChangeAspect="1" noChangeArrowheads="1"/>
          </p:cNvPicPr>
          <p:nvPr/>
        </p:nvPicPr>
        <p:blipFill>
          <a:blip r:embed="rId2"/>
          <a:srcRect/>
          <a:stretch>
            <a:fillRect/>
          </a:stretch>
        </p:blipFill>
        <p:spPr bwMode="auto">
          <a:xfrm>
            <a:off x="476250" y="1828800"/>
            <a:ext cx="8439150" cy="36957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nodeType="afterEffect">
                                  <p:stCondLst>
                                    <p:cond delay="0"/>
                                  </p:stCondLst>
                                  <p:childTnLst>
                                    <p:set>
                                      <p:cBhvr>
                                        <p:cTn id="6" dur="1" fill="hold">
                                          <p:stCondLst>
                                            <p:cond delay="0"/>
                                          </p:stCondLst>
                                        </p:cTn>
                                        <p:tgtEl>
                                          <p:spTgt spid="253958"/>
                                        </p:tgtEl>
                                        <p:attrNameLst>
                                          <p:attrName>style.visibility</p:attrName>
                                        </p:attrNameLst>
                                      </p:cBhvr>
                                      <p:to>
                                        <p:strVal val="visible"/>
                                      </p:to>
                                    </p:set>
                                    <p:animEffect transition="in" filter="blinds(vertical)">
                                      <p:cBhvr>
                                        <p:cTn id="7" dur="500"/>
                                        <p:tgtEl>
                                          <p:spTgt spid="2539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a:spLocks noGrp="1"/>
          </p:cNvSpPr>
          <p:nvPr>
            <p:ph type="sldNum" sz="quarter" idx="10"/>
          </p:nvPr>
        </p:nvSpPr>
        <p:spPr/>
        <p:txBody>
          <a:bodyPr/>
          <a:lstStyle/>
          <a:p>
            <a:fld id="{A1AC85EE-4C95-4B46-BAF4-4F8B73D88E69}" type="slidenum">
              <a:rPr lang="en-US"/>
              <a:pPr/>
              <a:t>31</a:t>
            </a:fld>
            <a:r>
              <a:rPr lang="en-US"/>
              <a:t> of 31</a:t>
            </a:r>
          </a:p>
        </p:txBody>
      </p:sp>
      <p:sp>
        <p:nvSpPr>
          <p:cNvPr id="254978" name="Rectangle 2"/>
          <p:cNvSpPr>
            <a:spLocks noGrp="1" noChangeArrowheads="1"/>
          </p:cNvSpPr>
          <p:nvPr>
            <p:ph type="title"/>
          </p:nvPr>
        </p:nvSpPr>
        <p:spPr/>
        <p:txBody>
          <a:bodyPr/>
          <a:lstStyle/>
          <a:p>
            <a:r>
              <a:rPr lang="en-US" sz="3200"/>
              <a:t>Percentage Change in the GDP Deflator (Four-Quarter Average), 1970 I-2003 II</a:t>
            </a:r>
          </a:p>
        </p:txBody>
      </p:sp>
      <p:pic>
        <p:nvPicPr>
          <p:cNvPr id="254981" name="Picture 5" descr="figure17_7"/>
          <p:cNvPicPr>
            <a:picLocks noChangeAspect="1" noChangeArrowheads="1"/>
          </p:cNvPicPr>
          <p:nvPr/>
        </p:nvPicPr>
        <p:blipFill>
          <a:blip r:embed="rId2"/>
          <a:srcRect/>
          <a:stretch>
            <a:fillRect/>
          </a:stretch>
        </p:blipFill>
        <p:spPr bwMode="auto">
          <a:xfrm>
            <a:off x="304800" y="1828800"/>
            <a:ext cx="8591550" cy="38195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nodeType="afterEffect">
                                  <p:stCondLst>
                                    <p:cond delay="0"/>
                                  </p:stCondLst>
                                  <p:childTnLst>
                                    <p:set>
                                      <p:cBhvr>
                                        <p:cTn id="6" dur="1" fill="hold">
                                          <p:stCondLst>
                                            <p:cond delay="0"/>
                                          </p:stCondLst>
                                        </p:cTn>
                                        <p:tgtEl>
                                          <p:spTgt spid="254981"/>
                                        </p:tgtEl>
                                        <p:attrNameLst>
                                          <p:attrName>style.visibility</p:attrName>
                                        </p:attrNameLst>
                                      </p:cBhvr>
                                      <p:to>
                                        <p:strVal val="visible"/>
                                      </p:to>
                                    </p:set>
                                    <p:animEffect transition="in" filter="blinds(vertical)">
                                      <p:cBhvr>
                                        <p:cTn id="7" dur="500"/>
                                        <p:tgtEl>
                                          <p:spTgt spid="2549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2"/>
          <p:cNvSpPr>
            <a:spLocks noGrp="1"/>
          </p:cNvSpPr>
          <p:nvPr>
            <p:ph type="sldNum" sz="quarter" idx="10"/>
          </p:nvPr>
        </p:nvSpPr>
        <p:spPr/>
        <p:txBody>
          <a:bodyPr/>
          <a:lstStyle/>
          <a:p>
            <a:fld id="{EAF8ED2A-FC65-4388-8CB6-6586542CCC68}" type="slidenum">
              <a:rPr lang="en-US"/>
              <a:pPr/>
              <a:t>32</a:t>
            </a:fld>
            <a:r>
              <a:rPr lang="en-US"/>
              <a:t> of 31</a:t>
            </a:r>
          </a:p>
        </p:txBody>
      </p:sp>
      <p:sp>
        <p:nvSpPr>
          <p:cNvPr id="258050" name="Rectangle 2"/>
          <p:cNvSpPr>
            <a:spLocks noGrp="1" noChangeArrowheads="1"/>
          </p:cNvSpPr>
          <p:nvPr>
            <p:ph type="title"/>
          </p:nvPr>
        </p:nvSpPr>
        <p:spPr/>
        <p:txBody>
          <a:bodyPr/>
          <a:lstStyle/>
          <a:p>
            <a:r>
              <a:rPr lang="en-US"/>
              <a:t>Review Terms and Concepts</a:t>
            </a:r>
          </a:p>
        </p:txBody>
      </p:sp>
      <p:sp>
        <p:nvSpPr>
          <p:cNvPr id="258051" name="Rectangle 3"/>
          <p:cNvSpPr>
            <a:spLocks noChangeArrowheads="1"/>
          </p:cNvSpPr>
          <p:nvPr/>
        </p:nvSpPr>
        <p:spPr bwMode="auto">
          <a:xfrm>
            <a:off x="533400" y="1828800"/>
            <a:ext cx="2743200" cy="4876800"/>
          </a:xfrm>
          <a:prstGeom prst="rect">
            <a:avLst/>
          </a:prstGeom>
          <a:noFill/>
          <a:ln w="9525">
            <a:noFill/>
            <a:miter lim="800000"/>
            <a:headEnd/>
            <a:tailEnd/>
          </a:ln>
          <a:effectLst/>
        </p:spPr>
        <p:txBody>
          <a:bodyPr/>
          <a:lstStyle/>
          <a:p>
            <a:pPr marL="119063" indent="-119063">
              <a:lnSpc>
                <a:spcPct val="95000"/>
              </a:lnSpc>
              <a:spcBef>
                <a:spcPct val="25000"/>
              </a:spcBef>
              <a:spcAft>
                <a:spcPct val="45000"/>
              </a:spcAft>
            </a:pPr>
            <a:r>
              <a:rPr lang="en-US" sz="1800">
                <a:effectLst>
                  <a:outerShdw blurRad="38100" dist="38100" dir="2700000" algn="tl">
                    <a:srgbClr val="FFFFFF"/>
                  </a:outerShdw>
                </a:effectLst>
                <a:latin typeface="Arial" charset="0"/>
                <a:hlinkClick r:id="rId2" action="ppaction://hlinksldjump"/>
              </a:rPr>
              <a:t>aggregate behavior</a:t>
            </a:r>
            <a:endParaRPr lang="en-US" sz="1800">
              <a:effectLst>
                <a:outerShdw blurRad="38100" dist="38100" dir="2700000" algn="tl">
                  <a:srgbClr val="FFFFFF"/>
                </a:outerShdw>
              </a:effectLst>
              <a:latin typeface="Arial" charset="0"/>
            </a:endParaRPr>
          </a:p>
          <a:p>
            <a:pPr marL="119063" indent="-119063">
              <a:lnSpc>
                <a:spcPct val="95000"/>
              </a:lnSpc>
              <a:spcBef>
                <a:spcPct val="25000"/>
              </a:spcBef>
              <a:spcAft>
                <a:spcPct val="45000"/>
              </a:spcAft>
            </a:pPr>
            <a:r>
              <a:rPr lang="en-US" sz="1800">
                <a:effectLst>
                  <a:outerShdw blurRad="38100" dist="38100" dir="2700000" algn="tl">
                    <a:srgbClr val="FFFFFF"/>
                  </a:outerShdw>
                </a:effectLst>
                <a:latin typeface="Arial" charset="0"/>
                <a:hlinkClick r:id="rId3" action="ppaction://hlinksldjump"/>
              </a:rPr>
              <a:t>aggregate demand</a:t>
            </a:r>
            <a:endParaRPr lang="en-US" sz="1800">
              <a:effectLst>
                <a:outerShdw blurRad="38100" dist="38100" dir="2700000" algn="tl">
                  <a:srgbClr val="FFFFFF"/>
                </a:outerShdw>
              </a:effectLst>
              <a:latin typeface="Arial" charset="0"/>
            </a:endParaRPr>
          </a:p>
          <a:p>
            <a:pPr marL="119063" indent="-119063">
              <a:lnSpc>
                <a:spcPct val="95000"/>
              </a:lnSpc>
              <a:spcBef>
                <a:spcPct val="25000"/>
              </a:spcBef>
              <a:spcAft>
                <a:spcPct val="45000"/>
              </a:spcAft>
            </a:pPr>
            <a:r>
              <a:rPr lang="en-US" sz="1800">
                <a:effectLst>
                  <a:outerShdw blurRad="38100" dist="38100" dir="2700000" algn="tl">
                    <a:srgbClr val="FFFFFF"/>
                  </a:outerShdw>
                </a:effectLst>
                <a:latin typeface="Arial" charset="0"/>
                <a:hlinkClick r:id="rId4" action="ppaction://hlinksldjump"/>
              </a:rPr>
              <a:t>aggregate output</a:t>
            </a:r>
            <a:endParaRPr lang="en-US" sz="1800">
              <a:effectLst>
                <a:outerShdw blurRad="38100" dist="38100" dir="2700000" algn="tl">
                  <a:srgbClr val="FFFFFF"/>
                </a:outerShdw>
              </a:effectLst>
              <a:latin typeface="Arial" charset="0"/>
            </a:endParaRPr>
          </a:p>
          <a:p>
            <a:pPr marL="119063" indent="-119063">
              <a:lnSpc>
                <a:spcPct val="95000"/>
              </a:lnSpc>
              <a:spcBef>
                <a:spcPct val="25000"/>
              </a:spcBef>
              <a:spcAft>
                <a:spcPct val="45000"/>
              </a:spcAft>
            </a:pPr>
            <a:r>
              <a:rPr lang="en-US" sz="1800">
                <a:effectLst>
                  <a:outerShdw blurRad="38100" dist="38100" dir="2700000" algn="tl">
                    <a:srgbClr val="FFFFFF"/>
                  </a:outerShdw>
                </a:effectLst>
                <a:latin typeface="Arial" charset="0"/>
                <a:hlinkClick r:id="rId3" action="ppaction://hlinksldjump"/>
              </a:rPr>
              <a:t>aggregate supply</a:t>
            </a:r>
            <a:endParaRPr lang="en-US" sz="1800">
              <a:effectLst>
                <a:outerShdw blurRad="38100" dist="38100" dir="2700000" algn="tl">
                  <a:srgbClr val="FFFFFF"/>
                </a:outerShdw>
              </a:effectLst>
              <a:latin typeface="Arial" charset="0"/>
            </a:endParaRPr>
          </a:p>
          <a:p>
            <a:pPr marL="119063" indent="-119063">
              <a:lnSpc>
                <a:spcPct val="95000"/>
              </a:lnSpc>
              <a:spcBef>
                <a:spcPct val="25000"/>
              </a:spcBef>
              <a:spcAft>
                <a:spcPct val="45000"/>
              </a:spcAft>
            </a:pPr>
            <a:r>
              <a:rPr lang="en-US" sz="1800">
                <a:effectLst>
                  <a:outerShdw blurRad="38100" dist="38100" dir="2700000" algn="tl">
                    <a:srgbClr val="FFFFFF"/>
                  </a:outerShdw>
                </a:effectLst>
                <a:latin typeface="Arial" charset="0"/>
                <a:hlinkClick r:id="rId4" action="ppaction://hlinksldjump"/>
              </a:rPr>
              <a:t>business cycle</a:t>
            </a:r>
            <a:endParaRPr lang="en-US" sz="1800">
              <a:effectLst>
                <a:outerShdw blurRad="38100" dist="38100" dir="2700000" algn="tl">
                  <a:srgbClr val="FFFFFF"/>
                </a:outerShdw>
              </a:effectLst>
              <a:latin typeface="Arial" charset="0"/>
            </a:endParaRPr>
          </a:p>
          <a:p>
            <a:pPr marL="119063" indent="-119063">
              <a:lnSpc>
                <a:spcPct val="95000"/>
              </a:lnSpc>
              <a:spcBef>
                <a:spcPct val="25000"/>
              </a:spcBef>
              <a:spcAft>
                <a:spcPct val="45000"/>
              </a:spcAft>
            </a:pPr>
            <a:r>
              <a:rPr lang="en-US" sz="1800">
                <a:effectLst>
                  <a:outerShdw blurRad="38100" dist="38100" dir="2700000" algn="tl">
                    <a:srgbClr val="FFFFFF"/>
                  </a:outerShdw>
                </a:effectLst>
                <a:latin typeface="Arial" charset="0"/>
                <a:hlinkClick r:id="rId5" action="ppaction://hlinksldjump"/>
              </a:rPr>
              <a:t>circular flow</a:t>
            </a:r>
            <a:endParaRPr lang="en-US" sz="1800">
              <a:effectLst>
                <a:outerShdw blurRad="38100" dist="38100" dir="2700000" algn="tl">
                  <a:srgbClr val="FFFFFF"/>
                </a:outerShdw>
              </a:effectLst>
              <a:latin typeface="Arial" charset="0"/>
            </a:endParaRPr>
          </a:p>
          <a:p>
            <a:pPr marL="119063" indent="-119063">
              <a:lnSpc>
                <a:spcPct val="95000"/>
              </a:lnSpc>
              <a:spcBef>
                <a:spcPct val="25000"/>
              </a:spcBef>
              <a:spcAft>
                <a:spcPct val="45000"/>
              </a:spcAft>
            </a:pPr>
            <a:r>
              <a:rPr lang="en-US" sz="1800">
                <a:effectLst>
                  <a:outerShdw blurRad="38100" dist="38100" dir="2700000" algn="tl">
                    <a:srgbClr val="FFFFFF"/>
                  </a:outerShdw>
                </a:effectLst>
                <a:latin typeface="Arial" charset="0"/>
                <a:hlinkClick r:id="rId6" action="ppaction://hlinksldjump"/>
              </a:rPr>
              <a:t>contraction, recession, or slump</a:t>
            </a:r>
            <a:endParaRPr lang="en-US" sz="1800">
              <a:effectLst>
                <a:outerShdw blurRad="38100" dist="38100" dir="2700000" algn="tl">
                  <a:srgbClr val="FFFFFF"/>
                </a:outerShdw>
              </a:effectLst>
              <a:latin typeface="Arial" charset="0"/>
            </a:endParaRPr>
          </a:p>
          <a:p>
            <a:pPr marL="119063" indent="-119063">
              <a:lnSpc>
                <a:spcPct val="95000"/>
              </a:lnSpc>
              <a:spcBef>
                <a:spcPct val="25000"/>
              </a:spcBef>
              <a:spcAft>
                <a:spcPct val="45000"/>
              </a:spcAft>
            </a:pPr>
            <a:r>
              <a:rPr lang="en-US" sz="1800">
                <a:effectLst>
                  <a:outerShdw blurRad="38100" dist="38100" dir="2700000" algn="tl">
                    <a:srgbClr val="FFFFFF"/>
                  </a:outerShdw>
                </a:effectLst>
                <a:latin typeface="Arial" charset="0"/>
                <a:hlinkClick r:id="rId7" action="ppaction://hlinksldjump"/>
              </a:rPr>
              <a:t>corporate bonds</a:t>
            </a:r>
            <a:endParaRPr lang="en-US" sz="1800">
              <a:effectLst>
                <a:outerShdw blurRad="38100" dist="38100" dir="2700000" algn="tl">
                  <a:srgbClr val="FFFFFF"/>
                </a:outerShdw>
              </a:effectLst>
              <a:latin typeface="Arial" charset="0"/>
            </a:endParaRPr>
          </a:p>
          <a:p>
            <a:pPr marL="119063" indent="-119063">
              <a:lnSpc>
                <a:spcPct val="95000"/>
              </a:lnSpc>
              <a:spcBef>
                <a:spcPct val="25000"/>
              </a:spcBef>
              <a:spcAft>
                <a:spcPct val="45000"/>
              </a:spcAft>
            </a:pPr>
            <a:r>
              <a:rPr lang="en-US" sz="1800">
                <a:effectLst>
                  <a:outerShdw blurRad="38100" dist="38100" dir="2700000" algn="tl">
                    <a:srgbClr val="FFFFFF"/>
                  </a:outerShdw>
                </a:effectLst>
                <a:latin typeface="Arial" charset="0"/>
                <a:hlinkClick r:id="rId8" action="ppaction://hlinksldjump"/>
              </a:rPr>
              <a:t>deflation</a:t>
            </a:r>
            <a:endParaRPr lang="en-US" sz="1800">
              <a:effectLst>
                <a:outerShdw blurRad="38100" dist="38100" dir="2700000" algn="tl">
                  <a:srgbClr val="FFFFFF"/>
                </a:outerShdw>
              </a:effectLst>
              <a:latin typeface="Arial" charset="0"/>
            </a:endParaRPr>
          </a:p>
          <a:p>
            <a:pPr marL="119063" indent="-119063">
              <a:lnSpc>
                <a:spcPct val="95000"/>
              </a:lnSpc>
              <a:spcBef>
                <a:spcPct val="25000"/>
              </a:spcBef>
              <a:spcAft>
                <a:spcPct val="45000"/>
              </a:spcAft>
            </a:pPr>
            <a:r>
              <a:rPr lang="en-US" sz="1800">
                <a:effectLst>
                  <a:outerShdw blurRad="38100" dist="38100" dir="2700000" algn="tl">
                    <a:srgbClr val="FFFFFF"/>
                  </a:outerShdw>
                </a:effectLst>
                <a:latin typeface="Arial" charset="0"/>
                <a:hlinkClick r:id="rId9" action="ppaction://hlinksldjump"/>
              </a:rPr>
              <a:t>depression</a:t>
            </a:r>
            <a:endParaRPr lang="en-US" sz="1800">
              <a:effectLst>
                <a:outerShdw blurRad="38100" dist="38100" dir="2700000" algn="tl">
                  <a:srgbClr val="FFFFFF"/>
                </a:outerShdw>
              </a:effectLst>
              <a:latin typeface="Arial" charset="0"/>
            </a:endParaRPr>
          </a:p>
        </p:txBody>
      </p:sp>
      <p:sp>
        <p:nvSpPr>
          <p:cNvPr id="258052" name="Rectangle 4"/>
          <p:cNvSpPr>
            <a:spLocks noChangeArrowheads="1"/>
          </p:cNvSpPr>
          <p:nvPr/>
        </p:nvSpPr>
        <p:spPr bwMode="auto">
          <a:xfrm>
            <a:off x="6172200" y="1828800"/>
            <a:ext cx="2667000" cy="4876800"/>
          </a:xfrm>
          <a:prstGeom prst="rect">
            <a:avLst/>
          </a:prstGeom>
          <a:noFill/>
          <a:ln w="9525">
            <a:noFill/>
            <a:miter lim="800000"/>
            <a:headEnd/>
            <a:tailEnd/>
          </a:ln>
          <a:effectLst/>
        </p:spPr>
        <p:txBody>
          <a:bodyPr/>
          <a:lstStyle/>
          <a:p>
            <a:pPr marL="119063" indent="-119063">
              <a:lnSpc>
                <a:spcPct val="95000"/>
              </a:lnSpc>
              <a:spcBef>
                <a:spcPct val="25000"/>
              </a:spcBef>
              <a:spcAft>
                <a:spcPct val="45000"/>
              </a:spcAft>
            </a:pPr>
            <a:r>
              <a:rPr lang="en-US" sz="1800">
                <a:effectLst>
                  <a:outerShdw blurRad="38100" dist="38100" dir="2700000" algn="tl">
                    <a:srgbClr val="FFFFFF"/>
                  </a:outerShdw>
                </a:effectLst>
                <a:latin typeface="Arial" charset="0"/>
                <a:hlinkClick r:id="rId2" action="ppaction://hlinksldjump"/>
              </a:rPr>
              <a:t>microeconomics</a:t>
            </a:r>
            <a:endParaRPr lang="en-US" sz="1800">
              <a:effectLst>
                <a:outerShdw blurRad="38100" dist="38100" dir="2700000" algn="tl">
                  <a:srgbClr val="FFFFFF"/>
                </a:outerShdw>
              </a:effectLst>
              <a:latin typeface="Arial" charset="0"/>
            </a:endParaRPr>
          </a:p>
          <a:p>
            <a:pPr marL="119063" indent="-119063">
              <a:lnSpc>
                <a:spcPct val="95000"/>
              </a:lnSpc>
              <a:spcBef>
                <a:spcPct val="25000"/>
              </a:spcBef>
              <a:spcAft>
                <a:spcPct val="45000"/>
              </a:spcAft>
            </a:pPr>
            <a:r>
              <a:rPr lang="en-US" sz="1800">
                <a:effectLst>
                  <a:outerShdw blurRad="38100" dist="38100" dir="2700000" algn="tl">
                    <a:srgbClr val="FFFFFF"/>
                  </a:outerShdw>
                </a:effectLst>
                <a:latin typeface="Arial" charset="0"/>
                <a:hlinkClick r:id="rId10" action="ppaction://hlinksldjump"/>
              </a:rPr>
              <a:t>monetary policy</a:t>
            </a:r>
            <a:endParaRPr lang="en-US" sz="1800">
              <a:effectLst>
                <a:outerShdw blurRad="38100" dist="38100" dir="2700000" algn="tl">
                  <a:srgbClr val="FFFFFF"/>
                </a:outerShdw>
              </a:effectLst>
              <a:latin typeface="Arial" charset="0"/>
            </a:endParaRPr>
          </a:p>
          <a:p>
            <a:pPr marL="119063" indent="-119063">
              <a:lnSpc>
                <a:spcPct val="95000"/>
              </a:lnSpc>
              <a:spcBef>
                <a:spcPct val="25000"/>
              </a:spcBef>
              <a:spcAft>
                <a:spcPct val="45000"/>
              </a:spcAft>
            </a:pPr>
            <a:r>
              <a:rPr lang="en-US" sz="1800">
                <a:effectLst>
                  <a:outerShdw blurRad="38100" dist="38100" dir="2700000" algn="tl">
                    <a:srgbClr val="FFFFFF"/>
                  </a:outerShdw>
                </a:effectLst>
                <a:latin typeface="Arial" charset="0"/>
                <a:hlinkClick r:id="rId9" action="ppaction://hlinksldjump"/>
              </a:rPr>
              <a:t>recession</a:t>
            </a:r>
            <a:endParaRPr lang="en-US" sz="1800">
              <a:effectLst>
                <a:outerShdw blurRad="38100" dist="38100" dir="2700000" algn="tl">
                  <a:srgbClr val="FFFFFF"/>
                </a:outerShdw>
              </a:effectLst>
              <a:latin typeface="Arial" charset="0"/>
            </a:endParaRPr>
          </a:p>
          <a:p>
            <a:pPr marL="119063" indent="-119063">
              <a:lnSpc>
                <a:spcPct val="95000"/>
              </a:lnSpc>
              <a:spcBef>
                <a:spcPct val="25000"/>
              </a:spcBef>
              <a:spcAft>
                <a:spcPct val="45000"/>
              </a:spcAft>
            </a:pPr>
            <a:r>
              <a:rPr lang="en-US" sz="1800">
                <a:effectLst>
                  <a:outerShdw blurRad="38100" dist="38100" dir="2700000" algn="tl">
                    <a:srgbClr val="FFFFFF"/>
                  </a:outerShdw>
                </a:effectLst>
                <a:latin typeface="Arial" charset="0"/>
                <a:hlinkClick r:id="rId11" action="ppaction://hlinksldjump"/>
              </a:rPr>
              <a:t>shares of stock</a:t>
            </a:r>
            <a:endParaRPr lang="en-US" sz="1800">
              <a:effectLst>
                <a:outerShdw blurRad="38100" dist="38100" dir="2700000" algn="tl">
                  <a:srgbClr val="FFFFFF"/>
                </a:outerShdw>
              </a:effectLst>
              <a:latin typeface="Arial" charset="0"/>
            </a:endParaRPr>
          </a:p>
          <a:p>
            <a:pPr marL="119063" indent="-119063">
              <a:lnSpc>
                <a:spcPct val="95000"/>
              </a:lnSpc>
              <a:spcBef>
                <a:spcPct val="25000"/>
              </a:spcBef>
              <a:spcAft>
                <a:spcPct val="45000"/>
              </a:spcAft>
            </a:pPr>
            <a:r>
              <a:rPr lang="en-US" sz="1800">
                <a:effectLst>
                  <a:outerShdw blurRad="38100" dist="38100" dir="2700000" algn="tl">
                    <a:srgbClr val="FFFFFF"/>
                  </a:outerShdw>
                </a:effectLst>
                <a:latin typeface="Arial" charset="0"/>
                <a:hlinkClick r:id="rId12" action="ppaction://hlinksldjump"/>
              </a:rPr>
              <a:t>stagflation</a:t>
            </a:r>
            <a:endParaRPr lang="en-US" sz="1800">
              <a:effectLst>
                <a:outerShdw blurRad="38100" dist="38100" dir="2700000" algn="tl">
                  <a:srgbClr val="FFFFFF"/>
                </a:outerShdw>
              </a:effectLst>
              <a:latin typeface="Arial" charset="0"/>
            </a:endParaRPr>
          </a:p>
          <a:p>
            <a:pPr marL="119063" indent="-119063">
              <a:lnSpc>
                <a:spcPct val="95000"/>
              </a:lnSpc>
              <a:spcBef>
                <a:spcPct val="25000"/>
              </a:spcBef>
              <a:spcAft>
                <a:spcPct val="45000"/>
              </a:spcAft>
            </a:pPr>
            <a:r>
              <a:rPr lang="en-US" sz="1800">
                <a:effectLst>
                  <a:outerShdw blurRad="38100" dist="38100" dir="2700000" algn="tl">
                    <a:srgbClr val="FFFFFF"/>
                  </a:outerShdw>
                </a:effectLst>
                <a:latin typeface="Arial" charset="0"/>
                <a:hlinkClick r:id="rId13" action="ppaction://hlinksldjump"/>
              </a:rPr>
              <a:t>sticky prices</a:t>
            </a:r>
            <a:endParaRPr lang="en-US" sz="1800">
              <a:effectLst>
                <a:outerShdw blurRad="38100" dist="38100" dir="2700000" algn="tl">
                  <a:srgbClr val="FFFFFF"/>
                </a:outerShdw>
              </a:effectLst>
              <a:latin typeface="Arial" charset="0"/>
            </a:endParaRPr>
          </a:p>
          <a:p>
            <a:pPr marL="119063" indent="-119063">
              <a:lnSpc>
                <a:spcPct val="95000"/>
              </a:lnSpc>
              <a:spcBef>
                <a:spcPct val="25000"/>
              </a:spcBef>
              <a:spcAft>
                <a:spcPct val="45000"/>
              </a:spcAft>
            </a:pPr>
            <a:r>
              <a:rPr lang="en-US" sz="1800">
                <a:effectLst>
                  <a:outerShdw blurRad="38100" dist="38100" dir="2700000" algn="tl">
                    <a:srgbClr val="FFFFFF"/>
                  </a:outerShdw>
                </a:effectLst>
                <a:latin typeface="Arial" charset="0"/>
                <a:hlinkClick r:id="rId10" action="ppaction://hlinksldjump"/>
              </a:rPr>
              <a:t>supply-side policies</a:t>
            </a:r>
            <a:endParaRPr lang="en-US" sz="1800">
              <a:effectLst>
                <a:outerShdw blurRad="38100" dist="38100" dir="2700000" algn="tl">
                  <a:srgbClr val="FFFFFF"/>
                </a:outerShdw>
              </a:effectLst>
              <a:latin typeface="Arial" charset="0"/>
            </a:endParaRPr>
          </a:p>
          <a:p>
            <a:pPr marL="119063" indent="-119063">
              <a:lnSpc>
                <a:spcPct val="95000"/>
              </a:lnSpc>
              <a:spcBef>
                <a:spcPct val="25000"/>
              </a:spcBef>
              <a:spcAft>
                <a:spcPct val="45000"/>
              </a:spcAft>
            </a:pPr>
            <a:r>
              <a:rPr lang="en-US" sz="1800">
                <a:effectLst>
                  <a:outerShdw blurRad="38100" dist="38100" dir="2700000" algn="tl">
                    <a:srgbClr val="FFFFFF"/>
                  </a:outerShdw>
                </a:effectLst>
                <a:latin typeface="Arial" charset="0"/>
                <a:hlinkClick r:id="rId14" action="ppaction://hlinksldjump"/>
              </a:rPr>
              <a:t>transfer payments</a:t>
            </a:r>
            <a:endParaRPr lang="en-US" sz="1800">
              <a:effectLst>
                <a:outerShdw blurRad="38100" dist="38100" dir="2700000" algn="tl">
                  <a:srgbClr val="FFFFFF"/>
                </a:outerShdw>
              </a:effectLst>
              <a:latin typeface="Arial" charset="0"/>
            </a:endParaRPr>
          </a:p>
          <a:p>
            <a:pPr marL="119063" indent="-119063">
              <a:lnSpc>
                <a:spcPct val="95000"/>
              </a:lnSpc>
              <a:spcBef>
                <a:spcPct val="25000"/>
              </a:spcBef>
              <a:spcAft>
                <a:spcPct val="45000"/>
              </a:spcAft>
            </a:pPr>
            <a:r>
              <a:rPr lang="en-US" sz="1800">
                <a:effectLst>
                  <a:outerShdw blurRad="38100" dist="38100" dir="2700000" algn="tl">
                    <a:srgbClr val="FFFFFF"/>
                  </a:outerShdw>
                </a:effectLst>
                <a:latin typeface="Arial" charset="0"/>
                <a:hlinkClick r:id="rId7" action="ppaction://hlinksldjump"/>
              </a:rPr>
              <a:t>Treasury bonds, notes, bills</a:t>
            </a:r>
            <a:endParaRPr lang="en-US" sz="1800">
              <a:effectLst>
                <a:outerShdw blurRad="38100" dist="38100" dir="2700000" algn="tl">
                  <a:srgbClr val="FFFFFF"/>
                </a:outerShdw>
              </a:effectLst>
              <a:latin typeface="Arial" charset="0"/>
            </a:endParaRPr>
          </a:p>
          <a:p>
            <a:pPr marL="119063" indent="-119063">
              <a:lnSpc>
                <a:spcPct val="95000"/>
              </a:lnSpc>
              <a:spcBef>
                <a:spcPct val="25000"/>
              </a:spcBef>
              <a:spcAft>
                <a:spcPct val="45000"/>
              </a:spcAft>
            </a:pPr>
            <a:r>
              <a:rPr lang="en-US" sz="1800">
                <a:effectLst>
                  <a:outerShdw blurRad="38100" dist="38100" dir="2700000" algn="tl">
                    <a:srgbClr val="FFFFFF"/>
                  </a:outerShdw>
                </a:effectLst>
                <a:latin typeface="Arial" charset="0"/>
                <a:hlinkClick r:id="rId15" action="ppaction://hlinksldjump"/>
              </a:rPr>
              <a:t>unemployment rate</a:t>
            </a:r>
            <a:endParaRPr lang="en-US" sz="1800">
              <a:effectLst>
                <a:outerShdw blurRad="38100" dist="38100" dir="2700000" algn="tl">
                  <a:srgbClr val="FFFFFF"/>
                </a:outerShdw>
              </a:effectLst>
              <a:latin typeface="Arial" charset="0"/>
            </a:endParaRPr>
          </a:p>
        </p:txBody>
      </p:sp>
      <p:sp>
        <p:nvSpPr>
          <p:cNvPr id="258053" name="Rectangle 5"/>
          <p:cNvSpPr>
            <a:spLocks noChangeArrowheads="1"/>
          </p:cNvSpPr>
          <p:nvPr/>
        </p:nvSpPr>
        <p:spPr bwMode="auto">
          <a:xfrm>
            <a:off x="3657600" y="1828800"/>
            <a:ext cx="2209800" cy="4876800"/>
          </a:xfrm>
          <a:prstGeom prst="rect">
            <a:avLst/>
          </a:prstGeom>
          <a:noFill/>
          <a:ln w="9525">
            <a:noFill/>
            <a:miter lim="800000"/>
            <a:headEnd/>
            <a:tailEnd/>
          </a:ln>
          <a:effectLst/>
        </p:spPr>
        <p:txBody>
          <a:bodyPr/>
          <a:lstStyle/>
          <a:p>
            <a:pPr marL="119063" indent="-119063">
              <a:lnSpc>
                <a:spcPct val="95000"/>
              </a:lnSpc>
              <a:spcBef>
                <a:spcPct val="25000"/>
              </a:spcBef>
              <a:spcAft>
                <a:spcPct val="45000"/>
              </a:spcAft>
            </a:pPr>
            <a:r>
              <a:rPr lang="en-US" sz="1800">
                <a:effectLst>
                  <a:outerShdw blurRad="38100" dist="38100" dir="2700000" algn="tl">
                    <a:srgbClr val="FFFFFF"/>
                  </a:outerShdw>
                </a:effectLst>
                <a:latin typeface="Arial" charset="0"/>
                <a:hlinkClick r:id="rId11" action="ppaction://hlinksldjump"/>
              </a:rPr>
              <a:t>dividends</a:t>
            </a:r>
            <a:endParaRPr lang="en-US" sz="1800">
              <a:effectLst>
                <a:outerShdw blurRad="38100" dist="38100" dir="2700000" algn="tl">
                  <a:srgbClr val="FFFFFF"/>
                </a:outerShdw>
              </a:effectLst>
              <a:latin typeface="Arial" charset="0"/>
            </a:endParaRPr>
          </a:p>
          <a:p>
            <a:pPr marL="119063" indent="-119063">
              <a:lnSpc>
                <a:spcPct val="95000"/>
              </a:lnSpc>
              <a:spcBef>
                <a:spcPct val="25000"/>
              </a:spcBef>
              <a:spcAft>
                <a:spcPct val="45000"/>
              </a:spcAft>
            </a:pPr>
            <a:r>
              <a:rPr lang="en-US" sz="1800">
                <a:effectLst>
                  <a:outerShdw blurRad="38100" dist="38100" dir="2700000" algn="tl">
                    <a:srgbClr val="FFFFFF"/>
                  </a:outerShdw>
                </a:effectLst>
                <a:latin typeface="Arial" charset="0"/>
                <a:hlinkClick r:id="rId6" action="ppaction://hlinksldjump"/>
              </a:rPr>
              <a:t>expansion or </a:t>
            </a:r>
            <a:r>
              <a:rPr lang="en-US" sz="1800">
                <a:effectLst>
                  <a:outerShdw blurRad="38100" dist="38100" dir="2700000" algn="tl">
                    <a:srgbClr val="FFFFFF"/>
                  </a:outerShdw>
                </a:effectLst>
                <a:latin typeface="Arial" charset="0"/>
                <a:hlinkClick r:id="rId6" action="ppaction://hlinksldjump"/>
              </a:rPr>
              <a:t>boom</a:t>
            </a:r>
            <a:endParaRPr lang="en-US" sz="1800">
              <a:effectLst>
                <a:outerShdw blurRad="38100" dist="38100" dir="2700000" algn="tl">
                  <a:srgbClr val="FFFFFF"/>
                </a:outerShdw>
              </a:effectLst>
              <a:latin typeface="Arial" charset="0"/>
            </a:endParaRPr>
          </a:p>
          <a:p>
            <a:pPr marL="119063" indent="-119063">
              <a:lnSpc>
                <a:spcPct val="95000"/>
              </a:lnSpc>
              <a:spcBef>
                <a:spcPct val="25000"/>
              </a:spcBef>
              <a:spcAft>
                <a:spcPct val="45000"/>
              </a:spcAft>
            </a:pPr>
            <a:r>
              <a:rPr lang="en-US" sz="1800">
                <a:effectLst>
                  <a:outerShdw blurRad="38100" dist="38100" dir="2700000" algn="tl">
                    <a:srgbClr val="FFFFFF"/>
                  </a:outerShdw>
                </a:effectLst>
                <a:latin typeface="Arial" charset="0"/>
                <a:hlinkClick r:id="rId16" action="ppaction://hlinksldjump"/>
              </a:rPr>
              <a:t>fine tuning</a:t>
            </a:r>
            <a:endParaRPr lang="en-US" sz="1800">
              <a:effectLst>
                <a:outerShdw blurRad="38100" dist="38100" dir="2700000" algn="tl">
                  <a:srgbClr val="FFFFFF"/>
                </a:outerShdw>
              </a:effectLst>
              <a:latin typeface="Arial" charset="0"/>
            </a:endParaRPr>
          </a:p>
          <a:p>
            <a:pPr marL="119063" indent="-119063">
              <a:lnSpc>
                <a:spcPct val="95000"/>
              </a:lnSpc>
              <a:spcBef>
                <a:spcPct val="25000"/>
              </a:spcBef>
              <a:spcAft>
                <a:spcPct val="45000"/>
              </a:spcAft>
            </a:pPr>
            <a:r>
              <a:rPr lang="en-US" sz="1800">
                <a:effectLst>
                  <a:outerShdw blurRad="38100" dist="38100" dir="2700000" algn="tl">
                    <a:srgbClr val="FFFFFF"/>
                  </a:outerShdw>
                </a:effectLst>
                <a:latin typeface="Arial" charset="0"/>
                <a:hlinkClick r:id="rId10" action="ppaction://hlinksldjump"/>
              </a:rPr>
              <a:t>fiscal policy</a:t>
            </a:r>
            <a:endParaRPr lang="en-US" sz="1800">
              <a:effectLst>
                <a:outerShdw blurRad="38100" dist="38100" dir="2700000" algn="tl">
                  <a:srgbClr val="FFFFFF"/>
                </a:outerShdw>
              </a:effectLst>
              <a:latin typeface="Arial" charset="0"/>
            </a:endParaRPr>
          </a:p>
          <a:p>
            <a:pPr marL="119063" indent="-119063">
              <a:lnSpc>
                <a:spcPct val="95000"/>
              </a:lnSpc>
              <a:spcBef>
                <a:spcPct val="25000"/>
              </a:spcBef>
              <a:spcAft>
                <a:spcPct val="45000"/>
              </a:spcAft>
            </a:pPr>
            <a:r>
              <a:rPr lang="en-US" sz="1800">
                <a:effectLst>
                  <a:outerShdw blurRad="38100" dist="38100" dir="2700000" algn="tl">
                    <a:srgbClr val="FFFFFF"/>
                  </a:outerShdw>
                </a:effectLst>
                <a:latin typeface="Arial" charset="0"/>
                <a:hlinkClick r:id="rId17" action="ppaction://hlinksldjump"/>
              </a:rPr>
              <a:t>Great Depression</a:t>
            </a:r>
            <a:endParaRPr lang="en-US" sz="1800">
              <a:effectLst>
                <a:outerShdw blurRad="38100" dist="38100" dir="2700000" algn="tl">
                  <a:srgbClr val="FFFFFF"/>
                </a:outerShdw>
              </a:effectLst>
              <a:latin typeface="Arial" charset="0"/>
            </a:endParaRPr>
          </a:p>
          <a:p>
            <a:pPr marL="119063" indent="-119063">
              <a:lnSpc>
                <a:spcPct val="95000"/>
              </a:lnSpc>
              <a:spcBef>
                <a:spcPct val="25000"/>
              </a:spcBef>
              <a:spcAft>
                <a:spcPct val="45000"/>
              </a:spcAft>
            </a:pPr>
            <a:r>
              <a:rPr lang="en-US" sz="1800">
                <a:effectLst>
                  <a:outerShdw blurRad="38100" dist="38100" dir="2700000" algn="tl">
                    <a:srgbClr val="FFFFFF"/>
                  </a:outerShdw>
                </a:effectLst>
                <a:latin typeface="Arial" charset="0"/>
                <a:hlinkClick r:id="rId8" action="ppaction://hlinksldjump"/>
              </a:rPr>
              <a:t>hyperinflation</a:t>
            </a:r>
            <a:endParaRPr lang="en-US" sz="1800">
              <a:effectLst>
                <a:outerShdw blurRad="38100" dist="38100" dir="2700000" algn="tl">
                  <a:srgbClr val="FFFFFF"/>
                </a:outerShdw>
              </a:effectLst>
              <a:latin typeface="Arial" charset="0"/>
            </a:endParaRPr>
          </a:p>
          <a:p>
            <a:pPr marL="119063" indent="-119063">
              <a:lnSpc>
                <a:spcPct val="95000"/>
              </a:lnSpc>
              <a:spcBef>
                <a:spcPct val="25000"/>
              </a:spcBef>
              <a:spcAft>
                <a:spcPct val="45000"/>
              </a:spcAft>
            </a:pPr>
            <a:r>
              <a:rPr lang="en-US" sz="1800">
                <a:effectLst>
                  <a:outerShdw blurRad="38100" dist="38100" dir="2700000" algn="tl">
                    <a:srgbClr val="FFFFFF"/>
                  </a:outerShdw>
                </a:effectLst>
                <a:latin typeface="Arial" charset="0"/>
                <a:hlinkClick r:id="rId8" action="ppaction://hlinksldjump"/>
              </a:rPr>
              <a:t>inflation</a:t>
            </a:r>
            <a:endParaRPr lang="en-US" sz="1800">
              <a:effectLst>
                <a:outerShdw blurRad="38100" dist="38100" dir="2700000" algn="tl">
                  <a:srgbClr val="FFFFFF"/>
                </a:outerShdw>
              </a:effectLst>
              <a:latin typeface="Arial" charset="0"/>
            </a:endParaRPr>
          </a:p>
          <a:p>
            <a:pPr marL="119063" indent="-119063">
              <a:lnSpc>
                <a:spcPct val="95000"/>
              </a:lnSpc>
              <a:spcBef>
                <a:spcPct val="25000"/>
              </a:spcBef>
              <a:spcAft>
                <a:spcPct val="45000"/>
              </a:spcAft>
            </a:pPr>
            <a:r>
              <a:rPr lang="en-US" sz="1800">
                <a:effectLst>
                  <a:outerShdw blurRad="38100" dist="38100" dir="2700000" algn="tl">
                    <a:srgbClr val="FFFFFF"/>
                  </a:outerShdw>
                </a:effectLst>
                <a:latin typeface="Arial" charset="0"/>
                <a:hlinkClick r:id="rId2" action="ppaction://hlinksldjump"/>
              </a:rPr>
              <a:t>macroeconomics</a:t>
            </a:r>
            <a:endParaRPr lang="en-US" sz="1800">
              <a:effectLst>
                <a:outerShdw blurRad="38100" dist="38100" dir="2700000" algn="tl">
                  <a:srgbClr val="FFFFFF"/>
                </a:outerShdw>
              </a:effectLst>
              <a:latin typeface="Arial" charset="0"/>
            </a:endParaRPr>
          </a:p>
          <a:p>
            <a:pPr marL="119063" indent="-119063">
              <a:lnSpc>
                <a:spcPct val="95000"/>
              </a:lnSpc>
              <a:spcBef>
                <a:spcPct val="25000"/>
              </a:spcBef>
              <a:spcAft>
                <a:spcPct val="45000"/>
              </a:spcAft>
            </a:pPr>
            <a:r>
              <a:rPr lang="en-US" sz="1800">
                <a:effectLst>
                  <a:outerShdw blurRad="38100" dist="38100" dir="2700000" algn="tl">
                    <a:srgbClr val="FFFFFF"/>
                  </a:outerShdw>
                </a:effectLst>
                <a:latin typeface="Arial" charset="0"/>
                <a:hlinkClick r:id="rId18" action="ppaction://hlinksldjump"/>
              </a:rPr>
              <a:t>microeconomic foundations of macroeconomics</a:t>
            </a:r>
            <a:endParaRPr lang="en-US" sz="1800">
              <a:effectLst>
                <a:outerShdw blurRad="38100" dist="38100" dir="2700000" algn="tl">
                  <a:srgbClr val="FFFFFF"/>
                </a:outerShdw>
              </a:effectLst>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8051"/>
                                        </p:tgtEl>
                                        <p:attrNameLst>
                                          <p:attrName>style.visibility</p:attrName>
                                        </p:attrNameLst>
                                      </p:cBhvr>
                                      <p:to>
                                        <p:strVal val="visible"/>
                                      </p:to>
                                    </p:set>
                                    <p:animEffect transition="in" filter="wipe(left)">
                                      <p:cBhvr>
                                        <p:cTn id="7" dur="500"/>
                                        <p:tgtEl>
                                          <p:spTgt spid="258051"/>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58053"/>
                                        </p:tgtEl>
                                        <p:attrNameLst>
                                          <p:attrName>style.visibility</p:attrName>
                                        </p:attrNameLst>
                                      </p:cBhvr>
                                      <p:to>
                                        <p:strVal val="visible"/>
                                      </p:to>
                                    </p:set>
                                    <p:animEffect transition="in" filter="wipe(left)">
                                      <p:cBhvr>
                                        <p:cTn id="11" dur="500"/>
                                        <p:tgtEl>
                                          <p:spTgt spid="258053"/>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58052"/>
                                        </p:tgtEl>
                                        <p:attrNameLst>
                                          <p:attrName>style.visibility</p:attrName>
                                        </p:attrNameLst>
                                      </p:cBhvr>
                                      <p:to>
                                        <p:strVal val="visible"/>
                                      </p:to>
                                    </p:set>
                                    <p:animEffect transition="in" filter="wipe(left)">
                                      <p:cBhvr>
                                        <p:cTn id="15" dur="500"/>
                                        <p:tgtEl>
                                          <p:spTgt spid="258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8051" grpId="0" autoUpdateAnimBg="0"/>
      <p:bldP spid="258052" grpId="0" autoUpdateAnimBg="0"/>
      <p:bldP spid="258053"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052A1D0-C2C5-45D2-9C1C-C3E0A9244E4C}" type="slidenum">
              <a:rPr lang="en-US"/>
              <a:pPr/>
              <a:t>4</a:t>
            </a:fld>
            <a:r>
              <a:rPr lang="en-US"/>
              <a:t> of 31</a:t>
            </a:r>
          </a:p>
        </p:txBody>
      </p:sp>
      <p:sp>
        <p:nvSpPr>
          <p:cNvPr id="259074" name="Rectangle 2"/>
          <p:cNvSpPr>
            <a:spLocks noGrp="1" noChangeArrowheads="1"/>
          </p:cNvSpPr>
          <p:nvPr>
            <p:ph type="title"/>
          </p:nvPr>
        </p:nvSpPr>
        <p:spPr/>
        <p:txBody>
          <a:bodyPr/>
          <a:lstStyle/>
          <a:p>
            <a:r>
              <a:rPr lang="en-US"/>
              <a:t>Introduction to Macroeconomics</a:t>
            </a:r>
          </a:p>
        </p:txBody>
      </p:sp>
      <p:sp>
        <p:nvSpPr>
          <p:cNvPr id="259075" name="Rectangle 3"/>
          <p:cNvSpPr>
            <a:spLocks noGrp="1" noChangeArrowheads="1"/>
          </p:cNvSpPr>
          <p:nvPr>
            <p:ph type="body" idx="1"/>
          </p:nvPr>
        </p:nvSpPr>
        <p:spPr>
          <a:xfrm>
            <a:off x="1371600" y="1828800"/>
            <a:ext cx="6400800" cy="5029200"/>
          </a:xfrm>
        </p:spPr>
        <p:txBody>
          <a:bodyPr/>
          <a:lstStyle/>
          <a:p>
            <a:pPr>
              <a:spcAft>
                <a:spcPct val="20000"/>
              </a:spcAft>
            </a:pPr>
            <a:r>
              <a:rPr lang="en-US"/>
              <a:t>Macroeconomists often reflect on the microeconomic principles underlying macroeconomic analysis, or the </a:t>
            </a:r>
            <a:r>
              <a:rPr lang="en-US" b="1" i="1"/>
              <a:t>microeconomic foundations of macroeconomics</a:t>
            </a:r>
            <a:r>
              <a:rPr lang="en-US"/>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9075">
                                            <p:txEl>
                                              <p:pRg st="0" end="0"/>
                                            </p:txEl>
                                          </p:spTgt>
                                        </p:tgtEl>
                                        <p:attrNameLst>
                                          <p:attrName>style.visibility</p:attrName>
                                        </p:attrNameLst>
                                      </p:cBhvr>
                                      <p:to>
                                        <p:strVal val="visible"/>
                                      </p:to>
                                    </p:set>
                                    <p:animEffect transition="in" filter="wipe(left)">
                                      <p:cBhvr>
                                        <p:cTn id="7" dur="500"/>
                                        <p:tgtEl>
                                          <p:spTgt spid="259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75" grpId="0" build="p" bldLvl="2" autoUpdateAnimBg="0" advAuto="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6BD6AD5D-78E4-4A45-B6DC-3E724B41B671}" type="slidenum">
              <a:rPr lang="en-US"/>
              <a:pPr/>
              <a:t>5</a:t>
            </a:fld>
            <a:r>
              <a:rPr lang="en-US"/>
              <a:t> of 31</a:t>
            </a:r>
          </a:p>
        </p:txBody>
      </p:sp>
      <p:pic>
        <p:nvPicPr>
          <p:cNvPr id="230402" name="Picture 2" descr="depression"/>
          <p:cNvPicPr>
            <a:picLocks noChangeAspect="1" noChangeArrowheads="1"/>
          </p:cNvPicPr>
          <p:nvPr/>
        </p:nvPicPr>
        <p:blipFill>
          <a:blip r:embed="rId2">
            <a:lum bright="46000" contrast="-90000"/>
          </a:blip>
          <a:srcRect/>
          <a:stretch>
            <a:fillRect/>
          </a:stretch>
        </p:blipFill>
        <p:spPr bwMode="auto">
          <a:xfrm>
            <a:off x="1949450" y="1828800"/>
            <a:ext cx="5243513" cy="4195763"/>
          </a:xfrm>
          <a:prstGeom prst="rect">
            <a:avLst/>
          </a:prstGeom>
          <a:noFill/>
        </p:spPr>
      </p:pic>
      <p:sp>
        <p:nvSpPr>
          <p:cNvPr id="230403" name="Rectangle 3"/>
          <p:cNvSpPr>
            <a:spLocks noGrp="1" noChangeArrowheads="1"/>
          </p:cNvSpPr>
          <p:nvPr>
            <p:ph type="title"/>
          </p:nvPr>
        </p:nvSpPr>
        <p:spPr/>
        <p:txBody>
          <a:bodyPr/>
          <a:lstStyle/>
          <a:p>
            <a:r>
              <a:rPr lang="en-US"/>
              <a:t>The Roots of Macroeconomics</a:t>
            </a:r>
          </a:p>
        </p:txBody>
      </p:sp>
      <p:sp>
        <p:nvSpPr>
          <p:cNvPr id="230404" name="Rectangle 4"/>
          <p:cNvSpPr>
            <a:spLocks noGrp="1" noChangeArrowheads="1"/>
          </p:cNvSpPr>
          <p:nvPr>
            <p:ph type="body" idx="1"/>
          </p:nvPr>
        </p:nvSpPr>
        <p:spPr>
          <a:xfrm>
            <a:off x="2286000" y="2057400"/>
            <a:ext cx="4572000" cy="3925888"/>
          </a:xfrm>
        </p:spPr>
        <p:txBody>
          <a:bodyPr/>
          <a:lstStyle/>
          <a:p>
            <a:r>
              <a:rPr lang="en-US"/>
              <a:t>The </a:t>
            </a:r>
            <a:r>
              <a:rPr lang="en-US" b="1" i="1"/>
              <a:t>Great Depression</a:t>
            </a:r>
            <a:r>
              <a:rPr lang="en-US"/>
              <a:t> was a period of severe economic contraction and high unemployment that began in 1929 and continued throughout the 1930s.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30402"/>
                                        </p:tgtEl>
                                        <p:attrNameLst>
                                          <p:attrName>style.visibility</p:attrName>
                                        </p:attrNameLst>
                                      </p:cBhvr>
                                      <p:to>
                                        <p:strVal val="visible"/>
                                      </p:to>
                                    </p:set>
                                    <p:animEffect transition="in" filter="dissolve">
                                      <p:cBhvr>
                                        <p:cTn id="7" dur="500"/>
                                        <p:tgtEl>
                                          <p:spTgt spid="23040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30404">
                                            <p:txEl>
                                              <p:pRg st="0" end="0"/>
                                            </p:txEl>
                                          </p:spTgt>
                                        </p:tgtEl>
                                        <p:attrNameLst>
                                          <p:attrName>style.visibility</p:attrName>
                                        </p:attrNameLst>
                                      </p:cBhvr>
                                      <p:to>
                                        <p:strVal val="visible"/>
                                      </p:to>
                                    </p:set>
                                    <p:animEffect transition="in" filter="wipe(left)">
                                      <p:cBhvr>
                                        <p:cTn id="11" dur="500"/>
                                        <p:tgtEl>
                                          <p:spTgt spid="23040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4" grpId="0" build="p" bldLvl="2" autoUpdateAnimBg="0" advAuto="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4D7E79A4-7EDE-4098-BDE0-7735231DE0F7}" type="slidenum">
              <a:rPr lang="en-US"/>
              <a:pPr/>
              <a:t>6</a:t>
            </a:fld>
            <a:r>
              <a:rPr lang="en-US"/>
              <a:t> of 31</a:t>
            </a:r>
          </a:p>
        </p:txBody>
      </p:sp>
      <p:sp>
        <p:nvSpPr>
          <p:cNvPr id="231426" name="Rectangle 2"/>
          <p:cNvSpPr>
            <a:spLocks noGrp="1" noChangeArrowheads="1"/>
          </p:cNvSpPr>
          <p:nvPr>
            <p:ph type="title"/>
          </p:nvPr>
        </p:nvSpPr>
        <p:spPr/>
        <p:txBody>
          <a:bodyPr/>
          <a:lstStyle/>
          <a:p>
            <a:r>
              <a:rPr lang="en-US"/>
              <a:t>The Roots of Macroeconomics</a:t>
            </a:r>
          </a:p>
        </p:txBody>
      </p:sp>
      <p:sp>
        <p:nvSpPr>
          <p:cNvPr id="231427" name="Rectangle 3"/>
          <p:cNvSpPr>
            <a:spLocks noGrp="1" noChangeArrowheads="1"/>
          </p:cNvSpPr>
          <p:nvPr>
            <p:ph type="body" idx="1"/>
          </p:nvPr>
        </p:nvSpPr>
        <p:spPr>
          <a:xfrm>
            <a:off x="1371600" y="1828800"/>
            <a:ext cx="6400800" cy="5105400"/>
          </a:xfrm>
        </p:spPr>
        <p:txBody>
          <a:bodyPr/>
          <a:lstStyle/>
          <a:p>
            <a:r>
              <a:rPr lang="en-US" sz="2400"/>
              <a:t>Classical economists applied microeconomic models, or “market clearing” models, to economy-wide problems.</a:t>
            </a:r>
          </a:p>
          <a:p>
            <a:r>
              <a:rPr lang="en-US" sz="2400"/>
              <a:t>However, simple classical models failed to explain the prolonged existence of high unemployment during the Great Depression.  This provided the impetus for the development of macroeconomics.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56A3AA59-2539-4D03-B7D1-560B1509F6E1}" type="slidenum">
              <a:rPr lang="en-US"/>
              <a:pPr/>
              <a:t>7</a:t>
            </a:fld>
            <a:r>
              <a:rPr lang="en-US"/>
              <a:t> of 31</a:t>
            </a:r>
          </a:p>
        </p:txBody>
      </p:sp>
      <p:sp>
        <p:nvSpPr>
          <p:cNvPr id="232450" name="Rectangle 2"/>
          <p:cNvSpPr>
            <a:spLocks noGrp="1" noChangeArrowheads="1"/>
          </p:cNvSpPr>
          <p:nvPr>
            <p:ph type="title"/>
          </p:nvPr>
        </p:nvSpPr>
        <p:spPr/>
        <p:txBody>
          <a:bodyPr/>
          <a:lstStyle/>
          <a:p>
            <a:r>
              <a:rPr lang="en-US"/>
              <a:t>The Roots of Macroeconomics</a:t>
            </a:r>
          </a:p>
        </p:txBody>
      </p:sp>
      <p:sp>
        <p:nvSpPr>
          <p:cNvPr id="232451" name="Rectangle 3"/>
          <p:cNvSpPr>
            <a:spLocks noGrp="1" noChangeArrowheads="1"/>
          </p:cNvSpPr>
          <p:nvPr>
            <p:ph type="body" idx="1"/>
          </p:nvPr>
        </p:nvSpPr>
        <p:spPr/>
        <p:txBody>
          <a:bodyPr/>
          <a:lstStyle/>
          <a:p>
            <a:r>
              <a:rPr lang="en-US" sz="2400"/>
              <a:t>In 1936, John Maynard Keynes published </a:t>
            </a:r>
            <a:r>
              <a:rPr lang="en-US" sz="2400" i="1"/>
              <a:t>The General Theory of Employment, Interest, and Money</a:t>
            </a:r>
            <a:r>
              <a:rPr lang="en-US" sz="2400"/>
              <a:t>.</a:t>
            </a:r>
          </a:p>
          <a:p>
            <a:r>
              <a:rPr lang="en-US" sz="2400"/>
              <a:t>Keynes believed governments could intervene in the economy and affect the level of output and employment.</a:t>
            </a:r>
          </a:p>
          <a:p>
            <a:r>
              <a:rPr lang="en-US" sz="2400"/>
              <a:t>During periods of low private demand, the government can stimulate aggregate demand to lift the economy out of recession.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E024A4B-80C0-4D07-B7AB-492AE2CE9D3C}" type="slidenum">
              <a:rPr lang="en-US"/>
              <a:pPr/>
              <a:t>8</a:t>
            </a:fld>
            <a:r>
              <a:rPr lang="en-US"/>
              <a:t> of 31</a:t>
            </a:r>
          </a:p>
        </p:txBody>
      </p:sp>
      <p:sp>
        <p:nvSpPr>
          <p:cNvPr id="233474" name="Rectangle 2"/>
          <p:cNvSpPr>
            <a:spLocks noGrp="1" noChangeArrowheads="1"/>
          </p:cNvSpPr>
          <p:nvPr>
            <p:ph type="title"/>
          </p:nvPr>
        </p:nvSpPr>
        <p:spPr/>
        <p:txBody>
          <a:bodyPr/>
          <a:lstStyle/>
          <a:p>
            <a:r>
              <a:rPr lang="en-US"/>
              <a:t>Recent Macroeconomic History</a:t>
            </a:r>
          </a:p>
        </p:txBody>
      </p:sp>
      <p:sp>
        <p:nvSpPr>
          <p:cNvPr id="233475" name="Rectangle 3"/>
          <p:cNvSpPr>
            <a:spLocks noGrp="1" noChangeArrowheads="1"/>
          </p:cNvSpPr>
          <p:nvPr>
            <p:ph type="body" idx="1"/>
          </p:nvPr>
        </p:nvSpPr>
        <p:spPr/>
        <p:txBody>
          <a:bodyPr/>
          <a:lstStyle/>
          <a:p>
            <a:r>
              <a:rPr lang="en-US" b="1" i="1"/>
              <a:t>Fine-tuning</a:t>
            </a:r>
            <a:r>
              <a:rPr lang="en-US"/>
              <a:t> was the phrase used by Walter Heller to refer to the government’s role in regulating inflation and unemployment.</a:t>
            </a:r>
          </a:p>
          <a:p>
            <a:r>
              <a:rPr lang="en-US"/>
              <a:t>The use of Keynesian policy to fine-tune the economy in the 1960s, led to disillusionment in the 1970s and early 1980s.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6A4CBF6-B753-43F3-B05A-4B4135FE0365}" type="slidenum">
              <a:rPr lang="en-US"/>
              <a:pPr/>
              <a:t>9</a:t>
            </a:fld>
            <a:r>
              <a:rPr lang="en-US"/>
              <a:t> of 31</a:t>
            </a:r>
          </a:p>
        </p:txBody>
      </p:sp>
      <p:sp>
        <p:nvSpPr>
          <p:cNvPr id="260098" name="Rectangle 1026"/>
          <p:cNvSpPr>
            <a:spLocks noGrp="1" noChangeArrowheads="1"/>
          </p:cNvSpPr>
          <p:nvPr>
            <p:ph type="title"/>
          </p:nvPr>
        </p:nvSpPr>
        <p:spPr/>
        <p:txBody>
          <a:bodyPr/>
          <a:lstStyle/>
          <a:p>
            <a:r>
              <a:rPr lang="en-US"/>
              <a:t>Recent Macroeconomic History</a:t>
            </a:r>
          </a:p>
        </p:txBody>
      </p:sp>
      <p:sp>
        <p:nvSpPr>
          <p:cNvPr id="260099" name="Rectangle 1027"/>
          <p:cNvSpPr>
            <a:spLocks noGrp="1" noChangeArrowheads="1"/>
          </p:cNvSpPr>
          <p:nvPr>
            <p:ph type="body" idx="1"/>
          </p:nvPr>
        </p:nvSpPr>
        <p:spPr/>
        <p:txBody>
          <a:bodyPr/>
          <a:lstStyle/>
          <a:p>
            <a:r>
              <a:rPr lang="en-US" b="1" i="1"/>
              <a:t>Stagflation</a:t>
            </a:r>
            <a:r>
              <a:rPr lang="en-US"/>
              <a:t> occurs when the overall price level rises rapidly (inflation) during periods of recession or high and persistent unemployment (stagnation).</a:t>
            </a:r>
          </a:p>
        </p:txBody>
      </p:sp>
    </p:spTree>
  </p:cSld>
  <p:clrMapOvr>
    <a:masterClrMapping/>
  </p:clrMapOvr>
</p:sld>
</file>

<file path=ppt/theme/theme1.xml><?xml version="1.0" encoding="utf-8"?>
<a:theme xmlns:a="http://schemas.openxmlformats.org/drawingml/2006/main" name="design_template_masterPPT">
  <a:themeElements>
    <a:clrScheme name="design_template_masterPP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sign_template_masterPP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sign_template_masterPPT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sign_template_masterPP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sign_template_masterPPT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sign_template_masterPPT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sign_template_masterPP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sign_template_masterPP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sign_template_masterPP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Settings\fquijano\Application Data\Microsoft\Templates\design_template_masterPPT.pot</Template>
  <TotalTime>1943</TotalTime>
  <Words>1327</Words>
  <Application>Microsoft PowerPoint</Application>
  <PresentationFormat>On-screen Show (4:3)</PresentationFormat>
  <Paragraphs>154</Paragraphs>
  <Slides>32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Times New Roman</vt:lpstr>
      <vt:lpstr>Arial</vt:lpstr>
      <vt:lpstr>CopprplGoth Bd BT</vt:lpstr>
      <vt:lpstr>design_template_masterPPT</vt:lpstr>
      <vt:lpstr>Introduction to Macroeconomics</vt:lpstr>
      <vt:lpstr>Introduction to Macroeconomics</vt:lpstr>
      <vt:lpstr>Introduction to Macroeconomics</vt:lpstr>
      <vt:lpstr>Introduction to Macroeconomics</vt:lpstr>
      <vt:lpstr>The Roots of Macroeconomics</vt:lpstr>
      <vt:lpstr>The Roots of Macroeconomics</vt:lpstr>
      <vt:lpstr>The Roots of Macroeconomics</vt:lpstr>
      <vt:lpstr>Recent Macroeconomic History</vt:lpstr>
      <vt:lpstr>Recent Macroeconomic History</vt:lpstr>
      <vt:lpstr>Macroeconomic Concerns</vt:lpstr>
      <vt:lpstr>Inflation and Deflation</vt:lpstr>
      <vt:lpstr>Output Growth: Short Run and Long Run</vt:lpstr>
      <vt:lpstr>Output Growth: Short Run and Long Run</vt:lpstr>
      <vt:lpstr>Unemployment</vt:lpstr>
      <vt:lpstr>Government in the Macroeconomy</vt:lpstr>
      <vt:lpstr>Government in the Macroeconomy</vt:lpstr>
      <vt:lpstr>The Components of the Macroeconomy</vt:lpstr>
      <vt:lpstr>The Components of the Macroeconomy</vt:lpstr>
      <vt:lpstr>The Components of the Macroeconomy</vt:lpstr>
      <vt:lpstr>The Three Market Arenas</vt:lpstr>
      <vt:lpstr>The Three Market Arenas</vt:lpstr>
      <vt:lpstr>The Three Market Arenas</vt:lpstr>
      <vt:lpstr>Financial Instruments</vt:lpstr>
      <vt:lpstr>Financial Instruments</vt:lpstr>
      <vt:lpstr>The Methodology of Macroeconomics</vt:lpstr>
      <vt:lpstr>Aggregate Supply and Aggregate Demand</vt:lpstr>
      <vt:lpstr>Expansion and Contraction: The Business Cycle</vt:lpstr>
      <vt:lpstr>Real GDP, 1900-2002</vt:lpstr>
      <vt:lpstr>Real GDP, 1970 I-2003 II </vt:lpstr>
      <vt:lpstr>Unemployment Rate, 1970 I-2003 II</vt:lpstr>
      <vt:lpstr>Percentage Change in the GDP Deflator (Four-Quarter Average), 1970 I-2003 II</vt:lpstr>
      <vt:lpstr>Review Terms and Concepts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Macroeconomics</dc:title>
  <dc:subject>Principles of Economics, 7e, Karl Case, Ray Fair</dc:subject>
  <dc:creator>Fernando and Yvonn Quijano</dc:creator>
  <dc:description>Comprehensive Chapter 17; Macro Chapter 5.</dc:description>
  <cp:lastModifiedBy>k.ks</cp:lastModifiedBy>
  <cp:revision>102</cp:revision>
  <dcterms:created xsi:type="dcterms:W3CDTF">2001-01-09T19:01:00Z</dcterms:created>
  <dcterms:modified xsi:type="dcterms:W3CDTF">2011-09-11T05:46:38Z</dcterms:modified>
</cp:coreProperties>
</file>