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rawings/drawing1.xml" ContentType="application/vnd.openxmlformats-officedocument.drawingml.chartshape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1"/>
  </p:sldMasterIdLst>
  <p:sldIdLst>
    <p:sldId id="767" r:id="rId2"/>
    <p:sldId id="782" r:id="rId3"/>
    <p:sldId id="766" r:id="rId4"/>
    <p:sldId id="739" r:id="rId5"/>
    <p:sldId id="785" r:id="rId6"/>
    <p:sldId id="734" r:id="rId7"/>
    <p:sldId id="731" r:id="rId8"/>
    <p:sldId id="742" r:id="rId9"/>
    <p:sldId id="743" r:id="rId10"/>
    <p:sldId id="747" r:id="rId11"/>
    <p:sldId id="751" r:id="rId12"/>
    <p:sldId id="777" r:id="rId13"/>
    <p:sldId id="779" r:id="rId14"/>
    <p:sldId id="778" r:id="rId15"/>
    <p:sldId id="772" r:id="rId16"/>
    <p:sldId id="773" r:id="rId17"/>
    <p:sldId id="774" r:id="rId18"/>
    <p:sldId id="763" r:id="rId19"/>
    <p:sldId id="775" r:id="rId20"/>
    <p:sldId id="780" r:id="rId21"/>
    <p:sldId id="781" r:id="rId22"/>
    <p:sldId id="764" r:id="rId23"/>
    <p:sldId id="771" r:id="rId24"/>
    <p:sldId id="783" r:id="rId25"/>
    <p:sldId id="768" r:id="rId26"/>
    <p:sldId id="769" r:id="rId27"/>
    <p:sldId id="271" r:id="rId28"/>
    <p:sldId id="272" r:id="rId29"/>
    <p:sldId id="273" r:id="rId30"/>
    <p:sldId id="274" r:id="rId31"/>
    <p:sldId id="786" r:id="rId32"/>
    <p:sldId id="787" r:id="rId33"/>
    <p:sldId id="788" r:id="rId34"/>
    <p:sldId id="789" r:id="rId35"/>
    <p:sldId id="792" r:id="rId36"/>
    <p:sldId id="790" r:id="rId37"/>
    <p:sldId id="791" r:id="rId38"/>
    <p:sldId id="784"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17" autoAdjust="0"/>
    <p:restoredTop sz="98496" autoAdjust="0"/>
  </p:normalViewPr>
  <p:slideViewPr>
    <p:cSldViewPr>
      <p:cViewPr varScale="1">
        <p:scale>
          <a:sx n="50" d="100"/>
          <a:sy n="50" d="100"/>
        </p:scale>
        <p:origin x="-522" y="-96"/>
      </p:cViewPr>
      <p:guideLst>
        <p:guide orient="horz" pos="2160"/>
        <p:guide pos="2880"/>
      </p:guideLst>
    </p:cSldViewPr>
  </p:slideViewPr>
  <p:outlineViewPr>
    <p:cViewPr>
      <p:scale>
        <a:sx n="33" d="100"/>
        <a:sy n="33" d="100"/>
      </p:scale>
      <p:origin x="0" y="6174"/>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Documents%20and%20Settings\AUDIO%20HALL\My%20Documents\strength.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Documents%20and%20Settings\as\Desktop\File%20Prints\Result.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32"/>
  <c:chart>
    <c:title>
      <c:layout>
        <c:manualLayout>
          <c:xMode val="edge"/>
          <c:yMode val="edge"/>
          <c:x val="0.43888188976378162"/>
          <c:y val="4.6324277970471534E-2"/>
        </c:manualLayout>
      </c:layout>
      <c:overlay val="1"/>
    </c:title>
    <c:plotArea>
      <c:layout>
        <c:manualLayout>
          <c:layoutTarget val="inner"/>
          <c:xMode val="edge"/>
          <c:yMode val="edge"/>
          <c:x val="0.16311348901900136"/>
          <c:y val="0.18576083082207381"/>
          <c:w val="0.71683009175135148"/>
          <c:h val="0.51842876121966119"/>
        </c:manualLayout>
      </c:layout>
      <c:barChart>
        <c:barDir val="col"/>
        <c:grouping val="clustered"/>
        <c:ser>
          <c:idx val="0"/>
          <c:order val="0"/>
          <c:tx>
            <c:strRef>
              <c:f>Sheet1!$H$2</c:f>
              <c:strCache>
                <c:ptCount val="1"/>
              </c:strCache>
            </c:strRef>
          </c:tx>
          <c:cat>
            <c:strRef>
              <c:f>Sheet1!$G$6:$G$23</c:f>
              <c:strCache>
                <c:ptCount val="13"/>
                <c:pt idx="0">
                  <c:v>2007-08</c:v>
                </c:pt>
                <c:pt idx="3">
                  <c:v>2008-09</c:v>
                </c:pt>
                <c:pt idx="6">
                  <c:v>2009-10</c:v>
                </c:pt>
                <c:pt idx="9">
                  <c:v>2010-11</c:v>
                </c:pt>
                <c:pt idx="12">
                  <c:v>2011-12</c:v>
                </c:pt>
              </c:strCache>
            </c:strRef>
          </c:cat>
          <c:val>
            <c:numRef>
              <c:f>Sheet1!$H$6:$H$23</c:f>
              <c:numCache>
                <c:formatCode>General</c:formatCode>
                <c:ptCount val="18"/>
                <c:pt idx="0">
                  <c:v>127</c:v>
                </c:pt>
                <c:pt idx="3">
                  <c:v>126</c:v>
                </c:pt>
                <c:pt idx="6">
                  <c:v>112</c:v>
                </c:pt>
                <c:pt idx="9">
                  <c:v>145</c:v>
                </c:pt>
                <c:pt idx="12">
                  <c:v>145</c:v>
                </c:pt>
              </c:numCache>
            </c:numRef>
          </c:val>
        </c:ser>
        <c:axId val="39837696"/>
        <c:axId val="39839616"/>
      </c:barChart>
      <c:catAx>
        <c:axId val="39837696"/>
        <c:scaling>
          <c:orientation val="minMax"/>
        </c:scaling>
        <c:axPos val="b"/>
        <c:title>
          <c:tx>
            <c:rich>
              <a:bodyPr/>
              <a:lstStyle/>
              <a:p>
                <a:pPr>
                  <a:defRPr/>
                </a:pPr>
                <a:r>
                  <a:rPr lang="en-US"/>
                  <a:t>YEAR</a:t>
                </a:r>
              </a:p>
            </c:rich>
          </c:tx>
          <c:layout>
            <c:manualLayout>
              <c:xMode val="edge"/>
              <c:yMode val="edge"/>
              <c:x val="0.47075924804271263"/>
              <c:y val="0.8782225138524351"/>
            </c:manualLayout>
          </c:layout>
        </c:title>
        <c:tickLblPos val="nextTo"/>
        <c:crossAx val="39839616"/>
        <c:crosses val="autoZero"/>
        <c:auto val="1"/>
        <c:lblAlgn val="ctr"/>
        <c:lblOffset val="100"/>
      </c:catAx>
      <c:valAx>
        <c:axId val="39839616"/>
        <c:scaling>
          <c:orientation val="minMax"/>
        </c:scaling>
        <c:axPos val="l"/>
        <c:title>
          <c:tx>
            <c:rich>
              <a:bodyPr rot="0" vert="wordArtVert"/>
              <a:lstStyle/>
              <a:p>
                <a:pPr>
                  <a:defRPr/>
                </a:pPr>
                <a:r>
                  <a:rPr lang="en-US"/>
                  <a:t>STUDENTS </a:t>
                </a:r>
              </a:p>
            </c:rich>
          </c:tx>
          <c:layout>
            <c:manualLayout>
              <c:xMode val="edge"/>
              <c:yMode val="edge"/>
              <c:x val="3.4401709401709529E-2"/>
              <c:y val="0.23656832247820891"/>
            </c:manualLayout>
          </c:layout>
        </c:title>
        <c:numFmt formatCode="General" sourceLinked="1"/>
        <c:tickLblPos val="nextTo"/>
        <c:crossAx val="39837696"/>
        <c:crosses val="autoZero"/>
        <c:crossBetween val="between"/>
      </c:valAx>
    </c:plotArea>
    <c:plotVisOnly val="1"/>
  </c:chart>
  <c:txPr>
    <a:bodyPr/>
    <a:lstStyle/>
    <a:p>
      <a:pPr>
        <a:defRPr sz="1800"/>
      </a:pPr>
      <a:endParaRPr lang="en-US"/>
    </a:p>
  </c:txPr>
  <c:externalData r:id="rId1"/>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sz="4000" dirty="0">
                <a:solidFill>
                  <a:srgbClr val="7030A0"/>
                </a:solidFill>
              </a:rPr>
              <a:t>RESULTS</a:t>
            </a:r>
          </a:p>
        </c:rich>
      </c:tx>
      <c:layout/>
    </c:title>
    <c:plotArea>
      <c:layout/>
      <c:barChart>
        <c:barDir val="col"/>
        <c:grouping val="clustered"/>
        <c:ser>
          <c:idx val="0"/>
          <c:order val="0"/>
          <c:spPr>
            <a:solidFill>
              <a:srgbClr val="FF0000"/>
            </a:solidFill>
          </c:spPr>
          <c:cat>
            <c:strRef>
              <c:f>Sheet1!$A$3:$A$17</c:f>
              <c:strCache>
                <c:ptCount val="13"/>
                <c:pt idx="0">
                  <c:v>2006-07</c:v>
                </c:pt>
                <c:pt idx="3">
                  <c:v>2007-08</c:v>
                </c:pt>
                <c:pt idx="6">
                  <c:v>2008-09</c:v>
                </c:pt>
                <c:pt idx="9">
                  <c:v>2009-10</c:v>
                </c:pt>
                <c:pt idx="12">
                  <c:v>2010-11</c:v>
                </c:pt>
              </c:strCache>
            </c:strRef>
          </c:cat>
          <c:val>
            <c:numRef>
              <c:f>Sheet1!$D$3:$D$17</c:f>
              <c:numCache>
                <c:formatCode>General</c:formatCode>
                <c:ptCount val="15"/>
                <c:pt idx="0" formatCode="0.00%">
                  <c:v>0.89280000000000004</c:v>
                </c:pt>
                <c:pt idx="3" formatCode="0%">
                  <c:v>0.83000000000000063</c:v>
                </c:pt>
                <c:pt idx="6" formatCode="0.00%">
                  <c:v>0.65300000000000102</c:v>
                </c:pt>
                <c:pt idx="9" formatCode="0%">
                  <c:v>0.75000000000000089</c:v>
                </c:pt>
                <c:pt idx="12" formatCode="0.00%">
                  <c:v>0.94590000000000063</c:v>
                </c:pt>
              </c:numCache>
            </c:numRef>
          </c:val>
        </c:ser>
        <c:axId val="39917440"/>
        <c:axId val="39972864"/>
      </c:barChart>
      <c:catAx>
        <c:axId val="39917440"/>
        <c:scaling>
          <c:orientation val="minMax"/>
        </c:scaling>
        <c:axPos val="b"/>
        <c:title>
          <c:tx>
            <c:rich>
              <a:bodyPr/>
              <a:lstStyle/>
              <a:p>
                <a:pPr>
                  <a:defRPr/>
                </a:pPr>
                <a:r>
                  <a:rPr lang="en-US" sz="2800" dirty="0">
                    <a:solidFill>
                      <a:srgbClr val="00B050"/>
                    </a:solidFill>
                  </a:rPr>
                  <a:t>YEAR</a:t>
                </a:r>
              </a:p>
            </c:rich>
          </c:tx>
          <c:layout/>
        </c:title>
        <c:tickLblPos val="nextTo"/>
        <c:txPr>
          <a:bodyPr/>
          <a:lstStyle/>
          <a:p>
            <a:pPr>
              <a:defRPr sz="2400"/>
            </a:pPr>
            <a:endParaRPr lang="en-US"/>
          </a:p>
        </c:txPr>
        <c:crossAx val="39972864"/>
        <c:crosses val="autoZero"/>
        <c:auto val="1"/>
        <c:lblAlgn val="ctr"/>
        <c:lblOffset val="100"/>
      </c:catAx>
      <c:valAx>
        <c:axId val="39972864"/>
        <c:scaling>
          <c:orientation val="minMax"/>
        </c:scaling>
        <c:axPos val="l"/>
        <c:title>
          <c:tx>
            <c:rich>
              <a:bodyPr rot="0" vert="wordArtVert"/>
              <a:lstStyle/>
              <a:p>
                <a:pPr>
                  <a:defRPr/>
                </a:pPr>
                <a:r>
                  <a:rPr lang="en-US" sz="2400" dirty="0">
                    <a:solidFill>
                      <a:srgbClr val="00B050"/>
                    </a:solidFill>
                  </a:rPr>
                  <a:t>PERCENTAGE</a:t>
                </a:r>
              </a:p>
            </c:rich>
          </c:tx>
          <c:layout>
            <c:manualLayout>
              <c:xMode val="edge"/>
              <c:yMode val="edge"/>
              <c:x val="2.5862068965517241E-2"/>
              <c:y val="0.1111496062992126"/>
            </c:manualLayout>
          </c:layout>
        </c:title>
        <c:numFmt formatCode="0.00%" sourceLinked="1"/>
        <c:tickLblPos val="nextTo"/>
        <c:txPr>
          <a:bodyPr/>
          <a:lstStyle/>
          <a:p>
            <a:pPr>
              <a:defRPr sz="2400"/>
            </a:pPr>
            <a:endParaRPr lang="en-US"/>
          </a:p>
        </c:txPr>
        <c:crossAx val="39917440"/>
        <c:crosses val="autoZero"/>
        <c:crossBetween val="between"/>
      </c:valAx>
      <c:spPr>
        <a:noFill/>
        <a:ln w="25400">
          <a:noFill/>
        </a:ln>
      </c:spPr>
    </c:plotArea>
    <c:plotVisOnly val="1"/>
  </c:chart>
  <c:externalData r:id="rId1"/>
</c:chartSpace>
</file>

<file path=ppt/drawings/drawing1.xml><?xml version="1.0" encoding="utf-8"?>
<c:userShapes xmlns:c="http://schemas.openxmlformats.org/drawingml/2006/chart">
  <cdr:relSizeAnchor xmlns:cdr="http://schemas.openxmlformats.org/drawingml/2006/chartDrawing">
    <cdr:from>
      <cdr:x>0.14444</cdr:x>
      <cdr:y>0</cdr:y>
    </cdr:from>
    <cdr:to>
      <cdr:x>0.86667</cdr:x>
      <cdr:y>0.16314</cdr:y>
    </cdr:to>
    <cdr:sp macro="" textlink="">
      <cdr:nvSpPr>
        <cdr:cNvPr id="2" name="TextBox 1"/>
        <cdr:cNvSpPr txBox="1"/>
      </cdr:nvSpPr>
      <cdr:spPr>
        <a:xfrm xmlns:a="http://schemas.openxmlformats.org/drawingml/2006/main">
          <a:off x="990600" y="0"/>
          <a:ext cx="4952999" cy="857757"/>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r>
            <a:rPr lang="en-US" sz="2800" b="1" dirty="0" smtClean="0">
              <a:solidFill>
                <a:srgbClr val="7030A0"/>
              </a:solidFill>
            </a:rPr>
            <a:t>STUDENTS </a:t>
          </a:r>
          <a:r>
            <a:rPr lang="en-US" sz="2800" b="1" baseline="0" dirty="0" smtClean="0">
              <a:solidFill>
                <a:srgbClr val="7030A0"/>
              </a:solidFill>
            </a:rPr>
            <a:t> </a:t>
          </a:r>
          <a:r>
            <a:rPr lang="en-US" sz="2800" b="1" baseline="0" dirty="0">
              <a:solidFill>
                <a:srgbClr val="7030A0"/>
              </a:solidFill>
            </a:rPr>
            <a:t>STRENGTH</a:t>
          </a:r>
          <a:endParaRPr lang="en-US" sz="2800" b="1" dirty="0">
            <a:solidFill>
              <a:srgbClr val="7030A0"/>
            </a:solidFill>
          </a:endParaRPr>
        </a:p>
      </cdr:txBody>
    </cdr:sp>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3F18520B-E4D6-444F-9793-B08F51774CA7}" type="datetimeFigureOut">
              <a:rPr lang="en-US" smtClean="0"/>
              <a:pPr/>
              <a:t>10/09/2011</a:t>
            </a:fld>
            <a:endParaRPr lang="en-US"/>
          </a:p>
        </p:txBody>
      </p:sp>
      <p:sp>
        <p:nvSpPr>
          <p:cNvPr id="20" name="Footer Placeholder 19"/>
          <p:cNvSpPr>
            <a:spLocks noGrp="1"/>
          </p:cNvSpPr>
          <p:nvPr>
            <p:ph type="ftr" sz="quarter" idx="11"/>
          </p:nvPr>
        </p:nvSpPr>
        <p:spPr/>
        <p:txBody>
          <a:bodyPr/>
          <a:lstStyle>
            <a:extLst/>
          </a:lstStyle>
          <a:p>
            <a:endParaRPr lang="en-US"/>
          </a:p>
        </p:txBody>
      </p:sp>
      <p:sp>
        <p:nvSpPr>
          <p:cNvPr id="10" name="Slide Number Placeholder 9"/>
          <p:cNvSpPr>
            <a:spLocks noGrp="1"/>
          </p:cNvSpPr>
          <p:nvPr>
            <p:ph type="sldNum" sz="quarter" idx="12"/>
          </p:nvPr>
        </p:nvSpPr>
        <p:spPr/>
        <p:txBody>
          <a:bodyPr/>
          <a:lstStyle>
            <a:extLst/>
          </a:lstStyle>
          <a:p>
            <a:fld id="{FE757D80-B6C9-462D-8F85-D46FCD68AB73}" type="slidenum">
              <a:rPr lang="en-US" smtClean="0"/>
              <a:pPr/>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F18520B-E4D6-444F-9793-B08F51774CA7}" type="datetimeFigureOut">
              <a:rPr lang="en-US" smtClean="0"/>
              <a:pPr/>
              <a:t>10/09/2011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FE757D80-B6C9-462D-8F85-D46FCD68AB7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F18520B-E4D6-444F-9793-B08F51774CA7}" type="datetimeFigureOut">
              <a:rPr lang="en-US" smtClean="0"/>
              <a:pPr/>
              <a:t>10/09/2011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FE757D80-B6C9-462D-8F85-D46FCD68AB73}"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6974" y="381000"/>
            <a:ext cx="8230054" cy="571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6974" y="6245679"/>
            <a:ext cx="2134054" cy="476250"/>
          </a:xfrm>
        </p:spPr>
        <p:txBody>
          <a:bodyPr/>
          <a:lstStyle>
            <a:lvl1pPr>
              <a:defRPr/>
            </a:lvl1pPr>
          </a:lstStyle>
          <a:p>
            <a:endParaRPr lang="en-US"/>
          </a:p>
        </p:txBody>
      </p:sp>
      <p:sp>
        <p:nvSpPr>
          <p:cNvPr id="4" name="Footer Placeholder 3"/>
          <p:cNvSpPr>
            <a:spLocks noGrp="1"/>
          </p:cNvSpPr>
          <p:nvPr>
            <p:ph type="ftr" sz="quarter" idx="11"/>
          </p:nvPr>
        </p:nvSpPr>
        <p:spPr>
          <a:xfrm>
            <a:off x="3123974" y="6245679"/>
            <a:ext cx="2896054" cy="476250"/>
          </a:xfrm>
        </p:spPr>
        <p:txBody>
          <a:bodyPr/>
          <a:lstStyle>
            <a:lvl1pPr>
              <a:defRPr/>
            </a:lvl1pPr>
          </a:lstStyle>
          <a:p>
            <a:endParaRPr lang="en-US"/>
          </a:p>
        </p:txBody>
      </p:sp>
      <p:sp>
        <p:nvSpPr>
          <p:cNvPr id="5" name="Slide Number Placeholder 4"/>
          <p:cNvSpPr>
            <a:spLocks noGrp="1"/>
          </p:cNvSpPr>
          <p:nvPr>
            <p:ph type="sldNum" sz="quarter" idx="12"/>
          </p:nvPr>
        </p:nvSpPr>
        <p:spPr>
          <a:xfrm>
            <a:off x="6552974" y="6245679"/>
            <a:ext cx="2134054" cy="476250"/>
          </a:xfrm>
        </p:spPr>
        <p:txBody>
          <a:bodyPr/>
          <a:lstStyle>
            <a:lvl1pPr>
              <a:defRPr/>
            </a:lvl1pPr>
          </a:lstStyle>
          <a:p>
            <a:fld id="{D25A821C-1389-446B-AB4D-9C56BB86427D}" type="slidenum">
              <a:rPr lang="en-US"/>
              <a:pPr/>
              <a:t>‹#›</a:t>
            </a:fld>
            <a:endParaRPr lang="en-US"/>
          </a:p>
        </p:txBody>
      </p:sp>
    </p:spTree>
  </p:cSld>
  <p:clrMapOvr>
    <a:masterClrMapping/>
  </p:clrMapOvr>
  <p:transition>
    <p:cover dir="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18520B-E4D6-444F-9793-B08F51774CA7}" type="datetimeFigureOut">
              <a:rPr lang="en-US" smtClean="0"/>
              <a:pPr/>
              <a:t>10/09/2011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757D80-B6C9-462D-8F85-D46FCD68AB7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F18520B-E4D6-444F-9793-B08F51774CA7}" type="datetimeFigureOut">
              <a:rPr lang="en-US" smtClean="0"/>
              <a:pPr/>
              <a:t>10/09/2011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FE757D80-B6C9-462D-8F85-D46FCD68AB7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3F18520B-E4D6-444F-9793-B08F51774CA7}" type="datetimeFigureOut">
              <a:rPr lang="en-US" smtClean="0"/>
              <a:pPr/>
              <a:t>10/09/2011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FE757D80-B6C9-462D-8F85-D46FCD68AB73}" type="slidenum">
              <a:rPr lang="en-US" smtClean="0"/>
              <a:pPr/>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3F18520B-E4D6-444F-9793-B08F51774CA7}" type="datetimeFigureOut">
              <a:rPr lang="en-US" smtClean="0"/>
              <a:pPr/>
              <a:t>10/09/2011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FE757D80-B6C9-462D-8F85-D46FCD68AB7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3F18520B-E4D6-444F-9793-B08F51774CA7}" type="datetimeFigureOut">
              <a:rPr lang="en-US" smtClean="0"/>
              <a:pPr/>
              <a:t>10/09/2011</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FE757D80-B6C9-462D-8F85-D46FCD68AB7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3F18520B-E4D6-444F-9793-B08F51774CA7}" type="datetimeFigureOut">
              <a:rPr lang="en-US" smtClean="0"/>
              <a:pPr/>
              <a:t>10/09/2011</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FE757D80-B6C9-462D-8F85-D46FCD68AB7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3F18520B-E4D6-444F-9793-B08F51774CA7}" type="datetimeFigureOut">
              <a:rPr lang="en-US" smtClean="0"/>
              <a:pPr/>
              <a:t>10/09/2011</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FE757D80-B6C9-462D-8F85-D46FCD68AB73}" type="slidenum">
              <a:rPr lang="en-US" smtClean="0"/>
              <a:pPr/>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3F18520B-E4D6-444F-9793-B08F51774CA7}" type="datetimeFigureOut">
              <a:rPr lang="en-US" smtClean="0"/>
              <a:pPr/>
              <a:t>10/09/2011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FE757D80-B6C9-462D-8F85-D46FCD68AB7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3F18520B-E4D6-444F-9793-B08F51774CA7}" type="datetimeFigureOut">
              <a:rPr lang="en-US" smtClean="0"/>
              <a:pPr/>
              <a:t>10/09/2011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FE757D80-B6C9-462D-8F85-D46FCD68AB73}" type="slidenum">
              <a:rPr lang="en-US" smtClean="0"/>
              <a:pPr/>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3F18520B-E4D6-444F-9793-B08F51774CA7}" type="datetimeFigureOut">
              <a:rPr lang="en-US" smtClean="0"/>
              <a:pPr/>
              <a:t>10/09/2011</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FE757D80-B6C9-462D-8F85-D46FCD68AB73}" type="slidenum">
              <a:rPr lang="en-US" smtClean="0"/>
              <a:pPr/>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066800" y="2133600"/>
            <a:ext cx="7620000" cy="2339102"/>
          </a:xfrm>
          <a:prstGeom prst="rect">
            <a:avLst/>
          </a:prstGeom>
          <a:ln>
            <a:headEnd/>
            <a:tailEnd/>
          </a:ln>
        </p:spPr>
        <p:style>
          <a:lnRef idx="3">
            <a:schemeClr val="lt1"/>
          </a:lnRef>
          <a:fillRef idx="1">
            <a:schemeClr val="accent2"/>
          </a:fillRef>
          <a:effectRef idx="1">
            <a:schemeClr val="accent2"/>
          </a:effectRef>
          <a:fontRef idx="minor">
            <a:schemeClr val="lt1"/>
          </a:fontRef>
        </p:style>
        <p:txBody>
          <a:bodyPr wrap="square" anchor="ctr">
            <a:spAutoFit/>
          </a:bodyPr>
          <a:lstStyle/>
          <a:p>
            <a:pPr algn="ctr"/>
            <a:r>
              <a:rPr lang="en-US" b="1" dirty="0" err="1">
                <a:solidFill>
                  <a:schemeClr val="tx2"/>
                </a:solidFill>
                <a:latin typeface="Calibri" pitchFamily="34" charset="0"/>
                <a:ea typeface="Calibri" pitchFamily="34" charset="0"/>
                <a:cs typeface="Times New Roman" pitchFamily="18" charset="0"/>
              </a:rPr>
              <a:t>Navgan</a:t>
            </a:r>
            <a:r>
              <a:rPr lang="en-US" b="1" dirty="0">
                <a:solidFill>
                  <a:schemeClr val="tx2"/>
                </a:solidFill>
                <a:latin typeface="Calibri" pitchFamily="34" charset="0"/>
                <a:ea typeface="Calibri" pitchFamily="34" charset="0"/>
                <a:cs typeface="Times New Roman" pitchFamily="18" charset="0"/>
              </a:rPr>
              <a:t> </a:t>
            </a:r>
            <a:r>
              <a:rPr lang="en-US" b="1" dirty="0" err="1">
                <a:solidFill>
                  <a:schemeClr val="tx2"/>
                </a:solidFill>
                <a:latin typeface="Calibri" pitchFamily="34" charset="0"/>
                <a:ea typeface="Calibri" pitchFamily="34" charset="0"/>
                <a:cs typeface="Times New Roman" pitchFamily="18" charset="0"/>
              </a:rPr>
              <a:t>Shikshan</a:t>
            </a:r>
            <a:r>
              <a:rPr lang="en-US" b="1" dirty="0">
                <a:solidFill>
                  <a:schemeClr val="tx2"/>
                </a:solidFill>
                <a:latin typeface="Calibri" pitchFamily="34" charset="0"/>
                <a:ea typeface="Calibri" pitchFamily="34" charset="0"/>
                <a:cs typeface="Times New Roman" pitchFamily="18" charset="0"/>
              </a:rPr>
              <a:t> </a:t>
            </a:r>
            <a:r>
              <a:rPr lang="en-US" b="1" dirty="0" err="1">
                <a:solidFill>
                  <a:schemeClr val="tx2"/>
                </a:solidFill>
                <a:latin typeface="Calibri" pitchFamily="34" charset="0"/>
                <a:ea typeface="Calibri" pitchFamily="34" charset="0"/>
                <a:cs typeface="Times New Roman" pitchFamily="18" charset="0"/>
              </a:rPr>
              <a:t>Sanstha</a:t>
            </a:r>
            <a:r>
              <a:rPr lang="en-US" b="1" dirty="0">
                <a:solidFill>
                  <a:schemeClr val="tx2"/>
                </a:solidFill>
                <a:latin typeface="Calibri" pitchFamily="34" charset="0"/>
                <a:ea typeface="Calibri" pitchFamily="34" charset="0"/>
                <a:cs typeface="Times New Roman" pitchFamily="18" charset="0"/>
              </a:rPr>
              <a:t> </a:t>
            </a:r>
            <a:r>
              <a:rPr lang="en-US" b="1" dirty="0" err="1">
                <a:solidFill>
                  <a:schemeClr val="tx2"/>
                </a:solidFill>
                <a:latin typeface="Calibri" pitchFamily="34" charset="0"/>
                <a:ea typeface="Calibri" pitchFamily="34" charset="0"/>
                <a:cs typeface="Times New Roman" pitchFamily="18" charset="0"/>
              </a:rPr>
              <a:t>Rajuri</a:t>
            </a:r>
            <a:r>
              <a:rPr lang="en-US" b="1" dirty="0">
                <a:solidFill>
                  <a:schemeClr val="tx2"/>
                </a:solidFill>
                <a:latin typeface="Calibri" pitchFamily="34" charset="0"/>
                <a:ea typeface="Calibri" pitchFamily="34" charset="0"/>
                <a:cs typeface="Times New Roman" pitchFamily="18" charset="0"/>
              </a:rPr>
              <a:t> (N).</a:t>
            </a:r>
            <a:endParaRPr lang="en-US" sz="1400" dirty="0">
              <a:solidFill>
                <a:schemeClr val="tx2"/>
              </a:solidFill>
              <a:ea typeface="Calibri" pitchFamily="34" charset="0"/>
              <a:cs typeface="Times New Roman" pitchFamily="18" charset="0"/>
            </a:endParaRPr>
          </a:p>
          <a:p>
            <a:pPr algn="ctr" eaLnBrk="0" hangingPunct="0"/>
            <a:r>
              <a:rPr lang="en-US" sz="2400" b="1" dirty="0" err="1">
                <a:solidFill>
                  <a:srgbClr val="7030A0"/>
                </a:solidFill>
                <a:ea typeface="Calibri" pitchFamily="34" charset="0"/>
                <a:cs typeface="Arial" charset="0"/>
              </a:rPr>
              <a:t>Mrs.Kesharbai</a:t>
            </a:r>
            <a:r>
              <a:rPr lang="en-US" sz="2400" b="1" dirty="0">
                <a:solidFill>
                  <a:srgbClr val="7030A0"/>
                </a:solidFill>
                <a:ea typeface="Calibri" pitchFamily="34" charset="0"/>
                <a:cs typeface="Arial" charset="0"/>
              </a:rPr>
              <a:t> </a:t>
            </a:r>
            <a:r>
              <a:rPr lang="en-US" sz="2400" b="1" dirty="0" err="1">
                <a:solidFill>
                  <a:srgbClr val="7030A0"/>
                </a:solidFill>
                <a:ea typeface="Calibri" pitchFamily="34" charset="0"/>
                <a:cs typeface="Arial" charset="0"/>
              </a:rPr>
              <a:t>Sonajirao</a:t>
            </a:r>
            <a:r>
              <a:rPr lang="en-US" sz="2400" b="1" dirty="0">
                <a:solidFill>
                  <a:srgbClr val="7030A0"/>
                </a:solidFill>
                <a:ea typeface="Calibri" pitchFamily="34" charset="0"/>
                <a:cs typeface="Arial" charset="0"/>
              </a:rPr>
              <a:t> </a:t>
            </a:r>
            <a:r>
              <a:rPr lang="en-US" sz="2400" b="1" dirty="0" err="1">
                <a:solidFill>
                  <a:srgbClr val="7030A0"/>
                </a:solidFill>
                <a:ea typeface="Calibri" pitchFamily="34" charset="0"/>
                <a:cs typeface="Arial" charset="0"/>
              </a:rPr>
              <a:t>Kshirsagar</a:t>
            </a:r>
            <a:r>
              <a:rPr lang="en-US" sz="2400" b="1" dirty="0">
                <a:solidFill>
                  <a:srgbClr val="7030A0"/>
                </a:solidFill>
                <a:ea typeface="Calibri" pitchFamily="34" charset="0"/>
                <a:cs typeface="Arial" charset="0"/>
              </a:rPr>
              <a:t> Alias </a:t>
            </a:r>
            <a:r>
              <a:rPr lang="en-US" sz="2400" b="1" dirty="0" err="1" smtClean="0">
                <a:solidFill>
                  <a:srgbClr val="7030A0"/>
                </a:solidFill>
                <a:ea typeface="Calibri" pitchFamily="34" charset="0"/>
                <a:cs typeface="Arial" charset="0"/>
              </a:rPr>
              <a:t>Kaku</a:t>
            </a:r>
            <a:r>
              <a:rPr lang="en-US" sz="2400" b="1" dirty="0" smtClean="0">
                <a:solidFill>
                  <a:srgbClr val="7030A0"/>
                </a:solidFill>
                <a:ea typeface="Calibri" pitchFamily="34" charset="0"/>
                <a:cs typeface="Arial" charset="0"/>
              </a:rPr>
              <a:t> </a:t>
            </a:r>
          </a:p>
          <a:p>
            <a:pPr algn="ctr" eaLnBrk="0" hangingPunct="0"/>
            <a:r>
              <a:rPr lang="en-US" sz="2400" b="1" dirty="0" smtClean="0">
                <a:solidFill>
                  <a:srgbClr val="7030A0"/>
                </a:solidFill>
                <a:cs typeface="Arial" charset="0"/>
              </a:rPr>
              <a:t>Arts</a:t>
            </a:r>
            <a:r>
              <a:rPr lang="en-US" sz="2400" b="1" dirty="0">
                <a:solidFill>
                  <a:srgbClr val="7030A0"/>
                </a:solidFill>
                <a:cs typeface="Arial" charset="0"/>
              </a:rPr>
              <a:t>, Science &amp; Commerce College</a:t>
            </a:r>
            <a:endParaRPr lang="en-US" sz="1100" dirty="0">
              <a:solidFill>
                <a:srgbClr val="7030A0"/>
              </a:solidFill>
            </a:endParaRPr>
          </a:p>
          <a:p>
            <a:pPr algn="ctr" eaLnBrk="0" hangingPunct="0"/>
            <a:r>
              <a:rPr lang="en-US" sz="2000" b="1" dirty="0">
                <a:solidFill>
                  <a:srgbClr val="7030A0"/>
                </a:solidFill>
                <a:latin typeface="Calibri" pitchFamily="34" charset="0"/>
              </a:rPr>
              <a:t>BEED</a:t>
            </a:r>
          </a:p>
          <a:p>
            <a:pPr algn="ctr" eaLnBrk="0" hangingPunct="0"/>
            <a:r>
              <a:rPr lang="en-US" sz="2000" b="1" dirty="0">
                <a:solidFill>
                  <a:srgbClr val="FF0000"/>
                </a:solidFill>
                <a:latin typeface="Calibri" pitchFamily="34" charset="0"/>
              </a:rPr>
              <a:t>ISO 9001-2008 Certified</a:t>
            </a:r>
            <a:endParaRPr lang="en-US" sz="1600" dirty="0">
              <a:solidFill>
                <a:srgbClr val="FF0000"/>
              </a:solidFill>
            </a:endParaRPr>
          </a:p>
          <a:p>
            <a:pPr algn="ctr" eaLnBrk="0" hangingPunct="0"/>
            <a:r>
              <a:rPr lang="en-US" sz="2000" b="1" dirty="0">
                <a:solidFill>
                  <a:srgbClr val="FF0000"/>
                </a:solidFill>
                <a:latin typeface="Calibri" pitchFamily="34" charset="0"/>
              </a:rPr>
              <a:t>[Affiliated to: </a:t>
            </a:r>
            <a:r>
              <a:rPr lang="en-US" sz="2000" b="1" dirty="0" err="1">
                <a:solidFill>
                  <a:srgbClr val="FF0000"/>
                </a:solidFill>
                <a:latin typeface="Calibri" pitchFamily="34" charset="0"/>
              </a:rPr>
              <a:t>Dr.Babasaheb</a:t>
            </a:r>
            <a:r>
              <a:rPr lang="en-US" sz="2000" b="1" dirty="0">
                <a:solidFill>
                  <a:srgbClr val="FF0000"/>
                </a:solidFill>
                <a:latin typeface="Calibri" pitchFamily="34" charset="0"/>
              </a:rPr>
              <a:t> </a:t>
            </a:r>
            <a:r>
              <a:rPr lang="en-US" sz="2000" b="1" dirty="0" err="1">
                <a:solidFill>
                  <a:srgbClr val="FF0000"/>
                </a:solidFill>
                <a:latin typeface="Calibri" pitchFamily="34" charset="0"/>
              </a:rPr>
              <a:t>Ambedkar</a:t>
            </a:r>
            <a:r>
              <a:rPr lang="en-US" sz="2000" b="1" dirty="0">
                <a:solidFill>
                  <a:srgbClr val="FF0000"/>
                </a:solidFill>
                <a:latin typeface="Calibri" pitchFamily="34" charset="0"/>
              </a:rPr>
              <a:t> </a:t>
            </a:r>
            <a:r>
              <a:rPr lang="en-US" sz="2000" b="1" dirty="0" err="1">
                <a:solidFill>
                  <a:srgbClr val="FF0000"/>
                </a:solidFill>
                <a:latin typeface="Calibri" pitchFamily="34" charset="0"/>
              </a:rPr>
              <a:t>Marathwada</a:t>
            </a:r>
            <a:r>
              <a:rPr lang="en-US" sz="2000" b="1" dirty="0">
                <a:solidFill>
                  <a:srgbClr val="FF0000"/>
                </a:solidFill>
                <a:latin typeface="Calibri" pitchFamily="34" charset="0"/>
              </a:rPr>
              <a:t> University, </a:t>
            </a:r>
            <a:r>
              <a:rPr lang="en-US" sz="2000" b="1" dirty="0">
                <a:solidFill>
                  <a:srgbClr val="7030A0"/>
                </a:solidFill>
                <a:latin typeface="Calibri" pitchFamily="34" charset="0"/>
              </a:rPr>
              <a:t>Aurangabad]</a:t>
            </a:r>
            <a:endParaRPr lang="en-US" sz="2800" dirty="0"/>
          </a:p>
        </p:txBody>
      </p:sp>
      <p:pic>
        <p:nvPicPr>
          <p:cNvPr id="7" name="Picture 2"/>
          <p:cNvPicPr>
            <a:picLocks noChangeAspect="1" noChangeArrowheads="1"/>
          </p:cNvPicPr>
          <p:nvPr/>
        </p:nvPicPr>
        <p:blipFill>
          <a:blip r:embed="rId2"/>
          <a:srcRect r="88994"/>
          <a:stretch>
            <a:fillRect/>
          </a:stretch>
        </p:blipFill>
        <p:spPr bwMode="auto">
          <a:xfrm>
            <a:off x="3886200" y="304800"/>
            <a:ext cx="1143000" cy="1329837"/>
          </a:xfrm>
          <a:prstGeom prst="rect">
            <a:avLst/>
          </a:prstGeom>
          <a:noFill/>
          <a:ln w="9525">
            <a:noFill/>
            <a:miter lim="800000"/>
            <a:headEnd/>
            <a:tailEnd/>
          </a:ln>
          <a:effectLst/>
        </p:spPr>
      </p:pic>
      <p:pic>
        <p:nvPicPr>
          <p:cNvPr id="8" name="Picture 7" descr="IQC LOGO - MASTER.png"/>
          <p:cNvPicPr>
            <a:picLocks noChangeAspect="1"/>
          </p:cNvPicPr>
          <p:nvPr/>
        </p:nvPicPr>
        <p:blipFill>
          <a:blip r:embed="rId3"/>
          <a:srcRect r="51443" b="17390"/>
          <a:stretch>
            <a:fillRect/>
          </a:stretch>
        </p:blipFill>
        <p:spPr>
          <a:xfrm>
            <a:off x="3810000" y="4953000"/>
            <a:ext cx="1371601" cy="1447800"/>
          </a:xfrm>
          <a:prstGeom prst="rect">
            <a:avLst/>
          </a:prstGeom>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ppt_x</p:attrName>
                                        </p:attrNameLst>
                                      </p:cBhvr>
                                      <p:tavLst>
                                        <p:tav tm="0">
                                          <p:val>
                                            <p:strVal val="#ppt_x-.2"/>
                                          </p:val>
                                        </p:tav>
                                        <p:tav tm="100000">
                                          <p:val>
                                            <p:strVal val="#ppt_x"/>
                                          </p:val>
                                        </p:tav>
                                      </p:tavLst>
                                    </p:anim>
                                    <p:anim calcmode="lin" valueType="num">
                                      <p:cBhvr>
                                        <p:cTn id="8"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0257" name="Rectangle 1"/>
          <p:cNvSpPr>
            <a:spLocks noChangeArrowheads="1"/>
          </p:cNvSpPr>
          <p:nvPr/>
        </p:nvSpPr>
        <p:spPr bwMode="auto">
          <a:xfrm>
            <a:off x="0" y="304799"/>
            <a:ext cx="9144000" cy="828216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en-US" sz="4000" dirty="0" smtClean="0">
                <a:solidFill>
                  <a:srgbClr val="7030A0"/>
                </a:solidFill>
                <a:effectLst>
                  <a:outerShdw blurRad="38100" dist="38100" dir="2700000" algn="tl">
                    <a:srgbClr val="000000"/>
                  </a:outerShdw>
                </a:effectLst>
              </a:rPr>
              <a:t>Achievement of Faculty</a:t>
            </a:r>
            <a:endParaRPr kumimoji="0" lang="en-US" sz="2000" b="0" i="0" u="none" strike="noStrike" cap="none" normalizeH="0" baseline="0" dirty="0" smtClean="0">
              <a:ln>
                <a:noFill/>
              </a:ln>
              <a:solidFill>
                <a:srgbClr val="7030A0"/>
              </a:solidFill>
              <a:effectLst/>
              <a:latin typeface="Arial" pitchFamily="34" charset="0"/>
              <a:ea typeface="Calibri" pitchFamily="34" charset="0"/>
              <a:cs typeface="Times New Roman" pitchFamily="18" charset="0"/>
            </a:endParaRPr>
          </a:p>
          <a:p>
            <a:pPr lvl="1" eaLnBrk="0" fontAlgn="base" hangingPunct="0">
              <a:spcBef>
                <a:spcPct val="0"/>
              </a:spcBef>
              <a:spcAft>
                <a:spcPct val="0"/>
              </a:spcAft>
              <a:buFont typeface="Wingdings" pitchFamily="2" charset="2"/>
              <a:buChar char="Ø"/>
            </a:pPr>
            <a:r>
              <a:rPr kumimoji="0" lang="en-US" sz="20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Dr. </a:t>
            </a:r>
            <a:r>
              <a:rPr kumimoji="0" lang="en-US" sz="20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Kshirsagar</a:t>
            </a:r>
            <a:r>
              <a:rPr kumimoji="0" lang="en-US" sz="20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S.V. awarded </a:t>
            </a:r>
            <a:r>
              <a:rPr kumimoji="0" lang="en-US" sz="2000" b="1" i="0" u="none" strike="noStrike" cap="none" normalizeH="0" baseline="0" dirty="0" err="1" smtClean="0">
                <a:ln>
                  <a:noFill/>
                </a:ln>
                <a:solidFill>
                  <a:srgbClr val="C00000"/>
                </a:solidFill>
                <a:effectLst/>
                <a:latin typeface="Arial" pitchFamily="34" charset="0"/>
                <a:ea typeface="Calibri" pitchFamily="34" charset="0"/>
                <a:cs typeface="Times New Roman" pitchFamily="18" charset="0"/>
              </a:rPr>
              <a:t>Ph.D</a:t>
            </a:r>
            <a:r>
              <a:rPr kumimoji="0" lang="en-US" sz="2000" b="1" i="0" u="none" strike="noStrike" cap="none" normalizeH="0" baseline="0" dirty="0" smtClean="0">
                <a:ln>
                  <a:noFill/>
                </a:ln>
                <a:solidFill>
                  <a:srgbClr val="C00000"/>
                </a:solidFill>
                <a:effectLst/>
                <a:latin typeface="Arial" pitchFamily="34" charset="0"/>
                <a:ea typeface="Calibri" pitchFamily="34" charset="0"/>
                <a:cs typeface="Times New Roman" pitchFamily="18" charset="0"/>
              </a:rPr>
              <a:t> degree</a:t>
            </a:r>
            <a:r>
              <a:rPr kumimoji="0" lang="en-US" sz="2000" b="0" i="0" u="none" strike="noStrike" cap="none" normalizeH="0" baseline="0" dirty="0" smtClean="0">
                <a:ln>
                  <a:noFill/>
                </a:ln>
                <a:solidFill>
                  <a:srgbClr val="C00000"/>
                </a:solidFill>
                <a:effectLst/>
                <a:latin typeface="Arial" pitchFamily="34" charset="0"/>
                <a:ea typeface="Calibri" pitchFamily="34" charset="0"/>
                <a:cs typeface="Times New Roman" pitchFamily="18" charset="0"/>
              </a:rPr>
              <a:t> </a:t>
            </a:r>
            <a:r>
              <a:rPr kumimoji="0" lang="en-US" sz="20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in Nov 2009 From Dr. 		B.A.M.U, Aurangabad.</a:t>
            </a:r>
          </a:p>
          <a:p>
            <a:pPr lvl="1" eaLnBrk="0" fontAlgn="base" hangingPunct="0">
              <a:spcBef>
                <a:spcPct val="0"/>
              </a:spcBef>
              <a:spcAft>
                <a:spcPct val="0"/>
              </a:spcAft>
              <a:buFont typeface="Wingdings" pitchFamily="2" charset="2"/>
              <a:buChar char="Ø"/>
            </a:pPr>
            <a:r>
              <a:rPr kumimoji="0" lang="en-US" sz="20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Dr. </a:t>
            </a:r>
            <a:r>
              <a:rPr kumimoji="0" lang="en-US" sz="20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Maheshmalkar</a:t>
            </a:r>
            <a:r>
              <a:rPr kumimoji="0" lang="en-US" sz="20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P.R. awarded </a:t>
            </a:r>
            <a:r>
              <a:rPr kumimoji="0" lang="en-US" sz="2000" b="1" i="0" u="none" strike="noStrike" cap="none" normalizeH="0" baseline="0" dirty="0" err="1" smtClean="0">
                <a:ln>
                  <a:noFill/>
                </a:ln>
                <a:solidFill>
                  <a:srgbClr val="C00000"/>
                </a:solidFill>
                <a:effectLst/>
                <a:latin typeface="Arial" pitchFamily="34" charset="0"/>
                <a:ea typeface="Calibri" pitchFamily="34" charset="0"/>
                <a:cs typeface="Times New Roman" pitchFamily="18" charset="0"/>
              </a:rPr>
              <a:t>Ph.D</a:t>
            </a:r>
            <a:r>
              <a:rPr kumimoji="0" lang="en-US" sz="2000" b="1" i="0" u="none" strike="noStrike" cap="none" normalizeH="0" baseline="0" dirty="0" smtClean="0">
                <a:ln>
                  <a:noFill/>
                </a:ln>
                <a:solidFill>
                  <a:srgbClr val="C00000"/>
                </a:solidFill>
                <a:effectLst/>
                <a:latin typeface="Arial" pitchFamily="34" charset="0"/>
                <a:ea typeface="Calibri" pitchFamily="34" charset="0"/>
                <a:cs typeface="Times New Roman" pitchFamily="18" charset="0"/>
              </a:rPr>
              <a:t> degree</a:t>
            </a:r>
            <a:r>
              <a:rPr kumimoji="0" lang="en-US" sz="2000" b="0" i="0" u="none" strike="noStrike" cap="none" normalizeH="0" baseline="0" dirty="0" smtClean="0">
                <a:ln>
                  <a:noFill/>
                </a:ln>
                <a:solidFill>
                  <a:srgbClr val="C00000"/>
                </a:solidFill>
                <a:effectLst/>
                <a:latin typeface="Arial" pitchFamily="34" charset="0"/>
                <a:ea typeface="Calibri" pitchFamily="34" charset="0"/>
                <a:cs typeface="Times New Roman" pitchFamily="18" charset="0"/>
              </a:rPr>
              <a:t> </a:t>
            </a:r>
            <a:r>
              <a:rPr kumimoji="0" lang="en-US" sz="20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in Nov 2010 from Dr. 	B.A.M.U, Aurangabad.</a:t>
            </a:r>
          </a:p>
          <a:p>
            <a:pPr lvl="1" eaLnBrk="0" fontAlgn="base" hangingPunct="0">
              <a:spcBef>
                <a:spcPct val="0"/>
              </a:spcBef>
              <a:spcAft>
                <a:spcPct val="0"/>
              </a:spcAft>
              <a:buFont typeface="Wingdings" pitchFamily="2" charset="2"/>
              <a:buChar char="Ø"/>
            </a:pPr>
            <a:r>
              <a:rPr kumimoji="0" lang="en-US" sz="20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Dr. Kshirsagar </a:t>
            </a:r>
            <a:r>
              <a:rPr kumimoji="0" lang="en-US" sz="20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S.V.elected</a:t>
            </a:r>
            <a:r>
              <a:rPr kumimoji="0" lang="en-US" sz="20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as a </a:t>
            </a:r>
            <a:r>
              <a:rPr kumimoji="0" lang="en-US" sz="2000" b="1" i="0" u="none" strike="noStrike" cap="none" normalizeH="0" baseline="0" dirty="0" smtClean="0">
                <a:ln>
                  <a:noFill/>
                </a:ln>
                <a:solidFill>
                  <a:srgbClr val="C00000"/>
                </a:solidFill>
                <a:effectLst/>
                <a:latin typeface="Arial" pitchFamily="34" charset="0"/>
                <a:ea typeface="Calibri" pitchFamily="34" charset="0"/>
                <a:cs typeface="Times New Roman" pitchFamily="18" charset="0"/>
              </a:rPr>
              <a:t>member of Board of Studies in 	physics</a:t>
            </a:r>
            <a:r>
              <a:rPr kumimoji="0" lang="en-US" sz="2000" b="0" i="0" u="none" strike="noStrike" cap="none" normalizeH="0" baseline="0" dirty="0" smtClean="0">
                <a:ln>
                  <a:noFill/>
                </a:ln>
                <a:solidFill>
                  <a:srgbClr val="C00000"/>
                </a:solidFill>
                <a:effectLst/>
                <a:latin typeface="Arial" pitchFamily="34" charset="0"/>
                <a:ea typeface="Calibri" pitchFamily="34" charset="0"/>
                <a:cs typeface="Times New Roman" pitchFamily="18" charset="0"/>
              </a:rPr>
              <a:t> </a:t>
            </a:r>
            <a:r>
              <a:rPr kumimoji="0" lang="en-US" sz="20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at Dr. B.A.M.U, Aurangabad in Feb. 2011.</a:t>
            </a:r>
          </a:p>
          <a:p>
            <a:pPr lvl="1" eaLnBrk="0" fontAlgn="base" hangingPunct="0">
              <a:spcBef>
                <a:spcPct val="0"/>
              </a:spcBef>
              <a:spcAft>
                <a:spcPct val="0"/>
              </a:spcAft>
              <a:buFont typeface="Wingdings" pitchFamily="2" charset="2"/>
              <a:buChar char="Ø"/>
            </a:pPr>
            <a:r>
              <a:rPr kumimoji="0" lang="en-US" sz="20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Dr.Kshirsagar</a:t>
            </a:r>
            <a:r>
              <a:rPr kumimoji="0" lang="en-US" sz="20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S.V. submitted </a:t>
            </a:r>
            <a:r>
              <a:rPr kumimoji="0" lang="en-US" sz="2000" b="1" i="0" u="none" strike="noStrike" cap="none" normalizeH="0" baseline="0" dirty="0" smtClean="0">
                <a:ln>
                  <a:noFill/>
                </a:ln>
                <a:solidFill>
                  <a:srgbClr val="C00000"/>
                </a:solidFill>
                <a:effectLst/>
                <a:latin typeface="Arial" pitchFamily="34" charset="0"/>
                <a:ea typeface="Calibri" pitchFamily="34" charset="0"/>
                <a:cs typeface="Times New Roman" pitchFamily="18" charset="0"/>
              </a:rPr>
              <a:t>Minor Research Project</a:t>
            </a:r>
            <a:r>
              <a:rPr kumimoji="0" lang="en-US" sz="2000" b="0" i="0" u="none" strike="noStrike" cap="none" normalizeH="0" baseline="0" dirty="0" smtClean="0">
                <a:ln>
                  <a:noFill/>
                </a:ln>
                <a:solidFill>
                  <a:srgbClr val="C00000"/>
                </a:solidFill>
                <a:effectLst/>
                <a:latin typeface="Arial" pitchFamily="34" charset="0"/>
                <a:ea typeface="Calibri" pitchFamily="34" charset="0"/>
                <a:cs typeface="Times New Roman" pitchFamily="18" charset="0"/>
              </a:rPr>
              <a:t> </a:t>
            </a:r>
            <a:r>
              <a:rPr kumimoji="0" lang="en-US" sz="20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to UGC(WRO) 	PUNE Entitled “</a:t>
            </a:r>
            <a:r>
              <a:rPr kumimoji="0" lang="en-US" sz="2000" b="1" i="0" u="none" strike="noStrike" cap="none" normalizeH="0" baseline="0" dirty="0" smtClean="0">
                <a:ln>
                  <a:noFill/>
                </a:ln>
                <a:solidFill>
                  <a:srgbClr val="C00000"/>
                </a:solidFill>
                <a:effectLst/>
                <a:latin typeface="Arial" pitchFamily="34" charset="0"/>
                <a:ea typeface="Calibri" pitchFamily="34" charset="0"/>
                <a:cs typeface="Times New Roman" pitchFamily="18" charset="0"/>
              </a:rPr>
              <a:t>Effect of temperature on some </a:t>
            </a:r>
            <a:r>
              <a:rPr kumimoji="0" lang="en-US" sz="2000" b="1" i="0" u="none" strike="noStrike" cap="none" normalizeH="0" baseline="0" dirty="0" err="1" smtClean="0">
                <a:ln>
                  <a:noFill/>
                </a:ln>
                <a:solidFill>
                  <a:srgbClr val="C00000"/>
                </a:solidFill>
                <a:effectLst/>
                <a:latin typeface="Arial" pitchFamily="34" charset="0"/>
                <a:ea typeface="Calibri" pitchFamily="34" charset="0"/>
                <a:cs typeface="Times New Roman" pitchFamily="18" charset="0"/>
              </a:rPr>
              <a:t>spinel</a:t>
            </a:r>
            <a:r>
              <a:rPr kumimoji="0" lang="en-US" sz="2000" b="1" i="0" u="none" strike="noStrike" cap="none" normalizeH="0" baseline="0" dirty="0" smtClean="0">
                <a:ln>
                  <a:noFill/>
                </a:ln>
                <a:solidFill>
                  <a:srgbClr val="C00000"/>
                </a:solidFill>
                <a:effectLst/>
                <a:latin typeface="Arial" pitchFamily="34" charset="0"/>
                <a:ea typeface="Calibri" pitchFamily="34" charset="0"/>
                <a:cs typeface="Times New Roman" pitchFamily="18" charset="0"/>
              </a:rPr>
              <a:t> ferrites 	prepared by ceramic method</a:t>
            </a:r>
            <a:r>
              <a:rPr kumimoji="0" lang="en-US" sz="20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a:t>
            </a:r>
          </a:p>
          <a:p>
            <a:pPr lvl="1" eaLnBrk="0" fontAlgn="base" hangingPunct="0">
              <a:spcBef>
                <a:spcPct val="0"/>
              </a:spcBef>
              <a:spcAft>
                <a:spcPct val="0"/>
              </a:spcAft>
            </a:pPr>
            <a:endParaRPr kumimoji="0" lang="en-US" sz="2000" b="1"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en-US" sz="2400" b="1" i="0" u="none" strike="noStrike" cap="none" normalizeH="0" baseline="0" dirty="0" smtClean="0">
                <a:ln>
                  <a:noFill/>
                </a:ln>
                <a:solidFill>
                  <a:srgbClr val="FF0000"/>
                </a:solidFill>
                <a:effectLst/>
                <a:latin typeface="Arial" pitchFamily="34" charset="0"/>
                <a:ea typeface="Calibri" pitchFamily="34" charset="0"/>
                <a:cs typeface="Times New Roman" pitchFamily="18" charset="0"/>
              </a:rPr>
              <a:t>	Research Papers Presented :</a:t>
            </a:r>
            <a:endParaRPr kumimoji="0" lang="en-US" sz="2400" b="0" i="0" u="none" strike="noStrike" cap="none" normalizeH="0" baseline="0" dirty="0" smtClean="0">
              <a:ln>
                <a:noFill/>
              </a:ln>
              <a:solidFill>
                <a:srgbClr val="FF0000"/>
              </a:solidFill>
              <a:effectLst/>
              <a:latin typeface="Arial" pitchFamily="34" charset="0"/>
              <a:ea typeface="Calibri" pitchFamily="34" charset="0"/>
              <a:cs typeface="Times New Roman" pitchFamily="18" charset="0"/>
            </a:endParaRPr>
          </a:p>
          <a:p>
            <a:pPr marL="1828800" marR="0" lvl="4" indent="0" algn="l" defTabSz="914400" rtl="0" eaLnBrk="0" fontAlgn="base" latinLnBrk="0" hangingPunct="0">
              <a:lnSpc>
                <a:spcPct val="100000"/>
              </a:lnSpc>
              <a:spcBef>
                <a:spcPct val="0"/>
              </a:spcBef>
              <a:spcAft>
                <a:spcPct val="0"/>
              </a:spcAft>
              <a:buClrTx/>
              <a:buSzTx/>
              <a:buFont typeface="Wingdings" pitchFamily="2" charset="2"/>
              <a:buChar char="Ø"/>
              <a:tabLst/>
            </a:pPr>
            <a:r>
              <a:rPr kumimoji="0" lang="en-US" sz="200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Dr.Kshirsagar</a:t>
            </a:r>
            <a:r>
              <a:rPr kumimoji="0" lang="en-US" sz="200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S.V.		 03</a:t>
            </a:r>
          </a:p>
          <a:p>
            <a:pPr lvl="4" eaLnBrk="0" fontAlgn="base" hangingPunct="0">
              <a:spcBef>
                <a:spcPct val="0"/>
              </a:spcBef>
              <a:spcAft>
                <a:spcPct val="0"/>
              </a:spcAft>
              <a:buFont typeface="Wingdings" pitchFamily="2" charset="2"/>
              <a:buChar char="Ø"/>
            </a:pPr>
            <a:r>
              <a:rPr kumimoji="0" lang="en-US" sz="200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Dr. </a:t>
            </a:r>
            <a:r>
              <a:rPr kumimoji="0" lang="en-US" sz="200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Maheshmalkar</a:t>
            </a:r>
            <a:r>
              <a:rPr kumimoji="0" lang="en-US" sz="200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P.R 	 03</a:t>
            </a:r>
          </a:p>
          <a:p>
            <a:pPr lvl="4" eaLnBrk="0" fontAlgn="base" hangingPunct="0">
              <a:spcBef>
                <a:spcPct val="0"/>
              </a:spcBef>
              <a:spcAft>
                <a:spcPct val="0"/>
              </a:spcAft>
              <a:buFont typeface="Wingdings" pitchFamily="2" charset="2"/>
              <a:buChar char="Ø"/>
            </a:pPr>
            <a:endParaRPr lang="en-US" sz="2000" b="1" dirty="0" smtClean="0">
              <a:latin typeface="Arial" pitchFamily="34" charset="0"/>
              <a:ea typeface="Calibri" pitchFamily="34" charset="0"/>
              <a:cs typeface="Times New Roman" pitchFamily="18" charset="0"/>
            </a:endParaRPr>
          </a:p>
          <a:p>
            <a:pPr lvl="0" fontAlgn="base">
              <a:spcBef>
                <a:spcPct val="0"/>
              </a:spcBef>
              <a:spcAft>
                <a:spcPct val="0"/>
              </a:spcAft>
            </a:pPr>
            <a:r>
              <a:rPr lang="en-US" sz="2400" b="1" dirty="0" smtClean="0">
                <a:solidFill>
                  <a:srgbClr val="FF0000"/>
                </a:solidFill>
                <a:latin typeface="Calibri" pitchFamily="34" charset="0"/>
                <a:ea typeface="Times New Roman" pitchFamily="18" charset="0"/>
                <a:cs typeface="Times New Roman" pitchFamily="18" charset="0"/>
              </a:rPr>
              <a:t>	PARTICIPATION IN SEMINARS, WORKSHOP, CONFERENCE:</a:t>
            </a:r>
            <a:r>
              <a:rPr lang="en-US" sz="2400" dirty="0" smtClean="0">
                <a:latin typeface="Arial" pitchFamily="34" charset="0"/>
                <a:ea typeface="Calibri" pitchFamily="34" charset="0"/>
                <a:cs typeface="Times New Roman" pitchFamily="18" charset="0"/>
              </a:rPr>
              <a:t>                         		   </a:t>
            </a:r>
            <a:r>
              <a:rPr lang="en-US" sz="2000" dirty="0" smtClean="0">
                <a:latin typeface="Arial" pitchFamily="34" charset="0"/>
                <a:ea typeface="Calibri" pitchFamily="34" charset="0"/>
                <a:cs typeface="Times New Roman" pitchFamily="18" charset="0"/>
              </a:rPr>
              <a:t>Dr. Kshirsagar S.V.                    09</a:t>
            </a:r>
          </a:p>
          <a:p>
            <a:pPr lvl="0" fontAlgn="base">
              <a:spcBef>
                <a:spcPct val="0"/>
              </a:spcBef>
              <a:spcAft>
                <a:spcPct val="0"/>
              </a:spcAft>
            </a:pPr>
            <a:r>
              <a:rPr lang="en-US" sz="2000" dirty="0" smtClean="0">
                <a:latin typeface="Arial" pitchFamily="34" charset="0"/>
                <a:ea typeface="Calibri" pitchFamily="34" charset="0"/>
                <a:cs typeface="Times New Roman" pitchFamily="18" charset="0"/>
              </a:rPr>
              <a:t>                              Dr. Mrs. </a:t>
            </a:r>
            <a:r>
              <a:rPr lang="en-US" sz="2000" dirty="0" err="1" smtClean="0">
                <a:latin typeface="Arial" pitchFamily="34" charset="0"/>
                <a:ea typeface="Calibri" pitchFamily="34" charset="0"/>
                <a:cs typeface="Times New Roman" pitchFamily="18" charset="0"/>
              </a:rPr>
              <a:t>Maheshmalkar</a:t>
            </a:r>
            <a:r>
              <a:rPr lang="en-US" sz="2000" dirty="0" smtClean="0">
                <a:latin typeface="Arial" pitchFamily="34" charset="0"/>
                <a:ea typeface="Calibri" pitchFamily="34" charset="0"/>
                <a:cs typeface="Times New Roman" pitchFamily="18" charset="0"/>
              </a:rPr>
              <a:t> P.R       04</a:t>
            </a:r>
            <a:r>
              <a:rPr kumimoji="0" lang="en-US" sz="200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0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p>
          <a:p>
            <a:pPr lvl="4" eaLnBrk="0" fontAlgn="base" hangingPunct="0">
              <a:spcBef>
                <a:spcPct val="0"/>
              </a:spcBef>
              <a:spcAft>
                <a:spcPct val="0"/>
              </a:spcAft>
            </a:pPr>
            <a:endParaRPr kumimoji="0" lang="en-US" sz="20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p>
            <a:pPr lvl="4" eaLnBrk="0" fontAlgn="base" hangingPunct="0">
              <a:spcBef>
                <a:spcPct val="0"/>
              </a:spcBef>
              <a:spcAft>
                <a:spcPct val="0"/>
              </a:spcAft>
            </a:pPr>
            <a:endParaRPr kumimoji="0" lang="en-US" sz="20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p>
            <a:pPr marL="1828800" marR="0" lvl="4" indent="0" algn="l" defTabSz="914400" rtl="0" eaLnBrk="0" fontAlgn="base" latinLnBrk="0" hangingPunct="0">
              <a:lnSpc>
                <a:spcPct val="100000"/>
              </a:lnSpc>
              <a:spcBef>
                <a:spcPct val="0"/>
              </a:spcBef>
              <a:spcAft>
                <a:spcPct val="0"/>
              </a:spcAft>
              <a:buClrTx/>
              <a:buSzTx/>
              <a:tabLst/>
            </a:pPr>
            <a:endParaRPr kumimoji="0" lang="en-US" sz="20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p>
            <a:pPr marL="1828800" marR="0" lvl="4" indent="0" algn="l" defTabSz="914400" rtl="0" eaLnBrk="0" fontAlgn="base" latinLnBrk="0" hangingPunct="0">
              <a:lnSpc>
                <a:spcPct val="100000"/>
              </a:lnSpc>
              <a:spcBef>
                <a:spcPct val="0"/>
              </a:spcBef>
              <a:spcAft>
                <a:spcPct val="0"/>
              </a:spcAft>
              <a:buClrTx/>
              <a:buSzTx/>
              <a:tabLst/>
            </a:pPr>
            <a:endParaRPr lang="en-US" sz="2000" b="1" dirty="0" smtClean="0">
              <a:latin typeface="Arial" pitchFamily="34" charset="0"/>
              <a:cs typeface="Times New Roman" pitchFamily="18" charset="0"/>
            </a:endParaRPr>
          </a:p>
          <a:p>
            <a:pPr marL="1828800" marR="0" lvl="4" indent="0" algn="l" defTabSz="914400" rtl="0" eaLnBrk="0" fontAlgn="base" latinLnBrk="0" hangingPunct="0">
              <a:lnSpc>
                <a:spcPct val="100000"/>
              </a:lnSpc>
              <a:spcBef>
                <a:spcPct val="0"/>
              </a:spcBef>
              <a:spcAft>
                <a:spcPct val="0"/>
              </a:spcAft>
              <a:buClrTx/>
              <a:buSzTx/>
              <a:tabLst/>
            </a:pPr>
            <a:endParaRPr kumimoji="0" lang="en-US" sz="20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tabLst/>
            </a:pPr>
            <a:endParaRPr kumimoji="0" lang="en-US" sz="2000" b="1" i="0" u="none" strike="noStrike" cap="none" normalizeH="0" baseline="0" dirty="0" smtClean="0">
              <a:ln>
                <a:noFill/>
              </a:ln>
              <a:solidFill>
                <a:schemeClr val="tx1"/>
              </a:solidFill>
              <a:effectLst/>
              <a:latin typeface="Arial" pitchFamily="34" charset="0"/>
            </a:endParaRPr>
          </a:p>
        </p:txBody>
      </p:sp>
    </p:spTree>
  </p:cSld>
  <p:clrMapOvr>
    <a:masterClrMapping/>
  </p:clrMapOvr>
  <p:transition>
    <p:whee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90600" y="0"/>
            <a:ext cx="8153400" cy="7263527"/>
          </a:xfrm>
          <a:prstGeom prst="rect">
            <a:avLst/>
          </a:prstGeom>
        </p:spPr>
        <p:txBody>
          <a:bodyPr wrap="square">
            <a:spAutoFit/>
          </a:bodyPr>
          <a:lstStyle/>
          <a:p>
            <a:pPr marL="624078" indent="-514350" algn="ctr"/>
            <a:r>
              <a:rPr lang="en-US" sz="4000" b="1" u="sng" dirty="0" smtClean="0">
                <a:solidFill>
                  <a:srgbClr val="7030A0"/>
                </a:solidFill>
              </a:rPr>
              <a:t>EDUCATIONAL TOURS/VISITS </a:t>
            </a:r>
          </a:p>
          <a:p>
            <a:pPr marL="624078" indent="-514350" algn="ctr"/>
            <a:endParaRPr lang="en-US" b="1" u="sng" dirty="0" smtClean="0">
              <a:solidFill>
                <a:srgbClr val="7030A0"/>
              </a:solidFill>
            </a:endParaRPr>
          </a:p>
          <a:p>
            <a:pPr marL="624078" indent="-514350">
              <a:buAutoNum type="arabicParenR"/>
            </a:pPr>
            <a:endParaRPr lang="en-US" sz="2400" b="1" dirty="0" smtClean="0"/>
          </a:p>
          <a:p>
            <a:pPr marL="624078" indent="-514350"/>
            <a:r>
              <a:rPr lang="en-US" sz="2800" b="1" dirty="0" smtClean="0"/>
              <a:t>1)	Our students with faculties were organized study  tours &amp; visited  </a:t>
            </a:r>
            <a:r>
              <a:rPr lang="en-US" sz="2800" b="1" dirty="0" smtClean="0">
                <a:solidFill>
                  <a:srgbClr val="C00000"/>
                </a:solidFill>
              </a:rPr>
              <a:t>JAI BHAVANI SUGAR  FACTORY, GADHI TQ. GEORAI, DIST. BEED. </a:t>
            </a:r>
            <a:r>
              <a:rPr lang="en-US" sz="2800" b="1" dirty="0" smtClean="0"/>
              <a:t>Student collected information about working  of </a:t>
            </a:r>
            <a:r>
              <a:rPr lang="en-US" sz="2800" b="1" dirty="0" err="1" smtClean="0"/>
              <a:t>Polariometer</a:t>
            </a:r>
            <a:r>
              <a:rPr lang="en-US" sz="2800" b="1" dirty="0" smtClean="0"/>
              <a:t> .</a:t>
            </a:r>
          </a:p>
          <a:p>
            <a:pPr marL="624078" indent="-514350"/>
            <a:endParaRPr lang="en-US" sz="2800" b="1" dirty="0" smtClean="0"/>
          </a:p>
          <a:p>
            <a:pPr marL="624078" indent="-514350"/>
            <a:r>
              <a:rPr lang="en-US" sz="2800" b="1" dirty="0" smtClean="0"/>
              <a:t>2)	Our students with faculties were organized study  tours &amp; visited  </a:t>
            </a:r>
            <a:r>
              <a:rPr lang="en-US" sz="2800" b="1" dirty="0" smtClean="0">
                <a:solidFill>
                  <a:srgbClr val="C00000"/>
                </a:solidFill>
              </a:rPr>
              <a:t>WIND ENERGY  PROJECT AT SAUTADA TQ. PATODA , DIST. BEED</a:t>
            </a:r>
            <a:r>
              <a:rPr lang="en-US" sz="2800" b="1" dirty="0" smtClean="0"/>
              <a:t> on date 12</a:t>
            </a:r>
            <a:r>
              <a:rPr lang="en-US" sz="2800" b="1" baseline="30000" dirty="0" smtClean="0"/>
              <a:t>th</a:t>
            </a:r>
            <a:r>
              <a:rPr lang="en-US" sz="2800" b="1" dirty="0" smtClean="0"/>
              <a:t> </a:t>
            </a:r>
            <a:r>
              <a:rPr lang="en-US" sz="2800" b="1" dirty="0" err="1" smtClean="0"/>
              <a:t>aug</a:t>
            </a:r>
            <a:r>
              <a:rPr lang="en-US" sz="2800" b="1" dirty="0" smtClean="0"/>
              <a:t>., 2011. They get knowledge about Production of Wind Energy and its importance in future.</a:t>
            </a:r>
          </a:p>
          <a:p>
            <a:pPr marL="624078" indent="-514350">
              <a:buNone/>
            </a:pPr>
            <a:endParaRPr lang="en-US" sz="2000" dirty="0"/>
          </a:p>
        </p:txBody>
      </p:sp>
    </p:spTree>
  </p:cSld>
  <p:clrMapOvr>
    <a:masterClrMapping/>
  </p:clrMapOvr>
  <p:transition>
    <p:newsflash/>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6161" name="Rectangle 1"/>
          <p:cNvSpPr>
            <a:spLocks noChangeArrowheads="1"/>
          </p:cNvSpPr>
          <p:nvPr/>
        </p:nvSpPr>
        <p:spPr bwMode="auto">
          <a:xfrm>
            <a:off x="1066799" y="0"/>
            <a:ext cx="8077201" cy="69249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800" b="1" i="0" u="sng" strike="noStrike" cap="none" normalizeH="0" baseline="0" dirty="0" smtClean="0">
                <a:ln>
                  <a:noFill/>
                </a:ln>
                <a:solidFill>
                  <a:srgbClr val="7030A0"/>
                </a:solidFill>
                <a:effectLst/>
                <a:latin typeface="Arial" pitchFamily="34" charset="0"/>
                <a:ea typeface="Calibri" pitchFamily="34" charset="0"/>
                <a:cs typeface="Times New Roman" pitchFamily="18" charset="0"/>
              </a:rPr>
              <a:t>Best </a:t>
            </a:r>
            <a:r>
              <a:rPr kumimoji="0" lang="en-US" sz="4000" b="1" i="0" u="sng" strike="noStrike" cap="none" normalizeH="0" baseline="0" dirty="0" smtClean="0">
                <a:ln>
                  <a:noFill/>
                </a:ln>
                <a:solidFill>
                  <a:srgbClr val="7030A0"/>
                </a:solidFill>
                <a:effectLst/>
                <a:latin typeface="Arial" pitchFamily="34" charset="0"/>
                <a:ea typeface="Calibri" pitchFamily="34" charset="0"/>
                <a:cs typeface="Times New Roman" pitchFamily="18" charset="0"/>
              </a:rPr>
              <a:t>Practices</a:t>
            </a:r>
            <a:endParaRPr kumimoji="0" lang="en-US" sz="40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Char char="•"/>
              <a:tabLst/>
            </a:pP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Department run remedial coaching for </a:t>
            </a:r>
          </a:p>
          <a:p>
            <a:pPr marL="0" marR="0" lvl="0" indent="0" algn="l" defTabSz="914400" rtl="0" eaLnBrk="0" fontAlgn="base" latinLnBrk="0" hangingPunct="0">
              <a:lnSpc>
                <a:spcPct val="150000"/>
              </a:lnSpc>
              <a:spcBef>
                <a:spcPct val="0"/>
              </a:spcBef>
              <a:spcAft>
                <a:spcPct val="0"/>
              </a:spcAft>
              <a:buClrTx/>
              <a:buSzTx/>
              <a:tabLst/>
            </a:pP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slow learners. </a:t>
            </a:r>
            <a:endParaRPr kumimoji="0" lang="en-US" sz="28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Char char="•"/>
              <a:tabLst/>
            </a:pP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Department organize Student Seminars, </a:t>
            </a:r>
          </a:p>
          <a:p>
            <a:pPr marL="0" marR="0" lvl="0" indent="0" algn="l" defTabSz="914400" rtl="0" eaLnBrk="0" fontAlgn="base" latinLnBrk="0" hangingPunct="0">
              <a:lnSpc>
                <a:spcPct val="150000"/>
              </a:lnSpc>
              <a:spcBef>
                <a:spcPct val="0"/>
              </a:spcBef>
              <a:spcAft>
                <a:spcPct val="0"/>
              </a:spcAft>
              <a:buClrTx/>
              <a:buSzTx/>
              <a:tabLst/>
            </a:pP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Group Discussion.</a:t>
            </a:r>
            <a:endParaRPr kumimoji="0" lang="en-US" sz="28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Char char="•"/>
              <a:tabLst/>
            </a:pP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Department organize Educational Tours.</a:t>
            </a:r>
            <a:endParaRPr kumimoji="0" lang="en-US" sz="28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Char char="•"/>
              <a:tabLst/>
            </a:pP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Department Publishes Wall Papers &amp; Booklets 	frequently.</a:t>
            </a:r>
            <a:endParaRPr kumimoji="0" lang="en-US" sz="28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Char char="•"/>
              <a:tabLst/>
            </a:pP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Use of OHP, LCD Projector for Teaching.</a:t>
            </a:r>
            <a:endParaRPr kumimoji="0" lang="en-US" sz="28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Char char="•"/>
              <a:tabLst/>
            </a:pP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Departmental Library available for Students.</a:t>
            </a:r>
            <a:endParaRPr kumimoji="0" lang="en-US" sz="28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pic>
        <p:nvPicPr>
          <p:cNvPr id="3" name="Picture 7"/>
          <p:cNvPicPr>
            <a:picLocks noChangeAspect="1" noChangeArrowheads="1"/>
          </p:cNvPicPr>
          <p:nvPr/>
        </p:nvPicPr>
        <p:blipFill>
          <a:blip r:embed="rId2"/>
          <a:srcRect/>
          <a:stretch>
            <a:fillRect/>
          </a:stretch>
        </p:blipFill>
        <p:spPr bwMode="auto">
          <a:xfrm>
            <a:off x="7467600" y="457200"/>
            <a:ext cx="1371600" cy="1676400"/>
          </a:xfrm>
          <a:prstGeom prst="rect">
            <a:avLst/>
          </a:prstGeom>
          <a:noFill/>
          <a:ln w="9525">
            <a:noFill/>
            <a:miter lim="800000"/>
            <a:headEnd/>
            <a:tailEnd/>
          </a:ln>
        </p:spPr>
      </p:pic>
      <p:pic>
        <p:nvPicPr>
          <p:cNvPr id="4" name="Picture 8"/>
          <p:cNvPicPr>
            <a:picLocks noChangeAspect="1" noChangeArrowheads="1"/>
          </p:cNvPicPr>
          <p:nvPr/>
        </p:nvPicPr>
        <p:blipFill>
          <a:blip r:embed="rId3" cstate="print"/>
          <a:srcRect/>
          <a:stretch>
            <a:fillRect/>
          </a:stretch>
        </p:blipFill>
        <p:spPr bwMode="auto">
          <a:xfrm>
            <a:off x="7848600" y="2819400"/>
            <a:ext cx="1295400" cy="1066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5857" name="Rectangle 1"/>
          <p:cNvSpPr>
            <a:spLocks noChangeArrowheads="1"/>
          </p:cNvSpPr>
          <p:nvPr/>
        </p:nvSpPr>
        <p:spPr bwMode="auto">
          <a:xfrm>
            <a:off x="1143000" y="457200"/>
            <a:ext cx="7467600" cy="489364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l" defTabSz="914400" rtl="0" eaLnBrk="1" fontAlgn="base" latinLnBrk="0" hangingPunct="1">
              <a:lnSpc>
                <a:spcPct val="100000"/>
              </a:lnSpc>
              <a:spcBef>
                <a:spcPct val="0"/>
              </a:spcBef>
              <a:spcAft>
                <a:spcPct val="0"/>
              </a:spcAft>
              <a:buClrTx/>
              <a:buSzTx/>
              <a:buFontTx/>
              <a:buNone/>
              <a:tabLst/>
            </a:pPr>
            <a:r>
              <a:rPr kumimoji="0" lang="en-US" sz="3600" b="1" i="0" u="sng" strike="noStrike" cap="none" normalizeH="0" baseline="0" dirty="0" smtClean="0">
                <a:ln>
                  <a:noFill/>
                </a:ln>
                <a:solidFill>
                  <a:srgbClr val="7030A0"/>
                </a:solidFill>
                <a:effectLst/>
                <a:latin typeface="Arial" pitchFamily="34" charset="0"/>
                <a:ea typeface="Calibri" pitchFamily="34" charset="0"/>
                <a:cs typeface="Times New Roman" pitchFamily="18" charset="0"/>
              </a:rPr>
              <a:t>Books / Journals Available</a:t>
            </a:r>
            <a:endParaRPr kumimoji="0" lang="en-US" sz="1400" b="0" i="0" u="none" strike="noStrike" cap="none" normalizeH="0" baseline="0" dirty="0" smtClean="0">
              <a:ln>
                <a:noFill/>
              </a:ln>
              <a:solidFill>
                <a:srgbClr val="7030A0"/>
              </a:solidFill>
              <a:effectLst/>
              <a:latin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sz="2200" b="1" i="0" u="none" strike="noStrike" cap="none" normalizeH="0" baseline="0" dirty="0" smtClean="0">
                <a:ln>
                  <a:noFill/>
                </a:ln>
                <a:solidFill>
                  <a:schemeClr val="accent2">
                    <a:lumMod val="50000"/>
                  </a:schemeClr>
                </a:solidFill>
                <a:effectLst/>
                <a:latin typeface="Arial" pitchFamily="34" charset="0"/>
                <a:ea typeface="Calibri" pitchFamily="34" charset="0"/>
                <a:cs typeface="Times New Roman" pitchFamily="18" charset="0"/>
              </a:rPr>
              <a:t>	</a:t>
            </a:r>
          </a:p>
          <a:p>
            <a:pPr marL="0" marR="0" lvl="0" indent="457200" algn="l" defTabSz="914400" rtl="0" eaLnBrk="0" fontAlgn="base" latinLnBrk="0" hangingPunct="0">
              <a:lnSpc>
                <a:spcPct val="100000"/>
              </a:lnSpc>
              <a:spcBef>
                <a:spcPct val="0"/>
              </a:spcBef>
              <a:spcAft>
                <a:spcPct val="0"/>
              </a:spcAft>
              <a:buClrTx/>
              <a:buSzTx/>
              <a:buFontTx/>
              <a:buNone/>
              <a:tabLst/>
            </a:pPr>
            <a:endParaRPr kumimoji="0" lang="en-US" sz="2600" b="1" i="0" u="none" strike="noStrike" cap="none" normalizeH="0" baseline="0" dirty="0" smtClean="0">
              <a:ln>
                <a:noFill/>
              </a:ln>
              <a:solidFill>
                <a:schemeClr val="accent2">
                  <a:lumMod val="50000"/>
                </a:schemeClr>
              </a:solidFill>
              <a:effectLst/>
              <a:latin typeface="Arial" pitchFamily="34" charset="0"/>
              <a:ea typeface="Calibri" pitchFamily="34" charset="0"/>
              <a:cs typeface="Times New Roman" pitchFamily="18"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sz="2600" b="1" i="0" u="none" strike="noStrike" cap="none" normalizeH="0" baseline="0" dirty="0" smtClean="0">
                <a:ln>
                  <a:noFill/>
                </a:ln>
                <a:solidFill>
                  <a:srgbClr val="FF0000"/>
                </a:solidFill>
                <a:effectLst/>
                <a:latin typeface="Arial" pitchFamily="34" charset="0"/>
                <a:ea typeface="Calibri" pitchFamily="34" charset="0"/>
                <a:cs typeface="Times New Roman" pitchFamily="18" charset="0"/>
              </a:rPr>
              <a:t>Main Library</a:t>
            </a:r>
            <a:endParaRPr kumimoji="0" lang="en-US" sz="1400" b="0" i="0" u="none" strike="noStrike" cap="none" normalizeH="0" baseline="0" dirty="0" smtClean="0">
              <a:ln>
                <a:noFill/>
              </a:ln>
              <a:solidFill>
                <a:srgbClr val="FF0000"/>
              </a:solidFill>
              <a:effectLst/>
              <a:latin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endParaRPr kumimoji="0" lang="en-US" sz="2200" b="1" i="0" u="none" strike="noStrike" cap="none" normalizeH="0" baseline="0" dirty="0" smtClean="0">
              <a:ln>
                <a:noFill/>
              </a:ln>
              <a:solidFill>
                <a:schemeClr val="accent2">
                  <a:lumMod val="50000"/>
                </a:schemeClr>
              </a:solidFill>
              <a:effectLst/>
              <a:latin typeface="Arial" pitchFamily="34" charset="0"/>
              <a:ea typeface="Calibri" pitchFamily="34" charset="0"/>
              <a:cs typeface="Times New Roman" pitchFamily="18"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sz="2200" b="1" i="0" u="none" strike="noStrike" cap="none" normalizeH="0" baseline="0" dirty="0" smtClean="0">
                <a:ln>
                  <a:noFill/>
                </a:ln>
                <a:solidFill>
                  <a:schemeClr val="accent2">
                    <a:lumMod val="50000"/>
                  </a:schemeClr>
                </a:solidFill>
                <a:effectLst/>
                <a:latin typeface="Arial" pitchFamily="34" charset="0"/>
                <a:ea typeface="Calibri" pitchFamily="34" charset="0"/>
                <a:cs typeface="Times New Roman" pitchFamily="18" charset="0"/>
              </a:rPr>
              <a:t>              Books:-	         1317</a:t>
            </a:r>
            <a:endParaRPr kumimoji="0" lang="en-US" sz="1400" b="0" i="0" u="none" strike="noStrike" cap="none" normalizeH="0" baseline="0" dirty="0" smtClean="0">
              <a:ln>
                <a:noFill/>
              </a:ln>
              <a:solidFill>
                <a:schemeClr val="accent2">
                  <a:lumMod val="50000"/>
                </a:schemeClr>
              </a:solidFill>
              <a:effectLst/>
              <a:latin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endParaRPr kumimoji="0" lang="en-US" sz="2200" b="1" i="0" u="none" strike="noStrike" cap="none" normalizeH="0" baseline="0" dirty="0" smtClean="0">
              <a:ln>
                <a:noFill/>
              </a:ln>
              <a:solidFill>
                <a:schemeClr val="accent2">
                  <a:lumMod val="50000"/>
                </a:schemeClr>
              </a:solidFill>
              <a:effectLst/>
              <a:latin typeface="Arial" pitchFamily="34" charset="0"/>
              <a:ea typeface="Calibri" pitchFamily="34" charset="0"/>
              <a:cs typeface="Times New Roman" pitchFamily="18"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sz="2200" b="1" i="0" u="none" strike="noStrike" cap="none" normalizeH="0" baseline="0" dirty="0" smtClean="0">
                <a:ln>
                  <a:noFill/>
                </a:ln>
                <a:solidFill>
                  <a:schemeClr val="accent2">
                    <a:lumMod val="50000"/>
                  </a:schemeClr>
                </a:solidFill>
                <a:effectLst/>
                <a:latin typeface="Arial" pitchFamily="34" charset="0"/>
                <a:ea typeface="Calibri" pitchFamily="34" charset="0"/>
                <a:cs typeface="Times New Roman" pitchFamily="18" charset="0"/>
              </a:rPr>
              <a:t>             Journals:-        07</a:t>
            </a:r>
            <a:endParaRPr kumimoji="0" lang="en-US" sz="1400" b="0" i="0" u="none" strike="noStrike" cap="none" normalizeH="0" baseline="0" dirty="0" smtClean="0">
              <a:ln>
                <a:noFill/>
              </a:ln>
              <a:solidFill>
                <a:schemeClr val="accent2">
                  <a:lumMod val="50000"/>
                </a:schemeClr>
              </a:solidFill>
              <a:effectLst/>
              <a:latin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endParaRPr kumimoji="0" lang="en-US" sz="2600" b="1" i="0" u="none" strike="noStrike" cap="none" normalizeH="0" baseline="0" dirty="0" smtClean="0">
              <a:ln>
                <a:noFill/>
              </a:ln>
              <a:solidFill>
                <a:schemeClr val="accent2">
                  <a:lumMod val="50000"/>
                </a:schemeClr>
              </a:solidFill>
              <a:effectLst/>
              <a:latin typeface="Arial" pitchFamily="34" charset="0"/>
              <a:ea typeface="Calibri" pitchFamily="34" charset="0"/>
              <a:cs typeface="Times New Roman" pitchFamily="18"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sz="2600" b="1" i="0" u="none" strike="noStrike" cap="none" normalizeH="0" baseline="0" dirty="0" smtClean="0">
                <a:ln>
                  <a:noFill/>
                </a:ln>
                <a:solidFill>
                  <a:srgbClr val="FF0000"/>
                </a:solidFill>
                <a:effectLst/>
                <a:latin typeface="Arial" pitchFamily="34" charset="0"/>
                <a:ea typeface="Calibri" pitchFamily="34" charset="0"/>
                <a:cs typeface="Times New Roman" pitchFamily="18" charset="0"/>
              </a:rPr>
              <a:t>Departmental Library</a:t>
            </a:r>
            <a:endParaRPr kumimoji="0" lang="en-US" sz="1400" b="0" i="0" u="none" strike="noStrike" cap="none" normalizeH="0" baseline="0" dirty="0" smtClean="0">
              <a:ln>
                <a:noFill/>
              </a:ln>
              <a:solidFill>
                <a:srgbClr val="FF0000"/>
              </a:solidFill>
              <a:effectLst/>
              <a:latin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endParaRPr kumimoji="0" lang="en-US" sz="2200" b="1" i="0" u="none" strike="noStrike" cap="none" normalizeH="0" baseline="0" dirty="0" smtClean="0">
              <a:ln>
                <a:noFill/>
              </a:ln>
              <a:solidFill>
                <a:schemeClr val="accent2">
                  <a:lumMod val="50000"/>
                </a:schemeClr>
              </a:solidFill>
              <a:effectLst/>
              <a:latin typeface="Arial" pitchFamily="34" charset="0"/>
              <a:ea typeface="Calibri" pitchFamily="34" charset="0"/>
              <a:cs typeface="Times New Roman" pitchFamily="18"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sz="2200" b="1" i="0" u="none" strike="noStrike" cap="none" normalizeH="0" baseline="0" dirty="0" smtClean="0">
                <a:ln>
                  <a:noFill/>
                </a:ln>
                <a:solidFill>
                  <a:schemeClr val="accent2">
                    <a:lumMod val="50000"/>
                  </a:schemeClr>
                </a:solidFill>
                <a:effectLst/>
                <a:latin typeface="Arial" pitchFamily="34" charset="0"/>
                <a:ea typeface="Calibri" pitchFamily="34" charset="0"/>
                <a:cs typeface="Times New Roman" pitchFamily="18" charset="0"/>
              </a:rPr>
              <a:t>             Books:-          72</a:t>
            </a:r>
            <a:endParaRPr kumimoji="0" lang="en-US" sz="1400" b="0" i="0" u="none" strike="noStrike" cap="none" normalizeH="0" baseline="0" dirty="0" smtClean="0">
              <a:ln>
                <a:noFill/>
              </a:ln>
              <a:solidFill>
                <a:schemeClr val="accent2">
                  <a:lumMod val="50000"/>
                </a:schemeClr>
              </a:solidFill>
              <a:effectLst/>
              <a:latin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accent2">
                  <a:lumMod val="50000"/>
                </a:schemeClr>
              </a:solidFill>
              <a:effectLst/>
              <a:latin typeface="Arial" pitchFamily="34" charset="0"/>
            </a:endParaRPr>
          </a:p>
        </p:txBody>
      </p:sp>
      <p:pic>
        <p:nvPicPr>
          <p:cNvPr id="3" name="Picture 2"/>
          <p:cNvPicPr>
            <a:picLocks noChangeAspect="1" noChangeArrowheads="1"/>
          </p:cNvPicPr>
          <p:nvPr/>
        </p:nvPicPr>
        <p:blipFill>
          <a:blip r:embed="rId2"/>
          <a:srcRect/>
          <a:stretch>
            <a:fillRect/>
          </a:stretch>
        </p:blipFill>
        <p:spPr bwMode="auto">
          <a:xfrm>
            <a:off x="5562600" y="1806869"/>
            <a:ext cx="2562225" cy="297468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3" name="Rectangle 1"/>
          <p:cNvSpPr>
            <a:spLocks noChangeArrowheads="1"/>
          </p:cNvSpPr>
          <p:nvPr/>
        </p:nvSpPr>
        <p:spPr bwMode="auto">
          <a:xfrm>
            <a:off x="1066800" y="0"/>
            <a:ext cx="7848600" cy="683264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lang="en-US" sz="2400" b="1" dirty="0" smtClean="0">
              <a:solidFill>
                <a:srgbClr val="7030A0"/>
              </a:solidFill>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FF0000"/>
                </a:solidFill>
                <a:effectLst/>
                <a:latin typeface="Calibri" pitchFamily="34" charset="0"/>
                <a:ea typeface="Calibri" pitchFamily="34" charset="0"/>
                <a:cs typeface="Times New Roman" pitchFamily="18" charset="0"/>
              </a:rPr>
              <a:t>LIST OF JOURNALS   AVAILABLE   IN   MAIN    LIBRARY</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Ø"/>
              <a:tabLst/>
            </a:pPr>
            <a:r>
              <a:rPr kumimoji="0" lang="en-US" sz="2400" b="1" i="0" u="none" strike="noStrike" cap="none" normalizeH="0" baseline="0" dirty="0" smtClean="0">
                <a:ln>
                  <a:noFill/>
                </a:ln>
                <a:effectLst/>
                <a:latin typeface="Calibri" pitchFamily="34" charset="0"/>
                <a:ea typeface="Calibri" pitchFamily="34" charset="0"/>
                <a:cs typeface="Times New Roman" pitchFamily="18" charset="0"/>
              </a:rPr>
              <a:t>Indian journal of Biochemistry &amp;Biophysics</a:t>
            </a: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Ø"/>
              <a:tabLst/>
            </a:pPr>
            <a:endParaRPr kumimoji="0" lang="en-US" sz="2400" b="1" i="0" u="none" strike="noStrike" cap="none" normalizeH="0" baseline="0" dirty="0" smtClean="0">
              <a:ln>
                <a:noFill/>
              </a:ln>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Ø"/>
              <a:tabLst/>
            </a:pPr>
            <a:r>
              <a:rPr kumimoji="0" lang="en-US" sz="2400" b="1" i="0" u="none" strike="noStrike" cap="none" normalizeH="0" baseline="0" dirty="0" err="1" smtClean="0">
                <a:ln>
                  <a:noFill/>
                </a:ln>
                <a:effectLst/>
                <a:latin typeface="Calibri" pitchFamily="34" charset="0"/>
                <a:ea typeface="Calibri" pitchFamily="34" charset="0"/>
                <a:cs typeface="Times New Roman" pitchFamily="18" charset="0"/>
              </a:rPr>
              <a:t>Pramana</a:t>
            </a:r>
            <a:endParaRPr kumimoji="0" lang="en-US" sz="2400" b="1" i="0" u="none" strike="noStrike" cap="none" normalizeH="0" baseline="0" dirty="0" smtClean="0">
              <a:ln>
                <a:noFill/>
              </a:ln>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tabLst/>
            </a:pPr>
            <a:endParaRPr kumimoji="0" lang="en-US" sz="2400" b="1" i="0" u="none" strike="noStrike" cap="none" normalizeH="0" baseline="0" dirty="0" smtClean="0">
              <a:ln>
                <a:noFill/>
              </a:ln>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Ø"/>
              <a:tabLst/>
            </a:pPr>
            <a:r>
              <a:rPr kumimoji="0" lang="en-US" sz="2400" b="1" i="0" u="none" strike="noStrike" cap="none" normalizeH="0" baseline="0" dirty="0" smtClean="0">
                <a:ln>
                  <a:noFill/>
                </a:ln>
                <a:effectLst/>
                <a:latin typeface="Calibri" pitchFamily="34" charset="0"/>
                <a:ea typeface="Calibri" pitchFamily="34" charset="0"/>
                <a:cs typeface="Times New Roman" pitchFamily="18" charset="0"/>
              </a:rPr>
              <a:t>Science Reporter</a:t>
            </a: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Ø"/>
              <a:tabLst/>
            </a:pPr>
            <a:endParaRPr kumimoji="0" lang="en-US" sz="2400" b="1" i="0" u="none" strike="noStrike" cap="none" normalizeH="0" baseline="0" dirty="0" smtClean="0">
              <a:ln>
                <a:noFill/>
              </a:ln>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Ø"/>
              <a:tabLst/>
            </a:pPr>
            <a:r>
              <a:rPr kumimoji="0" lang="en-US" sz="2400" b="1" i="0" u="none" strike="noStrike" cap="none" normalizeH="0" baseline="0" dirty="0" smtClean="0">
                <a:ln>
                  <a:noFill/>
                </a:ln>
                <a:effectLst/>
                <a:latin typeface="Calibri" pitchFamily="34" charset="0"/>
                <a:ea typeface="Calibri" pitchFamily="34" charset="0"/>
                <a:cs typeface="Times New Roman" pitchFamily="18" charset="0"/>
              </a:rPr>
              <a:t>Bulletin of material Science</a:t>
            </a: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Ø"/>
              <a:tabLst/>
            </a:pPr>
            <a:endParaRPr kumimoji="0" lang="en-US" sz="2400" b="1" i="0" u="none" strike="noStrike" cap="none" normalizeH="0" baseline="0" dirty="0" smtClean="0">
              <a:ln>
                <a:noFill/>
              </a:ln>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Ø"/>
              <a:tabLst/>
            </a:pPr>
            <a:r>
              <a:rPr kumimoji="0" lang="en-US" sz="2400" b="1" i="0" u="none" strike="noStrike" cap="none" normalizeH="0" baseline="0" dirty="0" smtClean="0">
                <a:ln>
                  <a:noFill/>
                </a:ln>
                <a:effectLst/>
                <a:latin typeface="Calibri" pitchFamily="34" charset="0"/>
                <a:ea typeface="Calibri" pitchFamily="34" charset="0"/>
                <a:cs typeface="Times New Roman" pitchFamily="18" charset="0"/>
              </a:rPr>
              <a:t>Physics for You</a:t>
            </a: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Ø"/>
              <a:tabLst/>
            </a:pPr>
            <a:endParaRPr kumimoji="0" lang="en-US" sz="2400" b="1" i="0" u="none" strike="noStrike" cap="none" normalizeH="0" baseline="0" dirty="0" smtClean="0">
              <a:ln>
                <a:noFill/>
              </a:ln>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Ø"/>
              <a:tabLst/>
            </a:pPr>
            <a:r>
              <a:rPr kumimoji="0" lang="en-US" sz="2400" b="1" i="0" u="none" strike="noStrike" cap="none" normalizeH="0" baseline="0" dirty="0" smtClean="0">
                <a:ln>
                  <a:noFill/>
                </a:ln>
                <a:effectLst/>
                <a:latin typeface="Calibri" pitchFamily="34" charset="0"/>
                <a:ea typeface="Calibri" pitchFamily="34" charset="0"/>
                <a:cs typeface="Times New Roman" pitchFamily="18" charset="0"/>
              </a:rPr>
              <a:t>Current Science</a:t>
            </a: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Ø"/>
              <a:tabLst/>
            </a:pPr>
            <a:endParaRPr kumimoji="0" lang="en-US" sz="2400" b="1" i="0" u="none" strike="noStrike" cap="none" normalizeH="0" baseline="0" dirty="0" smtClean="0">
              <a:ln>
                <a:noFill/>
              </a:ln>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Ø"/>
              <a:tabLst/>
            </a:pPr>
            <a:r>
              <a:rPr kumimoji="0" lang="en-US" sz="2400" b="1" i="0" u="none" strike="noStrike" cap="none" normalizeH="0" baseline="0" dirty="0" smtClean="0">
                <a:ln>
                  <a:noFill/>
                </a:ln>
                <a:effectLst/>
                <a:latin typeface="Calibri" pitchFamily="34" charset="0"/>
                <a:ea typeface="Calibri" pitchFamily="34" charset="0"/>
                <a:cs typeface="Times New Roman" pitchFamily="18" charset="0"/>
              </a:rPr>
              <a:t>Journals of Physics</a:t>
            </a:r>
          </a:p>
          <a:p>
            <a:pPr marL="0" marR="0" lvl="0" indent="0" algn="l" defTabSz="914400" rtl="0" eaLnBrk="0" fontAlgn="base" latinLnBrk="0" hangingPunct="0">
              <a:lnSpc>
                <a:spcPct val="100000"/>
              </a:lnSpc>
              <a:spcBef>
                <a:spcPct val="0"/>
              </a:spcBef>
              <a:spcAft>
                <a:spcPct val="0"/>
              </a:spcAft>
              <a:buClrTx/>
              <a:buSzTx/>
              <a:tabLst/>
            </a:pPr>
            <a:endParaRPr kumimoji="0" lang="en-US" sz="18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219201" y="1295401"/>
          <a:ext cx="7238999" cy="4881213"/>
        </p:xfrm>
        <a:graphic>
          <a:graphicData uri="http://schemas.openxmlformats.org/drawingml/2006/table">
            <a:tbl>
              <a:tblPr>
                <a:tableStyleId>{5940675A-B579-460E-94D1-54222C63F5DA}</a:tableStyleId>
              </a:tblPr>
              <a:tblGrid>
                <a:gridCol w="1292681"/>
                <a:gridCol w="1292678"/>
                <a:gridCol w="1831845"/>
                <a:gridCol w="1410530"/>
                <a:gridCol w="1411265"/>
              </a:tblGrid>
              <a:tr h="598185">
                <a:tc>
                  <a:txBody>
                    <a:bodyPr/>
                    <a:lstStyle/>
                    <a:p>
                      <a:pPr marL="0" marR="0" algn="ctr">
                        <a:lnSpc>
                          <a:spcPct val="115000"/>
                        </a:lnSpc>
                        <a:spcBef>
                          <a:spcPts val="0"/>
                        </a:spcBef>
                        <a:spcAft>
                          <a:spcPts val="1000"/>
                        </a:spcAft>
                      </a:pPr>
                      <a:r>
                        <a:rPr lang="en-US" sz="3200" dirty="0"/>
                        <a:t>Year</a:t>
                      </a:r>
                      <a:endParaRPr lang="en-US" sz="3200" b="1" dirty="0">
                        <a:solidFill>
                          <a:schemeClr val="tx1"/>
                        </a:solidFill>
                        <a:latin typeface="Calibri"/>
                        <a:ea typeface="Calibri"/>
                        <a:cs typeface="Times New Roman"/>
                      </a:endParaRPr>
                    </a:p>
                  </a:txBody>
                  <a:tcPr marL="47264" marR="47264" marT="0" marB="0">
                    <a:solidFill>
                      <a:srgbClr val="FF0000"/>
                    </a:solidFill>
                  </a:tcPr>
                </a:tc>
                <a:tc>
                  <a:txBody>
                    <a:bodyPr/>
                    <a:lstStyle/>
                    <a:p>
                      <a:pPr marL="0" marR="0" algn="ctr">
                        <a:lnSpc>
                          <a:spcPct val="115000"/>
                        </a:lnSpc>
                        <a:spcBef>
                          <a:spcPts val="0"/>
                        </a:spcBef>
                        <a:spcAft>
                          <a:spcPts val="1000"/>
                        </a:spcAft>
                      </a:pPr>
                      <a:r>
                        <a:rPr lang="en-US" sz="3200" dirty="0"/>
                        <a:t>Class</a:t>
                      </a:r>
                      <a:endParaRPr lang="en-US" sz="3200" b="1" dirty="0">
                        <a:solidFill>
                          <a:schemeClr val="tx1"/>
                        </a:solidFill>
                        <a:latin typeface="Calibri"/>
                        <a:ea typeface="Calibri"/>
                        <a:cs typeface="Times New Roman"/>
                      </a:endParaRPr>
                    </a:p>
                  </a:txBody>
                  <a:tcPr marL="47264" marR="47264" marT="0" marB="0">
                    <a:solidFill>
                      <a:srgbClr val="FF0000"/>
                    </a:solidFill>
                  </a:tcPr>
                </a:tc>
                <a:tc>
                  <a:txBody>
                    <a:bodyPr/>
                    <a:lstStyle/>
                    <a:p>
                      <a:pPr marL="0" marR="0" algn="ctr">
                        <a:lnSpc>
                          <a:spcPct val="115000"/>
                        </a:lnSpc>
                        <a:spcBef>
                          <a:spcPts val="0"/>
                        </a:spcBef>
                        <a:spcAft>
                          <a:spcPts val="1000"/>
                        </a:spcAft>
                      </a:pPr>
                      <a:r>
                        <a:rPr lang="en-US" sz="3200" dirty="0"/>
                        <a:t>Male</a:t>
                      </a:r>
                      <a:endParaRPr lang="en-US" sz="3200" b="1" dirty="0">
                        <a:solidFill>
                          <a:schemeClr val="tx1"/>
                        </a:solidFill>
                        <a:latin typeface="Calibri"/>
                        <a:ea typeface="Calibri"/>
                        <a:cs typeface="Times New Roman"/>
                      </a:endParaRPr>
                    </a:p>
                  </a:txBody>
                  <a:tcPr marL="47264" marR="47264" marT="0" marB="0">
                    <a:solidFill>
                      <a:srgbClr val="FF0000"/>
                    </a:solidFill>
                  </a:tcPr>
                </a:tc>
                <a:tc>
                  <a:txBody>
                    <a:bodyPr/>
                    <a:lstStyle/>
                    <a:p>
                      <a:pPr marL="0" marR="0" algn="ctr">
                        <a:lnSpc>
                          <a:spcPct val="115000"/>
                        </a:lnSpc>
                        <a:spcBef>
                          <a:spcPts val="0"/>
                        </a:spcBef>
                        <a:spcAft>
                          <a:spcPts val="1000"/>
                        </a:spcAft>
                      </a:pPr>
                      <a:r>
                        <a:rPr lang="en-US" sz="3200" dirty="0"/>
                        <a:t>Female</a:t>
                      </a:r>
                      <a:endParaRPr lang="en-US" sz="3200" b="1" dirty="0">
                        <a:solidFill>
                          <a:schemeClr val="tx1"/>
                        </a:solidFill>
                        <a:latin typeface="Calibri"/>
                        <a:ea typeface="Calibri"/>
                        <a:cs typeface="Times New Roman"/>
                      </a:endParaRPr>
                    </a:p>
                  </a:txBody>
                  <a:tcPr marL="47264" marR="47264" marT="0" marB="0">
                    <a:solidFill>
                      <a:srgbClr val="FF0000"/>
                    </a:solidFill>
                  </a:tcPr>
                </a:tc>
                <a:tc>
                  <a:txBody>
                    <a:bodyPr/>
                    <a:lstStyle/>
                    <a:p>
                      <a:pPr marL="0" marR="0" algn="ctr">
                        <a:lnSpc>
                          <a:spcPct val="115000"/>
                        </a:lnSpc>
                        <a:spcBef>
                          <a:spcPts val="0"/>
                        </a:spcBef>
                        <a:spcAft>
                          <a:spcPts val="1000"/>
                        </a:spcAft>
                      </a:pPr>
                      <a:r>
                        <a:rPr lang="en-US" sz="3200" dirty="0"/>
                        <a:t>Total</a:t>
                      </a:r>
                      <a:endParaRPr lang="en-US" sz="3200" b="1" dirty="0">
                        <a:solidFill>
                          <a:schemeClr val="tx1"/>
                        </a:solidFill>
                        <a:latin typeface="Calibri"/>
                        <a:ea typeface="Calibri"/>
                        <a:cs typeface="Times New Roman"/>
                      </a:endParaRPr>
                    </a:p>
                  </a:txBody>
                  <a:tcPr marL="47264" marR="47264" marT="0" marB="0">
                    <a:solidFill>
                      <a:srgbClr val="FF0000"/>
                    </a:solidFill>
                  </a:tcPr>
                </a:tc>
              </a:tr>
              <a:tr h="1392513">
                <a:tc>
                  <a:txBody>
                    <a:bodyPr/>
                    <a:lstStyle/>
                    <a:p>
                      <a:pPr marL="0" marR="0" algn="ctr">
                        <a:lnSpc>
                          <a:spcPct val="115000"/>
                        </a:lnSpc>
                        <a:spcBef>
                          <a:spcPts val="0"/>
                        </a:spcBef>
                        <a:spcAft>
                          <a:spcPts val="1000"/>
                        </a:spcAft>
                      </a:pPr>
                      <a:r>
                        <a:rPr lang="en-US" sz="2000" dirty="0"/>
                        <a:t>2006-07</a:t>
                      </a:r>
                      <a:endParaRPr lang="en-US" sz="2000" dirty="0">
                        <a:latin typeface="Calibri"/>
                        <a:ea typeface="Calibri"/>
                        <a:cs typeface="Times New Roman"/>
                      </a:endParaRPr>
                    </a:p>
                  </a:txBody>
                  <a:tcPr marL="47264" marR="47264" marT="0" marB="0"/>
                </a:tc>
                <a:tc>
                  <a:txBody>
                    <a:bodyPr/>
                    <a:lstStyle/>
                    <a:p>
                      <a:pPr marL="0" marR="0" algn="ctr">
                        <a:lnSpc>
                          <a:spcPct val="115000"/>
                        </a:lnSpc>
                        <a:spcBef>
                          <a:spcPts val="0"/>
                        </a:spcBef>
                        <a:spcAft>
                          <a:spcPts val="1000"/>
                        </a:spcAft>
                      </a:pPr>
                      <a:r>
                        <a:rPr lang="en-US" sz="2000" dirty="0"/>
                        <a:t>B.Sc. I</a:t>
                      </a:r>
                    </a:p>
                    <a:p>
                      <a:pPr marL="0" marR="0" algn="ctr">
                        <a:lnSpc>
                          <a:spcPct val="115000"/>
                        </a:lnSpc>
                        <a:spcBef>
                          <a:spcPts val="0"/>
                        </a:spcBef>
                        <a:spcAft>
                          <a:spcPts val="1000"/>
                        </a:spcAft>
                      </a:pPr>
                      <a:r>
                        <a:rPr lang="en-US" sz="2000" dirty="0"/>
                        <a:t>B.Sc. II</a:t>
                      </a:r>
                    </a:p>
                    <a:p>
                      <a:pPr marL="0" marR="0" algn="ctr">
                        <a:lnSpc>
                          <a:spcPct val="115000"/>
                        </a:lnSpc>
                        <a:spcBef>
                          <a:spcPts val="0"/>
                        </a:spcBef>
                        <a:spcAft>
                          <a:spcPts val="1000"/>
                        </a:spcAft>
                      </a:pPr>
                      <a:r>
                        <a:rPr lang="en-US" sz="2000" dirty="0"/>
                        <a:t>B.Sc. III </a:t>
                      </a:r>
                      <a:endParaRPr lang="en-US" sz="2000" dirty="0">
                        <a:latin typeface="Calibri"/>
                        <a:ea typeface="Calibri"/>
                        <a:cs typeface="Times New Roman"/>
                      </a:endParaRPr>
                    </a:p>
                  </a:txBody>
                  <a:tcPr marL="47264" marR="47264" marT="0" marB="0"/>
                </a:tc>
                <a:tc>
                  <a:txBody>
                    <a:bodyPr/>
                    <a:lstStyle/>
                    <a:p>
                      <a:pPr marL="0" marR="0" algn="ctr">
                        <a:lnSpc>
                          <a:spcPct val="115000"/>
                        </a:lnSpc>
                        <a:spcBef>
                          <a:spcPts val="0"/>
                        </a:spcBef>
                        <a:spcAft>
                          <a:spcPts val="1000"/>
                        </a:spcAft>
                      </a:pPr>
                      <a:r>
                        <a:rPr lang="en-US" sz="2000" dirty="0"/>
                        <a:t>36</a:t>
                      </a:r>
                    </a:p>
                    <a:p>
                      <a:pPr marL="0" marR="0" algn="ctr">
                        <a:lnSpc>
                          <a:spcPct val="115000"/>
                        </a:lnSpc>
                        <a:spcBef>
                          <a:spcPts val="0"/>
                        </a:spcBef>
                        <a:spcAft>
                          <a:spcPts val="1000"/>
                        </a:spcAft>
                      </a:pPr>
                      <a:r>
                        <a:rPr lang="en-US" sz="2000" dirty="0"/>
                        <a:t>17</a:t>
                      </a:r>
                    </a:p>
                    <a:p>
                      <a:pPr marL="0" marR="0" algn="ctr">
                        <a:lnSpc>
                          <a:spcPct val="115000"/>
                        </a:lnSpc>
                        <a:spcBef>
                          <a:spcPts val="0"/>
                        </a:spcBef>
                        <a:spcAft>
                          <a:spcPts val="1000"/>
                        </a:spcAft>
                      </a:pPr>
                      <a:r>
                        <a:rPr lang="en-US" sz="2000" dirty="0"/>
                        <a:t>27</a:t>
                      </a:r>
                      <a:endParaRPr lang="en-US" sz="2000" dirty="0">
                        <a:latin typeface="Calibri"/>
                        <a:ea typeface="Calibri"/>
                        <a:cs typeface="Times New Roman"/>
                      </a:endParaRPr>
                    </a:p>
                  </a:txBody>
                  <a:tcPr marL="47264" marR="47264" marT="0" marB="0"/>
                </a:tc>
                <a:tc>
                  <a:txBody>
                    <a:bodyPr/>
                    <a:lstStyle/>
                    <a:p>
                      <a:pPr marL="0" marR="0" algn="ctr">
                        <a:lnSpc>
                          <a:spcPct val="115000"/>
                        </a:lnSpc>
                        <a:spcBef>
                          <a:spcPts val="0"/>
                        </a:spcBef>
                        <a:spcAft>
                          <a:spcPts val="1000"/>
                        </a:spcAft>
                      </a:pPr>
                      <a:r>
                        <a:rPr lang="en-US" sz="2000" dirty="0"/>
                        <a:t>25</a:t>
                      </a:r>
                    </a:p>
                    <a:p>
                      <a:pPr marL="0" marR="0" algn="ctr">
                        <a:lnSpc>
                          <a:spcPct val="115000"/>
                        </a:lnSpc>
                        <a:spcBef>
                          <a:spcPts val="0"/>
                        </a:spcBef>
                        <a:spcAft>
                          <a:spcPts val="1000"/>
                        </a:spcAft>
                      </a:pPr>
                      <a:r>
                        <a:rPr lang="en-US" sz="2000" dirty="0"/>
                        <a:t>13</a:t>
                      </a:r>
                    </a:p>
                    <a:p>
                      <a:pPr marL="0" marR="0" algn="ctr">
                        <a:lnSpc>
                          <a:spcPct val="115000"/>
                        </a:lnSpc>
                        <a:spcBef>
                          <a:spcPts val="0"/>
                        </a:spcBef>
                        <a:spcAft>
                          <a:spcPts val="1000"/>
                        </a:spcAft>
                      </a:pPr>
                      <a:r>
                        <a:rPr lang="en-US" sz="2000" dirty="0"/>
                        <a:t>12</a:t>
                      </a:r>
                      <a:endParaRPr lang="en-US" sz="2000" dirty="0">
                        <a:latin typeface="Calibri"/>
                        <a:ea typeface="Calibri"/>
                        <a:cs typeface="Times New Roman"/>
                      </a:endParaRPr>
                    </a:p>
                  </a:txBody>
                  <a:tcPr marL="47264" marR="47264" marT="0" marB="0"/>
                </a:tc>
                <a:tc>
                  <a:txBody>
                    <a:bodyPr/>
                    <a:lstStyle/>
                    <a:p>
                      <a:pPr marL="0" marR="0" algn="ctr">
                        <a:lnSpc>
                          <a:spcPct val="115000"/>
                        </a:lnSpc>
                        <a:spcBef>
                          <a:spcPts val="0"/>
                        </a:spcBef>
                        <a:spcAft>
                          <a:spcPts val="1000"/>
                        </a:spcAft>
                      </a:pPr>
                      <a:r>
                        <a:rPr lang="en-US" sz="2000" dirty="0"/>
                        <a:t>61</a:t>
                      </a:r>
                    </a:p>
                    <a:p>
                      <a:pPr marL="0" marR="0" algn="ctr">
                        <a:lnSpc>
                          <a:spcPct val="115000"/>
                        </a:lnSpc>
                        <a:spcBef>
                          <a:spcPts val="0"/>
                        </a:spcBef>
                        <a:spcAft>
                          <a:spcPts val="1000"/>
                        </a:spcAft>
                      </a:pPr>
                      <a:r>
                        <a:rPr lang="en-US" sz="2000" dirty="0"/>
                        <a:t>30</a:t>
                      </a:r>
                    </a:p>
                    <a:p>
                      <a:pPr marL="0" marR="0" algn="ctr">
                        <a:lnSpc>
                          <a:spcPct val="115000"/>
                        </a:lnSpc>
                        <a:spcBef>
                          <a:spcPts val="0"/>
                        </a:spcBef>
                        <a:spcAft>
                          <a:spcPts val="1000"/>
                        </a:spcAft>
                      </a:pPr>
                      <a:r>
                        <a:rPr lang="en-US" sz="2000" dirty="0"/>
                        <a:t>39</a:t>
                      </a:r>
                      <a:endParaRPr lang="en-US" sz="2000" dirty="0">
                        <a:latin typeface="Calibri"/>
                        <a:ea typeface="Calibri"/>
                        <a:cs typeface="Times New Roman"/>
                      </a:endParaRPr>
                    </a:p>
                  </a:txBody>
                  <a:tcPr marL="47264" marR="47264" marT="0" marB="0"/>
                </a:tc>
              </a:tr>
              <a:tr h="1392513">
                <a:tc>
                  <a:txBody>
                    <a:bodyPr/>
                    <a:lstStyle/>
                    <a:p>
                      <a:pPr marL="0" marR="0" algn="ctr">
                        <a:lnSpc>
                          <a:spcPct val="115000"/>
                        </a:lnSpc>
                        <a:spcBef>
                          <a:spcPts val="0"/>
                        </a:spcBef>
                        <a:spcAft>
                          <a:spcPts val="1000"/>
                        </a:spcAft>
                      </a:pPr>
                      <a:r>
                        <a:rPr lang="en-US" sz="2000" dirty="0"/>
                        <a:t>2007-08</a:t>
                      </a:r>
                      <a:endParaRPr lang="en-US" sz="2000" dirty="0">
                        <a:latin typeface="Calibri"/>
                        <a:ea typeface="Calibri"/>
                        <a:cs typeface="Times New Roman"/>
                      </a:endParaRPr>
                    </a:p>
                  </a:txBody>
                  <a:tcPr marL="47264" marR="47264" marT="0" marB="0"/>
                </a:tc>
                <a:tc>
                  <a:txBody>
                    <a:bodyPr/>
                    <a:lstStyle/>
                    <a:p>
                      <a:pPr marL="0" marR="0" algn="ctr">
                        <a:lnSpc>
                          <a:spcPct val="115000"/>
                        </a:lnSpc>
                        <a:spcBef>
                          <a:spcPts val="0"/>
                        </a:spcBef>
                        <a:spcAft>
                          <a:spcPts val="1000"/>
                        </a:spcAft>
                      </a:pPr>
                      <a:r>
                        <a:rPr lang="en-US" sz="2000"/>
                        <a:t>B.Sc. I</a:t>
                      </a:r>
                    </a:p>
                    <a:p>
                      <a:pPr marL="0" marR="0" algn="ctr">
                        <a:lnSpc>
                          <a:spcPct val="115000"/>
                        </a:lnSpc>
                        <a:spcBef>
                          <a:spcPts val="0"/>
                        </a:spcBef>
                        <a:spcAft>
                          <a:spcPts val="1000"/>
                        </a:spcAft>
                      </a:pPr>
                      <a:r>
                        <a:rPr lang="en-US" sz="2000"/>
                        <a:t>B.Sc. II</a:t>
                      </a:r>
                    </a:p>
                    <a:p>
                      <a:pPr marL="0" marR="0" algn="ctr">
                        <a:lnSpc>
                          <a:spcPct val="115000"/>
                        </a:lnSpc>
                        <a:spcBef>
                          <a:spcPts val="0"/>
                        </a:spcBef>
                        <a:spcAft>
                          <a:spcPts val="1000"/>
                        </a:spcAft>
                      </a:pPr>
                      <a:r>
                        <a:rPr lang="en-US" sz="2000"/>
                        <a:t>B.Sc. III</a:t>
                      </a:r>
                      <a:endParaRPr lang="en-US" sz="2000">
                        <a:latin typeface="Calibri"/>
                        <a:ea typeface="Calibri"/>
                        <a:cs typeface="Times New Roman"/>
                      </a:endParaRPr>
                    </a:p>
                  </a:txBody>
                  <a:tcPr marL="47264" marR="47264" marT="0" marB="0"/>
                </a:tc>
                <a:tc>
                  <a:txBody>
                    <a:bodyPr/>
                    <a:lstStyle/>
                    <a:p>
                      <a:pPr marL="0" marR="0" algn="ctr">
                        <a:lnSpc>
                          <a:spcPct val="115000"/>
                        </a:lnSpc>
                        <a:spcBef>
                          <a:spcPts val="0"/>
                        </a:spcBef>
                        <a:spcAft>
                          <a:spcPts val="1000"/>
                        </a:spcAft>
                      </a:pPr>
                      <a:r>
                        <a:rPr lang="en-US" sz="2000" dirty="0"/>
                        <a:t>48</a:t>
                      </a:r>
                    </a:p>
                    <a:p>
                      <a:pPr marL="0" marR="0" algn="ctr">
                        <a:lnSpc>
                          <a:spcPct val="115000"/>
                        </a:lnSpc>
                        <a:spcBef>
                          <a:spcPts val="0"/>
                        </a:spcBef>
                        <a:spcAft>
                          <a:spcPts val="1000"/>
                        </a:spcAft>
                      </a:pPr>
                      <a:r>
                        <a:rPr lang="en-US" sz="2000" dirty="0"/>
                        <a:t>18</a:t>
                      </a:r>
                    </a:p>
                    <a:p>
                      <a:pPr marL="0" marR="0" algn="ctr">
                        <a:lnSpc>
                          <a:spcPct val="115000"/>
                        </a:lnSpc>
                        <a:spcBef>
                          <a:spcPts val="0"/>
                        </a:spcBef>
                        <a:spcAft>
                          <a:spcPts val="1000"/>
                        </a:spcAft>
                      </a:pPr>
                      <a:r>
                        <a:rPr lang="en-US" sz="2000" dirty="0"/>
                        <a:t>12</a:t>
                      </a:r>
                      <a:endParaRPr lang="en-US" sz="2000" dirty="0">
                        <a:latin typeface="Calibri"/>
                        <a:ea typeface="Calibri"/>
                        <a:cs typeface="Times New Roman"/>
                      </a:endParaRPr>
                    </a:p>
                  </a:txBody>
                  <a:tcPr marL="47264" marR="47264" marT="0" marB="0"/>
                </a:tc>
                <a:tc>
                  <a:txBody>
                    <a:bodyPr/>
                    <a:lstStyle/>
                    <a:p>
                      <a:pPr marL="0" marR="0" algn="ctr">
                        <a:lnSpc>
                          <a:spcPct val="115000"/>
                        </a:lnSpc>
                        <a:spcBef>
                          <a:spcPts val="0"/>
                        </a:spcBef>
                        <a:spcAft>
                          <a:spcPts val="1000"/>
                        </a:spcAft>
                      </a:pPr>
                      <a:r>
                        <a:rPr lang="en-US" sz="2000" dirty="0"/>
                        <a:t>16</a:t>
                      </a:r>
                    </a:p>
                    <a:p>
                      <a:pPr marL="0" marR="0" algn="ctr">
                        <a:lnSpc>
                          <a:spcPct val="115000"/>
                        </a:lnSpc>
                        <a:spcBef>
                          <a:spcPts val="0"/>
                        </a:spcBef>
                        <a:spcAft>
                          <a:spcPts val="1000"/>
                        </a:spcAft>
                      </a:pPr>
                      <a:r>
                        <a:rPr lang="en-US" sz="2000" dirty="0"/>
                        <a:t>24</a:t>
                      </a:r>
                    </a:p>
                    <a:p>
                      <a:pPr marL="0" marR="0" algn="ctr">
                        <a:lnSpc>
                          <a:spcPct val="115000"/>
                        </a:lnSpc>
                        <a:spcBef>
                          <a:spcPts val="0"/>
                        </a:spcBef>
                        <a:spcAft>
                          <a:spcPts val="1000"/>
                        </a:spcAft>
                      </a:pPr>
                      <a:r>
                        <a:rPr lang="en-US" sz="2000" dirty="0"/>
                        <a:t>09</a:t>
                      </a:r>
                      <a:endParaRPr lang="en-US" sz="2000" dirty="0">
                        <a:latin typeface="Calibri"/>
                        <a:ea typeface="Calibri"/>
                        <a:cs typeface="Times New Roman"/>
                      </a:endParaRPr>
                    </a:p>
                  </a:txBody>
                  <a:tcPr marL="47264" marR="47264" marT="0" marB="0"/>
                </a:tc>
                <a:tc>
                  <a:txBody>
                    <a:bodyPr/>
                    <a:lstStyle/>
                    <a:p>
                      <a:pPr marL="0" marR="0" algn="ctr">
                        <a:lnSpc>
                          <a:spcPct val="115000"/>
                        </a:lnSpc>
                        <a:spcBef>
                          <a:spcPts val="0"/>
                        </a:spcBef>
                        <a:spcAft>
                          <a:spcPts val="1000"/>
                        </a:spcAft>
                      </a:pPr>
                      <a:r>
                        <a:rPr lang="en-US" sz="2000" dirty="0"/>
                        <a:t>64</a:t>
                      </a:r>
                    </a:p>
                    <a:p>
                      <a:pPr marL="0" marR="0" algn="ctr">
                        <a:lnSpc>
                          <a:spcPct val="115000"/>
                        </a:lnSpc>
                        <a:spcBef>
                          <a:spcPts val="0"/>
                        </a:spcBef>
                        <a:spcAft>
                          <a:spcPts val="1000"/>
                        </a:spcAft>
                      </a:pPr>
                      <a:r>
                        <a:rPr lang="en-US" sz="2000" dirty="0"/>
                        <a:t>42</a:t>
                      </a:r>
                    </a:p>
                    <a:p>
                      <a:pPr marL="0" marR="0" algn="ctr">
                        <a:lnSpc>
                          <a:spcPct val="115000"/>
                        </a:lnSpc>
                        <a:spcBef>
                          <a:spcPts val="0"/>
                        </a:spcBef>
                        <a:spcAft>
                          <a:spcPts val="1000"/>
                        </a:spcAft>
                      </a:pPr>
                      <a:r>
                        <a:rPr lang="en-US" sz="2000" dirty="0"/>
                        <a:t>21</a:t>
                      </a:r>
                      <a:endParaRPr lang="en-US" sz="2000" dirty="0">
                        <a:latin typeface="Calibri"/>
                        <a:ea typeface="Calibri"/>
                        <a:cs typeface="Times New Roman"/>
                      </a:endParaRPr>
                    </a:p>
                  </a:txBody>
                  <a:tcPr marL="47264" marR="47264" marT="0" marB="0"/>
                </a:tc>
              </a:tr>
              <a:tr h="1498002">
                <a:tc>
                  <a:txBody>
                    <a:bodyPr/>
                    <a:lstStyle/>
                    <a:p>
                      <a:pPr marL="0" marR="0" algn="ctr">
                        <a:lnSpc>
                          <a:spcPct val="115000"/>
                        </a:lnSpc>
                        <a:spcBef>
                          <a:spcPts val="0"/>
                        </a:spcBef>
                        <a:spcAft>
                          <a:spcPts val="1000"/>
                        </a:spcAft>
                      </a:pPr>
                      <a:r>
                        <a:rPr lang="en-US" sz="2000" dirty="0"/>
                        <a:t>2008-09</a:t>
                      </a:r>
                      <a:endParaRPr lang="en-US" sz="2000" dirty="0">
                        <a:latin typeface="Calibri"/>
                        <a:ea typeface="Calibri"/>
                        <a:cs typeface="Times New Roman"/>
                      </a:endParaRPr>
                    </a:p>
                  </a:txBody>
                  <a:tcPr marL="47264" marR="47264" marT="0" marB="0"/>
                </a:tc>
                <a:tc>
                  <a:txBody>
                    <a:bodyPr/>
                    <a:lstStyle/>
                    <a:p>
                      <a:pPr marL="0" marR="0" algn="ctr">
                        <a:lnSpc>
                          <a:spcPct val="115000"/>
                        </a:lnSpc>
                        <a:spcBef>
                          <a:spcPts val="0"/>
                        </a:spcBef>
                        <a:spcAft>
                          <a:spcPts val="1000"/>
                        </a:spcAft>
                      </a:pPr>
                      <a:r>
                        <a:rPr lang="en-US" sz="2000"/>
                        <a:t>B.Sc. I</a:t>
                      </a:r>
                    </a:p>
                    <a:p>
                      <a:pPr marL="0" marR="0" algn="ctr">
                        <a:lnSpc>
                          <a:spcPct val="115000"/>
                        </a:lnSpc>
                        <a:spcBef>
                          <a:spcPts val="0"/>
                        </a:spcBef>
                        <a:spcAft>
                          <a:spcPts val="1000"/>
                        </a:spcAft>
                      </a:pPr>
                      <a:r>
                        <a:rPr lang="en-US" sz="2000"/>
                        <a:t>B.Sc. II</a:t>
                      </a:r>
                    </a:p>
                    <a:p>
                      <a:pPr marL="0" marR="0" algn="ctr">
                        <a:lnSpc>
                          <a:spcPct val="115000"/>
                        </a:lnSpc>
                        <a:spcBef>
                          <a:spcPts val="0"/>
                        </a:spcBef>
                        <a:spcAft>
                          <a:spcPts val="1000"/>
                        </a:spcAft>
                      </a:pPr>
                      <a:r>
                        <a:rPr lang="en-US" sz="2000"/>
                        <a:t>B.Sc. III</a:t>
                      </a:r>
                      <a:endParaRPr lang="en-US" sz="2000">
                        <a:latin typeface="Calibri"/>
                        <a:ea typeface="Calibri"/>
                        <a:cs typeface="Times New Roman"/>
                      </a:endParaRPr>
                    </a:p>
                  </a:txBody>
                  <a:tcPr marL="47264" marR="47264" marT="0" marB="0"/>
                </a:tc>
                <a:tc>
                  <a:txBody>
                    <a:bodyPr/>
                    <a:lstStyle/>
                    <a:p>
                      <a:pPr marL="0" marR="0" algn="ctr">
                        <a:lnSpc>
                          <a:spcPct val="115000"/>
                        </a:lnSpc>
                        <a:spcBef>
                          <a:spcPts val="0"/>
                        </a:spcBef>
                        <a:spcAft>
                          <a:spcPts val="1000"/>
                        </a:spcAft>
                      </a:pPr>
                      <a:r>
                        <a:rPr lang="en-US" sz="2000" dirty="0"/>
                        <a:t>42</a:t>
                      </a:r>
                    </a:p>
                    <a:p>
                      <a:pPr marL="0" marR="0" algn="ctr">
                        <a:lnSpc>
                          <a:spcPct val="115000"/>
                        </a:lnSpc>
                        <a:spcBef>
                          <a:spcPts val="0"/>
                        </a:spcBef>
                        <a:spcAft>
                          <a:spcPts val="1000"/>
                        </a:spcAft>
                      </a:pPr>
                      <a:r>
                        <a:rPr lang="en-US" sz="2000" dirty="0"/>
                        <a:t>27</a:t>
                      </a:r>
                    </a:p>
                    <a:p>
                      <a:pPr marL="0" marR="0" algn="ctr">
                        <a:lnSpc>
                          <a:spcPct val="115000"/>
                        </a:lnSpc>
                        <a:spcBef>
                          <a:spcPts val="0"/>
                        </a:spcBef>
                        <a:spcAft>
                          <a:spcPts val="1000"/>
                        </a:spcAft>
                      </a:pPr>
                      <a:r>
                        <a:rPr lang="en-US" sz="2000" dirty="0"/>
                        <a:t>17</a:t>
                      </a:r>
                      <a:endParaRPr lang="en-US" sz="2000" dirty="0">
                        <a:latin typeface="Calibri"/>
                        <a:ea typeface="Calibri"/>
                        <a:cs typeface="Times New Roman"/>
                      </a:endParaRPr>
                    </a:p>
                  </a:txBody>
                  <a:tcPr marL="47264" marR="47264" marT="0" marB="0"/>
                </a:tc>
                <a:tc>
                  <a:txBody>
                    <a:bodyPr/>
                    <a:lstStyle/>
                    <a:p>
                      <a:pPr marL="0" marR="0" algn="ctr">
                        <a:lnSpc>
                          <a:spcPct val="115000"/>
                        </a:lnSpc>
                        <a:spcBef>
                          <a:spcPts val="0"/>
                        </a:spcBef>
                        <a:spcAft>
                          <a:spcPts val="1000"/>
                        </a:spcAft>
                      </a:pPr>
                      <a:r>
                        <a:rPr lang="en-US" sz="2000" dirty="0"/>
                        <a:t>12</a:t>
                      </a:r>
                    </a:p>
                    <a:p>
                      <a:pPr marL="0" marR="0" algn="ctr">
                        <a:lnSpc>
                          <a:spcPct val="115000"/>
                        </a:lnSpc>
                        <a:spcBef>
                          <a:spcPts val="0"/>
                        </a:spcBef>
                        <a:spcAft>
                          <a:spcPts val="1000"/>
                        </a:spcAft>
                      </a:pPr>
                      <a:r>
                        <a:rPr lang="en-US" sz="2000" dirty="0"/>
                        <a:t>11</a:t>
                      </a:r>
                    </a:p>
                    <a:p>
                      <a:pPr marL="0" marR="0" algn="ctr">
                        <a:lnSpc>
                          <a:spcPct val="115000"/>
                        </a:lnSpc>
                        <a:spcBef>
                          <a:spcPts val="0"/>
                        </a:spcBef>
                        <a:spcAft>
                          <a:spcPts val="1000"/>
                        </a:spcAft>
                      </a:pPr>
                      <a:r>
                        <a:rPr lang="en-US" sz="2000" dirty="0"/>
                        <a:t>17</a:t>
                      </a:r>
                      <a:endParaRPr lang="en-US" sz="2000" dirty="0">
                        <a:latin typeface="Calibri"/>
                        <a:ea typeface="Calibri"/>
                        <a:cs typeface="Times New Roman"/>
                      </a:endParaRPr>
                    </a:p>
                  </a:txBody>
                  <a:tcPr marL="47264" marR="47264" marT="0" marB="0"/>
                </a:tc>
                <a:tc>
                  <a:txBody>
                    <a:bodyPr/>
                    <a:lstStyle/>
                    <a:p>
                      <a:pPr marL="0" marR="0" algn="ctr">
                        <a:lnSpc>
                          <a:spcPct val="115000"/>
                        </a:lnSpc>
                        <a:spcBef>
                          <a:spcPts val="0"/>
                        </a:spcBef>
                        <a:spcAft>
                          <a:spcPts val="1000"/>
                        </a:spcAft>
                      </a:pPr>
                      <a:r>
                        <a:rPr lang="en-US" sz="2000" dirty="0"/>
                        <a:t>54</a:t>
                      </a:r>
                    </a:p>
                    <a:p>
                      <a:pPr marL="0" marR="0" algn="ctr">
                        <a:lnSpc>
                          <a:spcPct val="115000"/>
                        </a:lnSpc>
                        <a:spcBef>
                          <a:spcPts val="0"/>
                        </a:spcBef>
                        <a:spcAft>
                          <a:spcPts val="1000"/>
                        </a:spcAft>
                      </a:pPr>
                      <a:r>
                        <a:rPr lang="en-US" sz="2000" dirty="0"/>
                        <a:t>38</a:t>
                      </a:r>
                    </a:p>
                    <a:p>
                      <a:pPr marL="0" marR="0" algn="ctr">
                        <a:lnSpc>
                          <a:spcPct val="115000"/>
                        </a:lnSpc>
                        <a:spcBef>
                          <a:spcPts val="0"/>
                        </a:spcBef>
                        <a:spcAft>
                          <a:spcPts val="1000"/>
                        </a:spcAft>
                      </a:pPr>
                      <a:r>
                        <a:rPr lang="en-US" sz="2000" dirty="0"/>
                        <a:t>34</a:t>
                      </a:r>
                      <a:endParaRPr lang="en-US" sz="2000" dirty="0">
                        <a:latin typeface="Calibri"/>
                        <a:ea typeface="Calibri"/>
                        <a:cs typeface="Times New Roman"/>
                      </a:endParaRPr>
                    </a:p>
                  </a:txBody>
                  <a:tcPr marL="47264" marR="47264" marT="0" marB="0"/>
                </a:tc>
              </a:tr>
            </a:tbl>
          </a:graphicData>
        </a:graphic>
      </p:graphicFrame>
      <p:sp>
        <p:nvSpPr>
          <p:cNvPr id="1025" name="Rectangle 1"/>
          <p:cNvSpPr>
            <a:spLocks noChangeArrowheads="1"/>
          </p:cNvSpPr>
          <p:nvPr/>
        </p:nvSpPr>
        <p:spPr bwMode="auto">
          <a:xfrm>
            <a:off x="0" y="381000"/>
            <a:ext cx="9144000"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1" i="0" strike="noStrike" cap="none" normalizeH="0" baseline="0" dirty="0" smtClean="0">
                <a:ln>
                  <a:noFill/>
                </a:ln>
                <a:solidFill>
                  <a:srgbClr val="7030A0"/>
                </a:solidFill>
                <a:effectLst/>
                <a:latin typeface="Arial" pitchFamily="34" charset="0"/>
                <a:ea typeface="Calibri" pitchFamily="34" charset="0"/>
                <a:cs typeface="Times New Roman" pitchFamily="18" charset="0"/>
              </a:rPr>
              <a:t>Gender wise Student Strength</a:t>
            </a:r>
            <a:endParaRPr kumimoji="0" lang="en-US" sz="3600" b="0" i="0" strike="noStrike" cap="none" normalizeH="0" baseline="0" dirty="0" smtClean="0">
              <a:ln>
                <a:noFill/>
              </a:ln>
              <a:solidFill>
                <a:srgbClr val="7030A0"/>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142999" y="990600"/>
          <a:ext cx="7467602" cy="5105400"/>
        </p:xfrm>
        <a:graphic>
          <a:graphicData uri="http://schemas.openxmlformats.org/drawingml/2006/table">
            <a:tbl>
              <a:tblPr>
                <a:tableStyleId>{5940675A-B579-460E-94D1-54222C63F5DA}</a:tableStyleId>
              </a:tblPr>
              <a:tblGrid>
                <a:gridCol w="1333504"/>
                <a:gridCol w="1333500"/>
                <a:gridCol w="1889692"/>
                <a:gridCol w="1455074"/>
                <a:gridCol w="1455832"/>
              </a:tblGrid>
              <a:tr h="1675610">
                <a:tc>
                  <a:txBody>
                    <a:bodyPr/>
                    <a:lstStyle/>
                    <a:p>
                      <a:pPr marL="0" marR="0" algn="ctr">
                        <a:lnSpc>
                          <a:spcPct val="115000"/>
                        </a:lnSpc>
                        <a:spcBef>
                          <a:spcPts val="0"/>
                        </a:spcBef>
                        <a:spcAft>
                          <a:spcPts val="1000"/>
                        </a:spcAft>
                      </a:pPr>
                      <a:r>
                        <a:rPr lang="en-US" sz="2000" dirty="0"/>
                        <a:t>2009-10</a:t>
                      </a:r>
                      <a:endParaRPr lang="en-US" sz="2000" b="1" dirty="0">
                        <a:latin typeface="Calibri"/>
                        <a:ea typeface="Calibri"/>
                        <a:cs typeface="Times New Roman"/>
                      </a:endParaRPr>
                    </a:p>
                  </a:txBody>
                  <a:tcPr marL="47264" marR="47264" marT="0" marB="0"/>
                </a:tc>
                <a:tc>
                  <a:txBody>
                    <a:bodyPr/>
                    <a:lstStyle/>
                    <a:p>
                      <a:pPr marL="0" marR="0" algn="ctr">
                        <a:lnSpc>
                          <a:spcPct val="115000"/>
                        </a:lnSpc>
                        <a:spcBef>
                          <a:spcPts val="0"/>
                        </a:spcBef>
                        <a:spcAft>
                          <a:spcPts val="1000"/>
                        </a:spcAft>
                      </a:pPr>
                      <a:r>
                        <a:rPr lang="en-US" sz="2000" dirty="0"/>
                        <a:t>B.Sc. I</a:t>
                      </a:r>
                    </a:p>
                    <a:p>
                      <a:pPr marL="0" marR="0" algn="ctr">
                        <a:lnSpc>
                          <a:spcPct val="115000"/>
                        </a:lnSpc>
                        <a:spcBef>
                          <a:spcPts val="0"/>
                        </a:spcBef>
                        <a:spcAft>
                          <a:spcPts val="1000"/>
                        </a:spcAft>
                      </a:pPr>
                      <a:r>
                        <a:rPr lang="en-US" sz="2000" dirty="0"/>
                        <a:t>B.Sc. II</a:t>
                      </a:r>
                    </a:p>
                    <a:p>
                      <a:pPr marL="0" marR="0" algn="ctr">
                        <a:lnSpc>
                          <a:spcPct val="115000"/>
                        </a:lnSpc>
                        <a:spcBef>
                          <a:spcPts val="0"/>
                        </a:spcBef>
                        <a:spcAft>
                          <a:spcPts val="1000"/>
                        </a:spcAft>
                      </a:pPr>
                      <a:r>
                        <a:rPr lang="en-US" sz="2000" dirty="0"/>
                        <a:t>B.Sc. III</a:t>
                      </a:r>
                      <a:endParaRPr lang="en-US" sz="2000" b="1" dirty="0">
                        <a:latin typeface="Calibri"/>
                        <a:ea typeface="Calibri"/>
                        <a:cs typeface="Times New Roman"/>
                      </a:endParaRPr>
                    </a:p>
                  </a:txBody>
                  <a:tcPr marL="47264" marR="47264" marT="0" marB="0"/>
                </a:tc>
                <a:tc>
                  <a:txBody>
                    <a:bodyPr/>
                    <a:lstStyle/>
                    <a:p>
                      <a:pPr marL="0" marR="0" algn="ctr">
                        <a:lnSpc>
                          <a:spcPct val="115000"/>
                        </a:lnSpc>
                        <a:spcBef>
                          <a:spcPts val="0"/>
                        </a:spcBef>
                        <a:spcAft>
                          <a:spcPts val="1000"/>
                        </a:spcAft>
                      </a:pPr>
                      <a:r>
                        <a:rPr lang="en-US" sz="2000" dirty="0"/>
                        <a:t>50</a:t>
                      </a:r>
                    </a:p>
                    <a:p>
                      <a:pPr marL="0" marR="0" algn="ctr">
                        <a:lnSpc>
                          <a:spcPct val="115000"/>
                        </a:lnSpc>
                        <a:spcBef>
                          <a:spcPts val="0"/>
                        </a:spcBef>
                        <a:spcAft>
                          <a:spcPts val="1000"/>
                        </a:spcAft>
                      </a:pPr>
                      <a:r>
                        <a:rPr lang="en-US" sz="2000" dirty="0"/>
                        <a:t>14</a:t>
                      </a:r>
                    </a:p>
                    <a:p>
                      <a:pPr marL="0" marR="0" algn="ctr">
                        <a:lnSpc>
                          <a:spcPct val="115000"/>
                        </a:lnSpc>
                        <a:spcBef>
                          <a:spcPts val="0"/>
                        </a:spcBef>
                        <a:spcAft>
                          <a:spcPts val="1000"/>
                        </a:spcAft>
                      </a:pPr>
                      <a:r>
                        <a:rPr lang="en-US" sz="2000" dirty="0"/>
                        <a:t>13</a:t>
                      </a:r>
                      <a:endParaRPr lang="en-US" sz="2000" b="1" dirty="0">
                        <a:latin typeface="Calibri"/>
                        <a:ea typeface="Calibri"/>
                        <a:cs typeface="Times New Roman"/>
                      </a:endParaRPr>
                    </a:p>
                  </a:txBody>
                  <a:tcPr marL="47264" marR="47264" marT="0" marB="0"/>
                </a:tc>
                <a:tc>
                  <a:txBody>
                    <a:bodyPr/>
                    <a:lstStyle/>
                    <a:p>
                      <a:pPr marL="0" marR="0" algn="ctr">
                        <a:lnSpc>
                          <a:spcPct val="115000"/>
                        </a:lnSpc>
                        <a:spcBef>
                          <a:spcPts val="0"/>
                        </a:spcBef>
                        <a:spcAft>
                          <a:spcPts val="1000"/>
                        </a:spcAft>
                      </a:pPr>
                      <a:r>
                        <a:rPr lang="en-US" sz="2000" dirty="0"/>
                        <a:t>16</a:t>
                      </a:r>
                    </a:p>
                    <a:p>
                      <a:pPr marL="0" marR="0" algn="ctr">
                        <a:lnSpc>
                          <a:spcPct val="115000"/>
                        </a:lnSpc>
                        <a:spcBef>
                          <a:spcPts val="0"/>
                        </a:spcBef>
                        <a:spcAft>
                          <a:spcPts val="1000"/>
                        </a:spcAft>
                      </a:pPr>
                      <a:r>
                        <a:rPr lang="en-US" sz="2000" dirty="0"/>
                        <a:t>06</a:t>
                      </a:r>
                    </a:p>
                    <a:p>
                      <a:pPr marL="0" marR="0" algn="ctr">
                        <a:lnSpc>
                          <a:spcPct val="115000"/>
                        </a:lnSpc>
                        <a:spcBef>
                          <a:spcPts val="0"/>
                        </a:spcBef>
                        <a:spcAft>
                          <a:spcPts val="1000"/>
                        </a:spcAft>
                      </a:pPr>
                      <a:r>
                        <a:rPr lang="en-US" sz="2000" dirty="0"/>
                        <a:t>13</a:t>
                      </a:r>
                      <a:endParaRPr lang="en-US" sz="2000" b="1" dirty="0">
                        <a:latin typeface="Calibri"/>
                        <a:ea typeface="Calibri"/>
                        <a:cs typeface="Times New Roman"/>
                      </a:endParaRPr>
                    </a:p>
                  </a:txBody>
                  <a:tcPr marL="47264" marR="47264" marT="0" marB="0"/>
                </a:tc>
                <a:tc>
                  <a:txBody>
                    <a:bodyPr/>
                    <a:lstStyle/>
                    <a:p>
                      <a:pPr marL="0" marR="0" algn="ctr">
                        <a:lnSpc>
                          <a:spcPct val="115000"/>
                        </a:lnSpc>
                        <a:spcBef>
                          <a:spcPts val="0"/>
                        </a:spcBef>
                        <a:spcAft>
                          <a:spcPts val="1000"/>
                        </a:spcAft>
                      </a:pPr>
                      <a:r>
                        <a:rPr lang="en-US" sz="2000" dirty="0"/>
                        <a:t>66</a:t>
                      </a:r>
                    </a:p>
                    <a:p>
                      <a:pPr marL="0" marR="0" algn="ctr">
                        <a:lnSpc>
                          <a:spcPct val="115000"/>
                        </a:lnSpc>
                        <a:spcBef>
                          <a:spcPts val="0"/>
                        </a:spcBef>
                        <a:spcAft>
                          <a:spcPts val="1000"/>
                        </a:spcAft>
                      </a:pPr>
                      <a:r>
                        <a:rPr lang="en-US" sz="2000" dirty="0"/>
                        <a:t>20</a:t>
                      </a:r>
                    </a:p>
                    <a:p>
                      <a:pPr marL="0" marR="0" algn="ctr">
                        <a:lnSpc>
                          <a:spcPct val="115000"/>
                        </a:lnSpc>
                        <a:spcBef>
                          <a:spcPts val="0"/>
                        </a:spcBef>
                        <a:spcAft>
                          <a:spcPts val="1000"/>
                        </a:spcAft>
                      </a:pPr>
                      <a:r>
                        <a:rPr lang="en-US" sz="2000" dirty="0"/>
                        <a:t>26</a:t>
                      </a:r>
                      <a:endParaRPr lang="en-US" sz="2000" b="1" dirty="0">
                        <a:latin typeface="Calibri"/>
                        <a:ea typeface="Calibri"/>
                        <a:cs typeface="Times New Roman"/>
                      </a:endParaRPr>
                    </a:p>
                  </a:txBody>
                  <a:tcPr marL="47264" marR="47264" marT="0" marB="0"/>
                </a:tc>
              </a:tr>
              <a:tr h="1634775">
                <a:tc>
                  <a:txBody>
                    <a:bodyPr/>
                    <a:lstStyle/>
                    <a:p>
                      <a:pPr marL="0" marR="0" algn="ctr">
                        <a:lnSpc>
                          <a:spcPct val="115000"/>
                        </a:lnSpc>
                        <a:spcBef>
                          <a:spcPts val="0"/>
                        </a:spcBef>
                        <a:spcAft>
                          <a:spcPts val="1000"/>
                        </a:spcAft>
                      </a:pPr>
                      <a:r>
                        <a:rPr lang="en-US" sz="2000" dirty="0"/>
                        <a:t>2010-11</a:t>
                      </a:r>
                      <a:endParaRPr lang="en-US" sz="2000" b="1" dirty="0">
                        <a:latin typeface="Calibri"/>
                        <a:ea typeface="Calibri"/>
                        <a:cs typeface="Times New Roman"/>
                      </a:endParaRPr>
                    </a:p>
                  </a:txBody>
                  <a:tcPr marL="47264" marR="47264" marT="0" marB="0"/>
                </a:tc>
                <a:tc>
                  <a:txBody>
                    <a:bodyPr/>
                    <a:lstStyle/>
                    <a:p>
                      <a:pPr marL="0" marR="0" algn="ctr">
                        <a:lnSpc>
                          <a:spcPct val="115000"/>
                        </a:lnSpc>
                        <a:spcBef>
                          <a:spcPts val="0"/>
                        </a:spcBef>
                        <a:spcAft>
                          <a:spcPts val="1000"/>
                        </a:spcAft>
                      </a:pPr>
                      <a:r>
                        <a:rPr lang="en-US" sz="2000" dirty="0"/>
                        <a:t>B.Sc. I</a:t>
                      </a:r>
                    </a:p>
                    <a:p>
                      <a:pPr marL="0" marR="0" algn="ctr">
                        <a:lnSpc>
                          <a:spcPct val="115000"/>
                        </a:lnSpc>
                        <a:spcBef>
                          <a:spcPts val="0"/>
                        </a:spcBef>
                        <a:spcAft>
                          <a:spcPts val="1000"/>
                        </a:spcAft>
                      </a:pPr>
                      <a:r>
                        <a:rPr lang="en-US" sz="2000" dirty="0"/>
                        <a:t>B.Sc. II</a:t>
                      </a:r>
                    </a:p>
                    <a:p>
                      <a:pPr marL="0" marR="0" algn="ctr">
                        <a:lnSpc>
                          <a:spcPct val="115000"/>
                        </a:lnSpc>
                        <a:spcBef>
                          <a:spcPts val="0"/>
                        </a:spcBef>
                        <a:spcAft>
                          <a:spcPts val="1000"/>
                        </a:spcAft>
                      </a:pPr>
                      <a:r>
                        <a:rPr lang="en-US" sz="2000" dirty="0"/>
                        <a:t>B.Sc. III</a:t>
                      </a:r>
                      <a:endParaRPr lang="en-US" sz="2000" b="1" dirty="0">
                        <a:latin typeface="Calibri"/>
                        <a:ea typeface="Calibri"/>
                        <a:cs typeface="Times New Roman"/>
                      </a:endParaRPr>
                    </a:p>
                  </a:txBody>
                  <a:tcPr marL="47264" marR="47264" marT="0" marB="0"/>
                </a:tc>
                <a:tc>
                  <a:txBody>
                    <a:bodyPr/>
                    <a:lstStyle/>
                    <a:p>
                      <a:pPr marL="0" marR="0" algn="ctr">
                        <a:lnSpc>
                          <a:spcPct val="115000"/>
                        </a:lnSpc>
                        <a:spcBef>
                          <a:spcPts val="0"/>
                        </a:spcBef>
                        <a:spcAft>
                          <a:spcPts val="1000"/>
                        </a:spcAft>
                      </a:pPr>
                      <a:r>
                        <a:rPr lang="en-US" sz="2000" dirty="0"/>
                        <a:t>49</a:t>
                      </a:r>
                    </a:p>
                    <a:p>
                      <a:pPr marL="0" marR="0" algn="ctr">
                        <a:lnSpc>
                          <a:spcPct val="115000"/>
                        </a:lnSpc>
                        <a:spcBef>
                          <a:spcPts val="0"/>
                        </a:spcBef>
                        <a:spcAft>
                          <a:spcPts val="1000"/>
                        </a:spcAft>
                      </a:pPr>
                      <a:r>
                        <a:rPr lang="en-US" sz="2000" dirty="0"/>
                        <a:t>39</a:t>
                      </a:r>
                    </a:p>
                    <a:p>
                      <a:pPr marL="0" marR="0" algn="ctr">
                        <a:lnSpc>
                          <a:spcPct val="115000"/>
                        </a:lnSpc>
                        <a:spcBef>
                          <a:spcPts val="0"/>
                        </a:spcBef>
                        <a:spcAft>
                          <a:spcPts val="1000"/>
                        </a:spcAft>
                      </a:pPr>
                      <a:r>
                        <a:rPr lang="en-US" sz="2000" dirty="0"/>
                        <a:t>13</a:t>
                      </a:r>
                      <a:endParaRPr lang="en-US" sz="2000" b="1" dirty="0">
                        <a:latin typeface="Calibri"/>
                        <a:ea typeface="Calibri"/>
                        <a:cs typeface="Times New Roman"/>
                      </a:endParaRPr>
                    </a:p>
                  </a:txBody>
                  <a:tcPr marL="47264" marR="47264" marT="0" marB="0"/>
                </a:tc>
                <a:tc>
                  <a:txBody>
                    <a:bodyPr/>
                    <a:lstStyle/>
                    <a:p>
                      <a:pPr marL="0" marR="0" algn="ctr">
                        <a:lnSpc>
                          <a:spcPct val="115000"/>
                        </a:lnSpc>
                        <a:spcBef>
                          <a:spcPts val="0"/>
                        </a:spcBef>
                        <a:spcAft>
                          <a:spcPts val="1000"/>
                        </a:spcAft>
                      </a:pPr>
                      <a:r>
                        <a:rPr lang="en-US" sz="2000" dirty="0"/>
                        <a:t>20</a:t>
                      </a:r>
                    </a:p>
                    <a:p>
                      <a:pPr marL="0" marR="0" algn="ctr">
                        <a:lnSpc>
                          <a:spcPct val="115000"/>
                        </a:lnSpc>
                        <a:spcBef>
                          <a:spcPts val="0"/>
                        </a:spcBef>
                        <a:spcAft>
                          <a:spcPts val="1000"/>
                        </a:spcAft>
                      </a:pPr>
                      <a:r>
                        <a:rPr lang="en-US" sz="2000" dirty="0"/>
                        <a:t>16</a:t>
                      </a:r>
                    </a:p>
                    <a:p>
                      <a:pPr marL="0" marR="0" algn="ctr">
                        <a:lnSpc>
                          <a:spcPct val="115000"/>
                        </a:lnSpc>
                        <a:spcBef>
                          <a:spcPts val="0"/>
                        </a:spcBef>
                        <a:spcAft>
                          <a:spcPts val="1000"/>
                        </a:spcAft>
                      </a:pPr>
                      <a:r>
                        <a:rPr lang="en-US" sz="2000" dirty="0"/>
                        <a:t>08</a:t>
                      </a:r>
                      <a:endParaRPr lang="en-US" sz="2000" b="1" dirty="0">
                        <a:latin typeface="Calibri"/>
                        <a:ea typeface="Calibri"/>
                        <a:cs typeface="Times New Roman"/>
                      </a:endParaRPr>
                    </a:p>
                  </a:txBody>
                  <a:tcPr marL="47264" marR="47264" marT="0" marB="0"/>
                </a:tc>
                <a:tc>
                  <a:txBody>
                    <a:bodyPr/>
                    <a:lstStyle/>
                    <a:p>
                      <a:pPr marL="0" marR="0" algn="ctr">
                        <a:lnSpc>
                          <a:spcPct val="115000"/>
                        </a:lnSpc>
                        <a:spcBef>
                          <a:spcPts val="0"/>
                        </a:spcBef>
                        <a:spcAft>
                          <a:spcPts val="1000"/>
                        </a:spcAft>
                      </a:pPr>
                      <a:r>
                        <a:rPr lang="en-US" sz="2000" dirty="0"/>
                        <a:t>69</a:t>
                      </a:r>
                    </a:p>
                    <a:p>
                      <a:pPr marL="0" marR="0" algn="ctr">
                        <a:lnSpc>
                          <a:spcPct val="115000"/>
                        </a:lnSpc>
                        <a:spcBef>
                          <a:spcPts val="0"/>
                        </a:spcBef>
                        <a:spcAft>
                          <a:spcPts val="1000"/>
                        </a:spcAft>
                      </a:pPr>
                      <a:r>
                        <a:rPr lang="en-US" sz="2000" dirty="0"/>
                        <a:t>55</a:t>
                      </a:r>
                    </a:p>
                    <a:p>
                      <a:pPr marL="0" marR="0" algn="ctr">
                        <a:lnSpc>
                          <a:spcPct val="115000"/>
                        </a:lnSpc>
                        <a:spcBef>
                          <a:spcPts val="0"/>
                        </a:spcBef>
                        <a:spcAft>
                          <a:spcPts val="1000"/>
                        </a:spcAft>
                      </a:pPr>
                      <a:r>
                        <a:rPr lang="en-US" sz="2000" dirty="0"/>
                        <a:t>21</a:t>
                      </a:r>
                      <a:endParaRPr lang="en-US" sz="2000" b="1" dirty="0">
                        <a:latin typeface="Calibri"/>
                        <a:ea typeface="Calibri"/>
                        <a:cs typeface="Times New Roman"/>
                      </a:endParaRPr>
                    </a:p>
                  </a:txBody>
                  <a:tcPr marL="47264" marR="47264" marT="0" marB="0"/>
                </a:tc>
              </a:tr>
              <a:tr h="1795015">
                <a:tc>
                  <a:txBody>
                    <a:bodyPr/>
                    <a:lstStyle/>
                    <a:p>
                      <a:pPr marL="0" marR="0" algn="ctr">
                        <a:lnSpc>
                          <a:spcPct val="115000"/>
                        </a:lnSpc>
                        <a:spcBef>
                          <a:spcPts val="0"/>
                        </a:spcBef>
                        <a:spcAft>
                          <a:spcPts val="1000"/>
                        </a:spcAft>
                      </a:pPr>
                      <a:r>
                        <a:rPr lang="en-US" sz="2000" dirty="0" smtClean="0"/>
                        <a:t>2011- 12</a:t>
                      </a:r>
                      <a:endParaRPr lang="en-US" sz="2000" b="1" dirty="0">
                        <a:latin typeface="Calibri"/>
                        <a:ea typeface="Calibri"/>
                        <a:cs typeface="Times New Roman"/>
                      </a:endParaRPr>
                    </a:p>
                  </a:txBody>
                  <a:tcPr marL="47264" marR="47264" marT="0" marB="0"/>
                </a:tc>
                <a:tc>
                  <a:txBody>
                    <a:bodyPr/>
                    <a:lstStyle/>
                    <a:p>
                      <a:pPr marL="0" marR="0" algn="ctr">
                        <a:lnSpc>
                          <a:spcPct val="115000"/>
                        </a:lnSpc>
                        <a:spcBef>
                          <a:spcPts val="0"/>
                        </a:spcBef>
                        <a:spcAft>
                          <a:spcPts val="1000"/>
                        </a:spcAft>
                      </a:pPr>
                      <a:r>
                        <a:rPr lang="en-US" sz="2000" dirty="0" smtClean="0"/>
                        <a:t>B.Sc. I</a:t>
                      </a:r>
                    </a:p>
                    <a:p>
                      <a:pPr marL="0" marR="0" algn="ctr">
                        <a:lnSpc>
                          <a:spcPct val="115000"/>
                        </a:lnSpc>
                        <a:spcBef>
                          <a:spcPts val="0"/>
                        </a:spcBef>
                        <a:spcAft>
                          <a:spcPts val="1000"/>
                        </a:spcAft>
                      </a:pPr>
                      <a:r>
                        <a:rPr lang="en-US" sz="2000" dirty="0" smtClean="0"/>
                        <a:t>B.Sc. II</a:t>
                      </a:r>
                    </a:p>
                    <a:p>
                      <a:pPr marL="0" marR="0" algn="ctr">
                        <a:lnSpc>
                          <a:spcPct val="115000"/>
                        </a:lnSpc>
                        <a:spcBef>
                          <a:spcPts val="0"/>
                        </a:spcBef>
                        <a:spcAft>
                          <a:spcPts val="1000"/>
                        </a:spcAft>
                      </a:pPr>
                      <a:r>
                        <a:rPr lang="en-US" sz="2000" dirty="0" smtClean="0"/>
                        <a:t>B.Sc. III</a:t>
                      </a:r>
                    </a:p>
                    <a:p>
                      <a:pPr marL="0" marR="0" algn="ctr">
                        <a:lnSpc>
                          <a:spcPct val="115000"/>
                        </a:lnSpc>
                        <a:spcBef>
                          <a:spcPts val="0"/>
                        </a:spcBef>
                        <a:spcAft>
                          <a:spcPts val="1000"/>
                        </a:spcAft>
                      </a:pPr>
                      <a:endParaRPr lang="en-US" sz="2000" b="1" dirty="0">
                        <a:latin typeface="Calibri"/>
                        <a:ea typeface="Calibri"/>
                        <a:cs typeface="Times New Roman"/>
                      </a:endParaRPr>
                    </a:p>
                  </a:txBody>
                  <a:tcPr marL="47264" marR="47264" marT="0" marB="0"/>
                </a:tc>
                <a:tc>
                  <a:txBody>
                    <a:bodyPr/>
                    <a:lstStyle/>
                    <a:p>
                      <a:pPr marL="0" marR="0" algn="ctr">
                        <a:lnSpc>
                          <a:spcPct val="115000"/>
                        </a:lnSpc>
                        <a:spcBef>
                          <a:spcPts val="0"/>
                        </a:spcBef>
                        <a:spcAft>
                          <a:spcPts val="1000"/>
                        </a:spcAft>
                      </a:pPr>
                      <a:r>
                        <a:rPr lang="en-US" sz="2000" dirty="0" smtClean="0"/>
                        <a:t>38 </a:t>
                      </a:r>
                    </a:p>
                    <a:p>
                      <a:pPr marL="0" marR="0" algn="ctr">
                        <a:lnSpc>
                          <a:spcPct val="115000"/>
                        </a:lnSpc>
                        <a:spcBef>
                          <a:spcPts val="0"/>
                        </a:spcBef>
                        <a:spcAft>
                          <a:spcPts val="1000"/>
                        </a:spcAft>
                      </a:pPr>
                      <a:r>
                        <a:rPr lang="en-US" sz="2000" dirty="0" smtClean="0"/>
                        <a:t>15</a:t>
                      </a:r>
                    </a:p>
                    <a:p>
                      <a:pPr marL="0" marR="0" algn="ctr">
                        <a:lnSpc>
                          <a:spcPct val="115000"/>
                        </a:lnSpc>
                        <a:spcBef>
                          <a:spcPts val="0"/>
                        </a:spcBef>
                        <a:spcAft>
                          <a:spcPts val="1000"/>
                        </a:spcAft>
                      </a:pPr>
                      <a:r>
                        <a:rPr lang="en-US" sz="2000" dirty="0" smtClean="0"/>
                        <a:t>37</a:t>
                      </a:r>
                    </a:p>
                    <a:p>
                      <a:pPr marL="0" marR="0" algn="ctr">
                        <a:lnSpc>
                          <a:spcPct val="115000"/>
                        </a:lnSpc>
                        <a:spcBef>
                          <a:spcPts val="0"/>
                        </a:spcBef>
                        <a:spcAft>
                          <a:spcPts val="1000"/>
                        </a:spcAft>
                      </a:pPr>
                      <a:endParaRPr lang="en-US" sz="2000" b="1" dirty="0">
                        <a:latin typeface="Calibri"/>
                        <a:ea typeface="Calibri"/>
                        <a:cs typeface="Times New Roman"/>
                      </a:endParaRPr>
                    </a:p>
                  </a:txBody>
                  <a:tcPr marL="47264" marR="47264" marT="0" marB="0"/>
                </a:tc>
                <a:tc>
                  <a:txBody>
                    <a:bodyPr/>
                    <a:lstStyle/>
                    <a:p>
                      <a:pPr marL="0" marR="0" algn="ctr">
                        <a:lnSpc>
                          <a:spcPct val="115000"/>
                        </a:lnSpc>
                        <a:spcBef>
                          <a:spcPts val="0"/>
                        </a:spcBef>
                        <a:spcAft>
                          <a:spcPts val="1000"/>
                        </a:spcAft>
                      </a:pPr>
                      <a:r>
                        <a:rPr lang="en-US" sz="2000" dirty="0" smtClean="0"/>
                        <a:t>13 </a:t>
                      </a:r>
                    </a:p>
                    <a:p>
                      <a:pPr marL="0" marR="0" algn="ctr">
                        <a:lnSpc>
                          <a:spcPct val="115000"/>
                        </a:lnSpc>
                        <a:spcBef>
                          <a:spcPts val="0"/>
                        </a:spcBef>
                        <a:spcAft>
                          <a:spcPts val="1000"/>
                        </a:spcAft>
                      </a:pPr>
                      <a:r>
                        <a:rPr lang="en-US" sz="2000" dirty="0" smtClean="0"/>
                        <a:t>29</a:t>
                      </a:r>
                    </a:p>
                    <a:p>
                      <a:pPr marL="0" marR="0" algn="ctr">
                        <a:lnSpc>
                          <a:spcPct val="115000"/>
                        </a:lnSpc>
                        <a:spcBef>
                          <a:spcPts val="0"/>
                        </a:spcBef>
                        <a:spcAft>
                          <a:spcPts val="1000"/>
                        </a:spcAft>
                      </a:pPr>
                      <a:r>
                        <a:rPr lang="en-US" sz="2000" dirty="0" smtClean="0"/>
                        <a:t>13</a:t>
                      </a:r>
                      <a:endParaRPr lang="en-US" sz="2000" b="1" dirty="0">
                        <a:latin typeface="Calibri"/>
                        <a:ea typeface="Calibri"/>
                        <a:cs typeface="Times New Roman"/>
                      </a:endParaRPr>
                    </a:p>
                  </a:txBody>
                  <a:tcPr marL="47264" marR="47264" marT="0" marB="0"/>
                </a:tc>
                <a:tc>
                  <a:txBody>
                    <a:bodyPr/>
                    <a:lstStyle/>
                    <a:p>
                      <a:pPr marL="0" marR="0" algn="ctr">
                        <a:lnSpc>
                          <a:spcPct val="115000"/>
                        </a:lnSpc>
                        <a:spcBef>
                          <a:spcPts val="0"/>
                        </a:spcBef>
                        <a:spcAft>
                          <a:spcPts val="1000"/>
                        </a:spcAft>
                      </a:pPr>
                      <a:r>
                        <a:rPr lang="en-US" sz="2000" dirty="0" smtClean="0"/>
                        <a:t>51</a:t>
                      </a:r>
                    </a:p>
                    <a:p>
                      <a:pPr marL="0" marR="0" algn="ctr">
                        <a:lnSpc>
                          <a:spcPct val="115000"/>
                        </a:lnSpc>
                        <a:spcBef>
                          <a:spcPts val="0"/>
                        </a:spcBef>
                        <a:spcAft>
                          <a:spcPts val="1000"/>
                        </a:spcAft>
                      </a:pPr>
                      <a:r>
                        <a:rPr lang="en-US" sz="2000" dirty="0" smtClean="0"/>
                        <a:t> 44</a:t>
                      </a:r>
                    </a:p>
                    <a:p>
                      <a:pPr marL="0" marR="0" algn="ctr">
                        <a:lnSpc>
                          <a:spcPct val="115000"/>
                        </a:lnSpc>
                        <a:spcBef>
                          <a:spcPts val="0"/>
                        </a:spcBef>
                        <a:spcAft>
                          <a:spcPts val="1000"/>
                        </a:spcAft>
                      </a:pPr>
                      <a:r>
                        <a:rPr lang="en-US" sz="2000" dirty="0" smtClean="0"/>
                        <a:t>50</a:t>
                      </a:r>
                      <a:endParaRPr lang="en-US" sz="2000" b="1" dirty="0">
                        <a:latin typeface="Calibri"/>
                        <a:ea typeface="Calibri"/>
                        <a:cs typeface="Times New Roman"/>
                      </a:endParaRPr>
                    </a:p>
                  </a:txBody>
                  <a:tcPr marL="47264" marR="47264" marT="0" marB="0"/>
                </a:tc>
              </a:tr>
            </a:tbl>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nvGraphicFramePr>
        <p:xfrm>
          <a:off x="1066800" y="685800"/>
          <a:ext cx="7391400" cy="52578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012" name="Rectangle 47"/>
          <p:cNvSpPr>
            <a:spLocks noChangeArrowheads="1"/>
          </p:cNvSpPr>
          <p:nvPr/>
        </p:nvSpPr>
        <p:spPr bwMode="auto">
          <a:xfrm>
            <a:off x="1905000" y="304800"/>
            <a:ext cx="5943600" cy="1820270"/>
          </a:xfrm>
          <a:prstGeom prst="rect">
            <a:avLst/>
          </a:prstGeom>
          <a:noFill/>
          <a:ln w="12700">
            <a:noFill/>
            <a:miter lim="800000"/>
            <a:headEnd type="none" w="sm" len="sm"/>
            <a:tailEnd type="none" w="sm" len="sm"/>
          </a:ln>
        </p:spPr>
        <p:txBody>
          <a:bodyPr wrap="square" lIns="65306" tIns="32653" rIns="65306" bIns="32653" anchor="ctr">
            <a:spAutoFit/>
          </a:bodyPr>
          <a:lstStyle/>
          <a:p>
            <a:pPr algn="ctr"/>
            <a:r>
              <a:rPr lang="en-US" sz="2600" b="1" u="sng" dirty="0">
                <a:solidFill>
                  <a:srgbClr val="7030A0"/>
                </a:solidFill>
                <a:latin typeface="Times New Roman" pitchFamily="18" charset="0"/>
                <a:cs typeface="Times New Roman" pitchFamily="18" charset="0"/>
              </a:rPr>
              <a:t>RESULT ANALYSIS – LAST </a:t>
            </a:r>
            <a:r>
              <a:rPr lang="en-US" sz="2600" b="1" u="sng" dirty="0" smtClean="0">
                <a:solidFill>
                  <a:srgbClr val="7030A0"/>
                </a:solidFill>
                <a:latin typeface="Times New Roman" pitchFamily="18" charset="0"/>
                <a:cs typeface="Times New Roman" pitchFamily="18" charset="0"/>
              </a:rPr>
              <a:t>5 </a:t>
            </a:r>
            <a:r>
              <a:rPr lang="en-US" sz="2600" b="1" u="sng" dirty="0">
                <a:solidFill>
                  <a:srgbClr val="7030A0"/>
                </a:solidFill>
                <a:latin typeface="Times New Roman" pitchFamily="18" charset="0"/>
                <a:cs typeface="Times New Roman" pitchFamily="18" charset="0"/>
              </a:rPr>
              <a:t>YEARS</a:t>
            </a:r>
            <a:endParaRPr lang="en-US" sz="2600" b="1" u="sng" dirty="0">
              <a:solidFill>
                <a:srgbClr val="7030A0"/>
              </a:solidFill>
              <a:latin typeface="Times New Roman" pitchFamily="18" charset="0"/>
            </a:endParaRPr>
          </a:p>
          <a:p>
            <a:pPr algn="just"/>
            <a:endParaRPr lang="en-US" sz="1700" b="1" dirty="0" smtClean="0">
              <a:solidFill>
                <a:srgbClr val="66FF33"/>
              </a:solidFill>
              <a:latin typeface="Times New Roman" pitchFamily="18" charset="0"/>
              <a:cs typeface="Times New Roman" pitchFamily="18" charset="0"/>
            </a:endParaRPr>
          </a:p>
          <a:p>
            <a:pPr algn="just"/>
            <a:endParaRPr lang="en-US" sz="1700" b="1" dirty="0" smtClean="0">
              <a:solidFill>
                <a:srgbClr val="66FF33"/>
              </a:solidFill>
              <a:latin typeface="Times New Roman" pitchFamily="18" charset="0"/>
              <a:cs typeface="Times New Roman" pitchFamily="18" charset="0"/>
            </a:endParaRPr>
          </a:p>
          <a:p>
            <a:pPr algn="just"/>
            <a:endParaRPr lang="en-US" sz="1700" b="1" dirty="0" smtClean="0">
              <a:solidFill>
                <a:srgbClr val="66FF33"/>
              </a:solidFill>
              <a:latin typeface="Times New Roman" pitchFamily="18" charset="0"/>
              <a:cs typeface="Times New Roman" pitchFamily="18" charset="0"/>
            </a:endParaRPr>
          </a:p>
          <a:p>
            <a:pPr algn="just"/>
            <a:endParaRPr lang="en-US" sz="1700" b="1" dirty="0">
              <a:solidFill>
                <a:srgbClr val="66FF33"/>
              </a:solidFill>
              <a:latin typeface="Times New Roman" pitchFamily="18" charset="0"/>
              <a:cs typeface="Times New Roman" pitchFamily="18" charset="0"/>
            </a:endParaRPr>
          </a:p>
          <a:p>
            <a:pPr algn="ctr"/>
            <a:r>
              <a:rPr lang="en-US" sz="2000" b="1" dirty="0">
                <a:solidFill>
                  <a:srgbClr val="FF3300"/>
                </a:solidFill>
                <a:latin typeface="Times New Roman" pitchFamily="18" charset="0"/>
                <a:cs typeface="Times New Roman" pitchFamily="18" charset="0"/>
              </a:rPr>
              <a:t>		</a:t>
            </a:r>
            <a:endParaRPr lang="en-US" sz="2000" b="1" dirty="0">
              <a:solidFill>
                <a:srgbClr val="FF3300"/>
              </a:solidFill>
              <a:latin typeface="Times New Roman" pitchFamily="18" charset="0"/>
            </a:endParaRPr>
          </a:p>
        </p:txBody>
      </p:sp>
      <p:graphicFrame>
        <p:nvGraphicFramePr>
          <p:cNvPr id="4" name="Table 3"/>
          <p:cNvGraphicFramePr>
            <a:graphicFrameLocks noGrp="1"/>
          </p:cNvGraphicFramePr>
          <p:nvPr/>
        </p:nvGraphicFramePr>
        <p:xfrm>
          <a:off x="457202" y="-360299"/>
          <a:ext cx="8686799" cy="6837297"/>
        </p:xfrm>
        <a:graphic>
          <a:graphicData uri="http://schemas.openxmlformats.org/drawingml/2006/table">
            <a:tbl>
              <a:tblPr/>
              <a:tblGrid>
                <a:gridCol w="2657137"/>
                <a:gridCol w="3065929"/>
                <a:gridCol w="2963733"/>
              </a:tblGrid>
              <a:tr h="500982">
                <a:tc>
                  <a:txBody>
                    <a:bodyPr/>
                    <a:lstStyle/>
                    <a:p>
                      <a:pPr marL="0" marR="0" algn="ctr">
                        <a:lnSpc>
                          <a:spcPct val="115000"/>
                        </a:lnSpc>
                        <a:spcBef>
                          <a:spcPts val="0"/>
                        </a:spcBef>
                        <a:spcAft>
                          <a:spcPts val="1000"/>
                        </a:spcAft>
                      </a:pPr>
                      <a:r>
                        <a:rPr lang="en-US" sz="2800" b="1" dirty="0">
                          <a:latin typeface="Calibri"/>
                          <a:ea typeface="Calibri"/>
                          <a:cs typeface="Times New Roman"/>
                        </a:rPr>
                        <a:t>Year</a:t>
                      </a:r>
                    </a:p>
                  </a:txBody>
                  <a:tcPr marL="47264" marR="472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lnSpc>
                          <a:spcPct val="115000"/>
                        </a:lnSpc>
                        <a:spcBef>
                          <a:spcPts val="0"/>
                        </a:spcBef>
                        <a:spcAft>
                          <a:spcPts val="1000"/>
                        </a:spcAft>
                      </a:pPr>
                      <a:r>
                        <a:rPr lang="en-US" sz="2800" b="1" dirty="0">
                          <a:latin typeface="Calibri"/>
                          <a:ea typeface="Calibri"/>
                          <a:cs typeface="Times New Roman"/>
                        </a:rPr>
                        <a:t>Class</a:t>
                      </a:r>
                    </a:p>
                  </a:txBody>
                  <a:tcPr marL="47264" marR="472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lnSpc>
                          <a:spcPct val="115000"/>
                        </a:lnSpc>
                        <a:spcBef>
                          <a:spcPts val="0"/>
                        </a:spcBef>
                        <a:spcAft>
                          <a:spcPts val="1000"/>
                        </a:spcAft>
                      </a:pPr>
                      <a:r>
                        <a:rPr lang="en-US" sz="2800" b="1" dirty="0">
                          <a:latin typeface="Calibri"/>
                          <a:ea typeface="Calibri"/>
                          <a:cs typeface="Times New Roman"/>
                        </a:rPr>
                        <a:t>Results</a:t>
                      </a:r>
                    </a:p>
                  </a:txBody>
                  <a:tcPr marL="47264" marR="472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1267263">
                <a:tc>
                  <a:txBody>
                    <a:bodyPr/>
                    <a:lstStyle/>
                    <a:p>
                      <a:pPr marL="0" marR="0" algn="ctr">
                        <a:lnSpc>
                          <a:spcPct val="100000"/>
                        </a:lnSpc>
                        <a:spcBef>
                          <a:spcPts val="0"/>
                        </a:spcBef>
                        <a:spcAft>
                          <a:spcPts val="1000"/>
                        </a:spcAft>
                      </a:pPr>
                      <a:r>
                        <a:rPr lang="en-US" sz="2000" b="1" dirty="0">
                          <a:latin typeface="Calibri"/>
                          <a:ea typeface="Calibri"/>
                          <a:cs typeface="Times New Roman"/>
                        </a:rPr>
                        <a:t>2006-07</a:t>
                      </a:r>
                      <a:endParaRPr lang="en-US" sz="2000" dirty="0">
                        <a:latin typeface="Calibri"/>
                        <a:ea typeface="Calibri"/>
                        <a:cs typeface="Times New Roman"/>
                      </a:endParaRPr>
                    </a:p>
                  </a:txBody>
                  <a:tcPr marL="47264" marR="472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1000"/>
                        </a:spcAft>
                      </a:pPr>
                      <a:r>
                        <a:rPr lang="en-US" sz="2000" b="1" dirty="0">
                          <a:latin typeface="Calibri"/>
                          <a:ea typeface="Calibri"/>
                          <a:cs typeface="Times New Roman"/>
                        </a:rPr>
                        <a:t>B.Sc. </a:t>
                      </a:r>
                      <a:r>
                        <a:rPr lang="en-US" sz="2000" b="1" dirty="0" smtClean="0">
                          <a:latin typeface="Calibri"/>
                          <a:ea typeface="Calibri"/>
                          <a:cs typeface="Times New Roman"/>
                        </a:rPr>
                        <a:t>I</a:t>
                      </a:r>
                    </a:p>
                    <a:p>
                      <a:pPr marL="0" marR="0" algn="ctr">
                        <a:lnSpc>
                          <a:spcPct val="100000"/>
                        </a:lnSpc>
                        <a:spcBef>
                          <a:spcPts val="0"/>
                        </a:spcBef>
                        <a:spcAft>
                          <a:spcPts val="1000"/>
                        </a:spcAft>
                      </a:pPr>
                      <a:r>
                        <a:rPr lang="en-US" sz="2000" b="1" dirty="0" smtClean="0">
                          <a:latin typeface="Calibri"/>
                          <a:ea typeface="Calibri"/>
                          <a:cs typeface="Times New Roman"/>
                        </a:rPr>
                        <a:t>B.Sc</a:t>
                      </a:r>
                      <a:r>
                        <a:rPr lang="en-US" sz="2000" b="1" dirty="0">
                          <a:latin typeface="Calibri"/>
                          <a:ea typeface="Calibri"/>
                          <a:cs typeface="Times New Roman"/>
                        </a:rPr>
                        <a:t>. II</a:t>
                      </a:r>
                      <a:endParaRPr lang="en-US" sz="2000" dirty="0">
                        <a:latin typeface="Calibri"/>
                        <a:ea typeface="Calibri"/>
                        <a:cs typeface="Times New Roman"/>
                      </a:endParaRPr>
                    </a:p>
                    <a:p>
                      <a:pPr marL="0" marR="0" algn="ctr">
                        <a:lnSpc>
                          <a:spcPct val="100000"/>
                        </a:lnSpc>
                        <a:spcBef>
                          <a:spcPts val="0"/>
                        </a:spcBef>
                        <a:spcAft>
                          <a:spcPts val="1000"/>
                        </a:spcAft>
                      </a:pPr>
                      <a:r>
                        <a:rPr lang="en-US" sz="2000" b="1" dirty="0">
                          <a:latin typeface="Calibri"/>
                          <a:ea typeface="Calibri"/>
                          <a:cs typeface="Times New Roman"/>
                        </a:rPr>
                        <a:t>B.Sc. III </a:t>
                      </a:r>
                      <a:endParaRPr lang="en-US" sz="2000" dirty="0">
                        <a:latin typeface="Calibri"/>
                        <a:ea typeface="Calibri"/>
                        <a:cs typeface="Times New Roman"/>
                      </a:endParaRPr>
                    </a:p>
                  </a:txBody>
                  <a:tcPr marL="47264" marR="472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1000"/>
                        </a:spcAft>
                      </a:pPr>
                      <a:r>
                        <a:rPr lang="en-US" sz="2000" b="1" dirty="0">
                          <a:latin typeface="Calibri"/>
                          <a:ea typeface="Calibri"/>
                          <a:cs typeface="Times New Roman"/>
                        </a:rPr>
                        <a:t>75.00%</a:t>
                      </a:r>
                      <a:endParaRPr lang="en-US" sz="2000" dirty="0">
                        <a:latin typeface="Calibri"/>
                        <a:ea typeface="Calibri"/>
                        <a:cs typeface="Times New Roman"/>
                      </a:endParaRPr>
                    </a:p>
                    <a:p>
                      <a:pPr marL="0" marR="0" algn="ctr">
                        <a:lnSpc>
                          <a:spcPct val="100000"/>
                        </a:lnSpc>
                        <a:spcBef>
                          <a:spcPts val="0"/>
                        </a:spcBef>
                        <a:spcAft>
                          <a:spcPts val="1000"/>
                        </a:spcAft>
                      </a:pPr>
                      <a:r>
                        <a:rPr lang="en-US" sz="2000" b="1" dirty="0">
                          <a:latin typeface="Calibri"/>
                          <a:ea typeface="Calibri"/>
                          <a:cs typeface="Times New Roman"/>
                        </a:rPr>
                        <a:t>85.00%</a:t>
                      </a:r>
                      <a:endParaRPr lang="en-US" sz="2000" dirty="0">
                        <a:latin typeface="Calibri"/>
                        <a:ea typeface="Calibri"/>
                        <a:cs typeface="Times New Roman"/>
                      </a:endParaRPr>
                    </a:p>
                    <a:p>
                      <a:pPr marL="0" marR="0" algn="ctr">
                        <a:lnSpc>
                          <a:spcPct val="100000"/>
                        </a:lnSpc>
                        <a:spcBef>
                          <a:spcPts val="0"/>
                        </a:spcBef>
                        <a:spcAft>
                          <a:spcPts val="1000"/>
                        </a:spcAft>
                      </a:pPr>
                      <a:r>
                        <a:rPr lang="en-US" sz="2000" b="1" dirty="0">
                          <a:latin typeface="Calibri"/>
                          <a:ea typeface="Calibri"/>
                          <a:cs typeface="Times New Roman"/>
                        </a:rPr>
                        <a:t>89.28%</a:t>
                      </a:r>
                      <a:endParaRPr lang="en-US" sz="2000" dirty="0">
                        <a:latin typeface="Calibri"/>
                        <a:ea typeface="Calibri"/>
                        <a:cs typeface="Times New Roman"/>
                      </a:endParaRPr>
                    </a:p>
                  </a:txBody>
                  <a:tcPr marL="47264" marR="472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67263">
                <a:tc>
                  <a:txBody>
                    <a:bodyPr/>
                    <a:lstStyle/>
                    <a:p>
                      <a:pPr marL="0" marR="0" algn="ctr">
                        <a:lnSpc>
                          <a:spcPct val="100000"/>
                        </a:lnSpc>
                        <a:spcBef>
                          <a:spcPts val="0"/>
                        </a:spcBef>
                        <a:spcAft>
                          <a:spcPts val="1000"/>
                        </a:spcAft>
                      </a:pPr>
                      <a:r>
                        <a:rPr lang="en-US" sz="2000" b="1" dirty="0">
                          <a:latin typeface="Calibri"/>
                          <a:ea typeface="Calibri"/>
                          <a:cs typeface="Times New Roman"/>
                        </a:rPr>
                        <a:t>2007-08</a:t>
                      </a:r>
                      <a:endParaRPr lang="en-US" sz="2000" dirty="0">
                        <a:latin typeface="Calibri"/>
                        <a:ea typeface="Calibri"/>
                        <a:cs typeface="Times New Roman"/>
                      </a:endParaRPr>
                    </a:p>
                  </a:txBody>
                  <a:tcPr marL="47264" marR="472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1000"/>
                        </a:spcAft>
                      </a:pPr>
                      <a:r>
                        <a:rPr lang="en-US" sz="2000" b="1" dirty="0">
                          <a:latin typeface="Calibri"/>
                          <a:ea typeface="Calibri"/>
                          <a:cs typeface="Times New Roman"/>
                        </a:rPr>
                        <a:t>B.Sc. I</a:t>
                      </a:r>
                      <a:endParaRPr lang="en-US" sz="2000" dirty="0">
                        <a:latin typeface="Calibri"/>
                        <a:ea typeface="Calibri"/>
                        <a:cs typeface="Times New Roman"/>
                      </a:endParaRPr>
                    </a:p>
                    <a:p>
                      <a:pPr marL="0" marR="0" algn="ctr">
                        <a:lnSpc>
                          <a:spcPct val="100000"/>
                        </a:lnSpc>
                        <a:spcBef>
                          <a:spcPts val="0"/>
                        </a:spcBef>
                        <a:spcAft>
                          <a:spcPts val="1000"/>
                        </a:spcAft>
                      </a:pPr>
                      <a:r>
                        <a:rPr lang="en-US" sz="2000" b="1" dirty="0">
                          <a:latin typeface="Calibri"/>
                          <a:ea typeface="Calibri"/>
                          <a:cs typeface="Times New Roman"/>
                        </a:rPr>
                        <a:t>B.Sc. II</a:t>
                      </a:r>
                      <a:endParaRPr lang="en-US" sz="2000" dirty="0">
                        <a:latin typeface="Calibri"/>
                        <a:ea typeface="Calibri"/>
                        <a:cs typeface="Times New Roman"/>
                      </a:endParaRPr>
                    </a:p>
                    <a:p>
                      <a:pPr marL="0" marR="0" algn="ctr">
                        <a:lnSpc>
                          <a:spcPct val="100000"/>
                        </a:lnSpc>
                        <a:spcBef>
                          <a:spcPts val="0"/>
                        </a:spcBef>
                        <a:spcAft>
                          <a:spcPts val="1000"/>
                        </a:spcAft>
                      </a:pPr>
                      <a:r>
                        <a:rPr lang="en-US" sz="2000" b="1" dirty="0">
                          <a:latin typeface="Calibri"/>
                          <a:ea typeface="Calibri"/>
                          <a:cs typeface="Times New Roman"/>
                        </a:rPr>
                        <a:t>B.Sc. III</a:t>
                      </a:r>
                      <a:endParaRPr lang="en-US" sz="2000" dirty="0">
                        <a:latin typeface="Calibri"/>
                        <a:ea typeface="Calibri"/>
                        <a:cs typeface="Times New Roman"/>
                      </a:endParaRPr>
                    </a:p>
                  </a:txBody>
                  <a:tcPr marL="47264" marR="472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1000"/>
                        </a:spcAft>
                      </a:pPr>
                      <a:r>
                        <a:rPr lang="en-US" sz="2000" b="1" dirty="0">
                          <a:latin typeface="Calibri"/>
                          <a:ea typeface="Calibri"/>
                          <a:cs typeface="Times New Roman"/>
                        </a:rPr>
                        <a:t>78.00%</a:t>
                      </a:r>
                      <a:endParaRPr lang="en-US" sz="2000" dirty="0">
                        <a:latin typeface="Calibri"/>
                        <a:ea typeface="Calibri"/>
                        <a:cs typeface="Times New Roman"/>
                      </a:endParaRPr>
                    </a:p>
                    <a:p>
                      <a:pPr marL="0" marR="0" algn="ctr">
                        <a:lnSpc>
                          <a:spcPct val="100000"/>
                        </a:lnSpc>
                        <a:spcBef>
                          <a:spcPts val="0"/>
                        </a:spcBef>
                        <a:spcAft>
                          <a:spcPts val="1000"/>
                        </a:spcAft>
                      </a:pPr>
                      <a:r>
                        <a:rPr lang="en-US" sz="2000" b="1" dirty="0">
                          <a:latin typeface="Calibri"/>
                          <a:ea typeface="Calibri"/>
                          <a:cs typeface="Times New Roman"/>
                        </a:rPr>
                        <a:t>81.00%</a:t>
                      </a:r>
                      <a:endParaRPr lang="en-US" sz="2000" dirty="0">
                        <a:latin typeface="Calibri"/>
                        <a:ea typeface="Calibri"/>
                        <a:cs typeface="Times New Roman"/>
                      </a:endParaRPr>
                    </a:p>
                    <a:p>
                      <a:pPr marL="0" marR="0" algn="ctr">
                        <a:lnSpc>
                          <a:spcPct val="100000"/>
                        </a:lnSpc>
                        <a:spcBef>
                          <a:spcPts val="0"/>
                        </a:spcBef>
                        <a:spcAft>
                          <a:spcPts val="1000"/>
                        </a:spcAft>
                      </a:pPr>
                      <a:r>
                        <a:rPr lang="en-US" sz="2000" b="1" dirty="0">
                          <a:latin typeface="Calibri"/>
                          <a:ea typeface="Calibri"/>
                          <a:cs typeface="Times New Roman"/>
                        </a:rPr>
                        <a:t>83.00%</a:t>
                      </a:r>
                      <a:endParaRPr lang="en-US" sz="2000" dirty="0">
                        <a:latin typeface="Calibri"/>
                        <a:ea typeface="Calibri"/>
                        <a:cs typeface="Times New Roman"/>
                      </a:endParaRPr>
                    </a:p>
                  </a:txBody>
                  <a:tcPr marL="47264" marR="472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67263">
                <a:tc>
                  <a:txBody>
                    <a:bodyPr/>
                    <a:lstStyle/>
                    <a:p>
                      <a:pPr marL="0" marR="0" algn="ctr">
                        <a:lnSpc>
                          <a:spcPct val="100000"/>
                        </a:lnSpc>
                        <a:spcBef>
                          <a:spcPts val="0"/>
                        </a:spcBef>
                        <a:spcAft>
                          <a:spcPts val="1000"/>
                        </a:spcAft>
                      </a:pPr>
                      <a:r>
                        <a:rPr lang="en-US" sz="2000" b="1">
                          <a:latin typeface="Calibri"/>
                          <a:ea typeface="Calibri"/>
                          <a:cs typeface="Times New Roman"/>
                        </a:rPr>
                        <a:t>2008-09</a:t>
                      </a:r>
                      <a:endParaRPr lang="en-US" sz="2000">
                        <a:latin typeface="Calibri"/>
                        <a:ea typeface="Calibri"/>
                        <a:cs typeface="Times New Roman"/>
                      </a:endParaRPr>
                    </a:p>
                  </a:txBody>
                  <a:tcPr marL="47264" marR="472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1000"/>
                        </a:spcAft>
                      </a:pPr>
                      <a:r>
                        <a:rPr lang="en-US" sz="2000" b="1">
                          <a:latin typeface="Calibri"/>
                          <a:ea typeface="Calibri"/>
                          <a:cs typeface="Times New Roman"/>
                        </a:rPr>
                        <a:t>B.Sc. I</a:t>
                      </a:r>
                      <a:endParaRPr lang="en-US" sz="2000">
                        <a:latin typeface="Calibri"/>
                        <a:ea typeface="Calibri"/>
                        <a:cs typeface="Times New Roman"/>
                      </a:endParaRPr>
                    </a:p>
                    <a:p>
                      <a:pPr marL="0" marR="0" algn="ctr">
                        <a:lnSpc>
                          <a:spcPct val="100000"/>
                        </a:lnSpc>
                        <a:spcBef>
                          <a:spcPts val="0"/>
                        </a:spcBef>
                        <a:spcAft>
                          <a:spcPts val="1000"/>
                        </a:spcAft>
                      </a:pPr>
                      <a:r>
                        <a:rPr lang="en-US" sz="2000" b="1">
                          <a:latin typeface="Calibri"/>
                          <a:ea typeface="Calibri"/>
                          <a:cs typeface="Times New Roman"/>
                        </a:rPr>
                        <a:t>B.Sc. II</a:t>
                      </a:r>
                      <a:endParaRPr lang="en-US" sz="2000">
                        <a:latin typeface="Calibri"/>
                        <a:ea typeface="Calibri"/>
                        <a:cs typeface="Times New Roman"/>
                      </a:endParaRPr>
                    </a:p>
                    <a:p>
                      <a:pPr marL="0" marR="0" algn="ctr">
                        <a:lnSpc>
                          <a:spcPct val="100000"/>
                        </a:lnSpc>
                        <a:spcBef>
                          <a:spcPts val="0"/>
                        </a:spcBef>
                        <a:spcAft>
                          <a:spcPts val="1000"/>
                        </a:spcAft>
                      </a:pPr>
                      <a:r>
                        <a:rPr lang="en-US" sz="2000" b="1">
                          <a:latin typeface="Calibri"/>
                          <a:ea typeface="Calibri"/>
                          <a:cs typeface="Times New Roman"/>
                        </a:rPr>
                        <a:t>B.Sc. III</a:t>
                      </a:r>
                      <a:endParaRPr lang="en-US" sz="2000">
                        <a:latin typeface="Calibri"/>
                        <a:ea typeface="Calibri"/>
                        <a:cs typeface="Times New Roman"/>
                      </a:endParaRPr>
                    </a:p>
                  </a:txBody>
                  <a:tcPr marL="47264" marR="472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1000"/>
                        </a:spcAft>
                      </a:pPr>
                      <a:r>
                        <a:rPr lang="en-US" sz="2000" b="1" dirty="0">
                          <a:latin typeface="Calibri"/>
                          <a:ea typeface="Calibri"/>
                          <a:cs typeface="Times New Roman"/>
                        </a:rPr>
                        <a:t>60.00%</a:t>
                      </a:r>
                      <a:endParaRPr lang="en-US" sz="2000" dirty="0">
                        <a:latin typeface="Calibri"/>
                        <a:ea typeface="Calibri"/>
                        <a:cs typeface="Times New Roman"/>
                      </a:endParaRPr>
                    </a:p>
                    <a:p>
                      <a:pPr marL="0" marR="0" algn="ctr">
                        <a:lnSpc>
                          <a:spcPct val="100000"/>
                        </a:lnSpc>
                        <a:spcBef>
                          <a:spcPts val="0"/>
                        </a:spcBef>
                        <a:spcAft>
                          <a:spcPts val="1000"/>
                        </a:spcAft>
                      </a:pPr>
                      <a:r>
                        <a:rPr lang="en-US" sz="2000" b="1" dirty="0">
                          <a:latin typeface="Calibri"/>
                          <a:ea typeface="Calibri"/>
                          <a:cs typeface="Times New Roman"/>
                        </a:rPr>
                        <a:t>62.50%</a:t>
                      </a:r>
                      <a:endParaRPr lang="en-US" sz="2000" dirty="0">
                        <a:latin typeface="Calibri"/>
                        <a:ea typeface="Calibri"/>
                        <a:cs typeface="Times New Roman"/>
                      </a:endParaRPr>
                    </a:p>
                    <a:p>
                      <a:pPr marL="0" marR="0" algn="ctr">
                        <a:lnSpc>
                          <a:spcPct val="100000"/>
                        </a:lnSpc>
                        <a:spcBef>
                          <a:spcPts val="0"/>
                        </a:spcBef>
                        <a:spcAft>
                          <a:spcPts val="1000"/>
                        </a:spcAft>
                      </a:pPr>
                      <a:r>
                        <a:rPr lang="en-US" sz="2000" b="1" dirty="0">
                          <a:latin typeface="Calibri"/>
                          <a:ea typeface="Calibri"/>
                          <a:cs typeface="Times New Roman"/>
                        </a:rPr>
                        <a:t>65.30%</a:t>
                      </a:r>
                      <a:endParaRPr lang="en-US" sz="2000" dirty="0">
                        <a:latin typeface="Calibri"/>
                        <a:ea typeface="Calibri"/>
                        <a:cs typeface="Times New Roman"/>
                      </a:endParaRPr>
                    </a:p>
                  </a:txBody>
                  <a:tcPr marL="47264" marR="472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67263">
                <a:tc>
                  <a:txBody>
                    <a:bodyPr/>
                    <a:lstStyle/>
                    <a:p>
                      <a:pPr marL="0" marR="0" algn="ctr">
                        <a:lnSpc>
                          <a:spcPct val="100000"/>
                        </a:lnSpc>
                        <a:spcBef>
                          <a:spcPts val="0"/>
                        </a:spcBef>
                        <a:spcAft>
                          <a:spcPts val="1000"/>
                        </a:spcAft>
                      </a:pPr>
                      <a:r>
                        <a:rPr lang="en-US" sz="2000" b="1">
                          <a:latin typeface="Calibri"/>
                          <a:ea typeface="Calibri"/>
                          <a:cs typeface="Times New Roman"/>
                        </a:rPr>
                        <a:t>2009-10</a:t>
                      </a:r>
                      <a:endParaRPr lang="en-US" sz="2000">
                        <a:latin typeface="Calibri"/>
                        <a:ea typeface="Calibri"/>
                        <a:cs typeface="Times New Roman"/>
                      </a:endParaRPr>
                    </a:p>
                  </a:txBody>
                  <a:tcPr marL="47264" marR="472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1000"/>
                        </a:spcAft>
                      </a:pPr>
                      <a:r>
                        <a:rPr lang="en-US" sz="2000" b="1" dirty="0">
                          <a:latin typeface="Calibri"/>
                          <a:ea typeface="Calibri"/>
                          <a:cs typeface="Times New Roman"/>
                        </a:rPr>
                        <a:t>B.Sc. </a:t>
                      </a:r>
                      <a:r>
                        <a:rPr lang="en-US" sz="2000" b="1" dirty="0" smtClean="0">
                          <a:latin typeface="Calibri"/>
                          <a:ea typeface="Calibri"/>
                          <a:cs typeface="Times New Roman"/>
                        </a:rPr>
                        <a:t>I</a:t>
                      </a:r>
                      <a:endParaRPr lang="en-US" sz="2000" dirty="0" smtClean="0">
                        <a:latin typeface="Calibri"/>
                        <a:ea typeface="Calibri"/>
                        <a:cs typeface="Times New Roman"/>
                      </a:endParaRPr>
                    </a:p>
                    <a:p>
                      <a:pPr marL="0" marR="0" algn="ctr">
                        <a:lnSpc>
                          <a:spcPct val="100000"/>
                        </a:lnSpc>
                        <a:spcBef>
                          <a:spcPts val="0"/>
                        </a:spcBef>
                        <a:spcAft>
                          <a:spcPts val="1000"/>
                        </a:spcAft>
                      </a:pPr>
                      <a:r>
                        <a:rPr lang="en-US" sz="2000" b="1" dirty="0" smtClean="0">
                          <a:latin typeface="Calibri"/>
                          <a:ea typeface="Calibri"/>
                          <a:cs typeface="Times New Roman"/>
                        </a:rPr>
                        <a:t>B.Sc. II</a:t>
                      </a:r>
                      <a:endParaRPr lang="en-US" sz="2000" dirty="0" smtClean="0">
                        <a:latin typeface="Calibri"/>
                        <a:ea typeface="Calibri"/>
                        <a:cs typeface="Times New Roman"/>
                      </a:endParaRPr>
                    </a:p>
                    <a:p>
                      <a:pPr marL="0" marR="0" algn="ctr">
                        <a:lnSpc>
                          <a:spcPct val="100000"/>
                        </a:lnSpc>
                        <a:spcBef>
                          <a:spcPts val="0"/>
                        </a:spcBef>
                        <a:spcAft>
                          <a:spcPts val="1000"/>
                        </a:spcAft>
                      </a:pPr>
                      <a:r>
                        <a:rPr lang="en-US" sz="2000" b="1" dirty="0" smtClean="0">
                          <a:latin typeface="Calibri"/>
                          <a:ea typeface="Calibri"/>
                          <a:cs typeface="Times New Roman"/>
                        </a:rPr>
                        <a:t>B.Sc</a:t>
                      </a:r>
                      <a:r>
                        <a:rPr lang="en-US" sz="2000" b="1" dirty="0">
                          <a:latin typeface="Calibri"/>
                          <a:ea typeface="Calibri"/>
                          <a:cs typeface="Times New Roman"/>
                        </a:rPr>
                        <a:t>. III</a:t>
                      </a:r>
                      <a:endParaRPr lang="en-US" sz="2000" dirty="0">
                        <a:latin typeface="Calibri"/>
                        <a:ea typeface="Calibri"/>
                        <a:cs typeface="Times New Roman"/>
                      </a:endParaRPr>
                    </a:p>
                  </a:txBody>
                  <a:tcPr marL="47264" marR="472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1000"/>
                        </a:spcAft>
                      </a:pPr>
                      <a:r>
                        <a:rPr lang="en-US" sz="2000" b="1" dirty="0">
                          <a:latin typeface="Calibri"/>
                          <a:ea typeface="Calibri"/>
                          <a:cs typeface="Times New Roman"/>
                        </a:rPr>
                        <a:t>93.80%</a:t>
                      </a:r>
                      <a:endParaRPr lang="en-US" sz="2000" dirty="0">
                        <a:latin typeface="Calibri"/>
                        <a:ea typeface="Calibri"/>
                        <a:cs typeface="Times New Roman"/>
                      </a:endParaRPr>
                    </a:p>
                    <a:p>
                      <a:pPr marL="0" marR="0" algn="ctr">
                        <a:lnSpc>
                          <a:spcPct val="100000"/>
                        </a:lnSpc>
                        <a:spcBef>
                          <a:spcPts val="0"/>
                        </a:spcBef>
                        <a:spcAft>
                          <a:spcPts val="1000"/>
                        </a:spcAft>
                      </a:pPr>
                      <a:r>
                        <a:rPr lang="en-US" sz="2000" b="1" dirty="0">
                          <a:latin typeface="Calibri"/>
                          <a:ea typeface="Calibri"/>
                          <a:cs typeface="Times New Roman"/>
                        </a:rPr>
                        <a:t>74.50%</a:t>
                      </a:r>
                      <a:endParaRPr lang="en-US" sz="2000" dirty="0">
                        <a:latin typeface="Calibri"/>
                        <a:ea typeface="Calibri"/>
                        <a:cs typeface="Times New Roman"/>
                      </a:endParaRPr>
                    </a:p>
                    <a:p>
                      <a:pPr marL="0" marR="0" algn="ctr">
                        <a:lnSpc>
                          <a:spcPct val="100000"/>
                        </a:lnSpc>
                        <a:spcBef>
                          <a:spcPts val="0"/>
                        </a:spcBef>
                        <a:spcAft>
                          <a:spcPts val="1000"/>
                        </a:spcAft>
                      </a:pPr>
                      <a:r>
                        <a:rPr lang="en-US" sz="2000" b="1" dirty="0">
                          <a:latin typeface="Calibri"/>
                          <a:ea typeface="Calibri"/>
                          <a:cs typeface="Times New Roman"/>
                        </a:rPr>
                        <a:t>75.00%</a:t>
                      </a:r>
                      <a:endParaRPr lang="en-US" sz="2000" dirty="0">
                        <a:latin typeface="Calibri"/>
                        <a:ea typeface="Calibri"/>
                        <a:cs typeface="Times New Roman"/>
                      </a:endParaRPr>
                    </a:p>
                  </a:txBody>
                  <a:tcPr marL="47264" marR="472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67263">
                <a:tc>
                  <a:txBody>
                    <a:bodyPr/>
                    <a:lstStyle/>
                    <a:p>
                      <a:pPr marL="0" marR="0" algn="ctr">
                        <a:lnSpc>
                          <a:spcPct val="100000"/>
                        </a:lnSpc>
                        <a:spcBef>
                          <a:spcPts val="0"/>
                        </a:spcBef>
                        <a:spcAft>
                          <a:spcPts val="1000"/>
                        </a:spcAft>
                      </a:pPr>
                      <a:r>
                        <a:rPr lang="en-US" sz="2000" b="1" dirty="0">
                          <a:latin typeface="Calibri"/>
                          <a:ea typeface="Calibri"/>
                          <a:cs typeface="Times New Roman"/>
                        </a:rPr>
                        <a:t>2010-11</a:t>
                      </a:r>
                      <a:endParaRPr lang="en-US" sz="2000" dirty="0">
                        <a:latin typeface="Calibri"/>
                        <a:ea typeface="Calibri"/>
                        <a:cs typeface="Times New Roman"/>
                      </a:endParaRPr>
                    </a:p>
                  </a:txBody>
                  <a:tcPr marL="47264" marR="472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1000"/>
                        </a:spcAft>
                      </a:pPr>
                      <a:r>
                        <a:rPr lang="en-US" sz="2000" b="1" dirty="0">
                          <a:latin typeface="Calibri"/>
                          <a:ea typeface="Calibri"/>
                          <a:cs typeface="Times New Roman"/>
                        </a:rPr>
                        <a:t>B.Sc. I</a:t>
                      </a:r>
                      <a:endParaRPr lang="en-US" sz="2000" dirty="0">
                        <a:latin typeface="Calibri"/>
                        <a:ea typeface="Calibri"/>
                        <a:cs typeface="Times New Roman"/>
                      </a:endParaRPr>
                    </a:p>
                    <a:p>
                      <a:pPr marL="0" marR="0" algn="ctr">
                        <a:lnSpc>
                          <a:spcPct val="100000"/>
                        </a:lnSpc>
                        <a:spcBef>
                          <a:spcPts val="0"/>
                        </a:spcBef>
                        <a:spcAft>
                          <a:spcPts val="1000"/>
                        </a:spcAft>
                      </a:pPr>
                      <a:r>
                        <a:rPr lang="en-US" sz="2000" b="1" dirty="0">
                          <a:latin typeface="Calibri"/>
                          <a:ea typeface="Calibri"/>
                          <a:cs typeface="Times New Roman"/>
                        </a:rPr>
                        <a:t>B.Sc. II</a:t>
                      </a:r>
                      <a:endParaRPr lang="en-US" sz="2000" dirty="0">
                        <a:latin typeface="Calibri"/>
                        <a:ea typeface="Calibri"/>
                        <a:cs typeface="Times New Roman"/>
                      </a:endParaRPr>
                    </a:p>
                    <a:p>
                      <a:pPr marL="0" marR="0" algn="ctr">
                        <a:lnSpc>
                          <a:spcPct val="100000"/>
                        </a:lnSpc>
                        <a:spcBef>
                          <a:spcPts val="0"/>
                        </a:spcBef>
                        <a:spcAft>
                          <a:spcPts val="1000"/>
                        </a:spcAft>
                      </a:pPr>
                      <a:r>
                        <a:rPr lang="en-US" sz="2000" b="1" dirty="0">
                          <a:latin typeface="Calibri"/>
                          <a:ea typeface="Calibri"/>
                          <a:cs typeface="Times New Roman"/>
                        </a:rPr>
                        <a:t>B.Sc. III</a:t>
                      </a:r>
                      <a:endParaRPr lang="en-US" sz="2000" dirty="0">
                        <a:latin typeface="Calibri"/>
                        <a:ea typeface="Calibri"/>
                        <a:cs typeface="Times New Roman"/>
                      </a:endParaRPr>
                    </a:p>
                  </a:txBody>
                  <a:tcPr marL="47264" marR="472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1000"/>
                        </a:spcAft>
                      </a:pPr>
                      <a:r>
                        <a:rPr lang="en-US" sz="2000" b="1" dirty="0" smtClean="0">
                          <a:latin typeface="Calibri"/>
                          <a:ea typeface="Calibri"/>
                          <a:cs typeface="Times New Roman"/>
                        </a:rPr>
                        <a:t>94.44%</a:t>
                      </a:r>
                    </a:p>
                    <a:p>
                      <a:pPr marL="0" marR="0" algn="ctr">
                        <a:lnSpc>
                          <a:spcPct val="100000"/>
                        </a:lnSpc>
                        <a:spcBef>
                          <a:spcPts val="0"/>
                        </a:spcBef>
                        <a:spcAft>
                          <a:spcPts val="1000"/>
                        </a:spcAft>
                      </a:pPr>
                      <a:r>
                        <a:rPr lang="en-US" sz="2000" b="1" dirty="0" smtClean="0">
                          <a:latin typeface="Calibri"/>
                          <a:ea typeface="Calibri"/>
                          <a:cs typeface="Times New Roman"/>
                        </a:rPr>
                        <a:t>92.59%</a:t>
                      </a:r>
                    </a:p>
                    <a:p>
                      <a:pPr marL="0" marR="0" algn="ctr">
                        <a:lnSpc>
                          <a:spcPct val="100000"/>
                        </a:lnSpc>
                        <a:spcBef>
                          <a:spcPts val="0"/>
                        </a:spcBef>
                        <a:spcAft>
                          <a:spcPts val="1000"/>
                        </a:spcAft>
                      </a:pPr>
                      <a:r>
                        <a:rPr lang="en-US" sz="2000" b="1" dirty="0" smtClean="0">
                          <a:latin typeface="Calibri"/>
                          <a:ea typeface="Calibri"/>
                          <a:cs typeface="Times New Roman"/>
                        </a:rPr>
                        <a:t>94.59%</a:t>
                      </a:r>
                      <a:endParaRPr lang="en-US" sz="2000" b="1" dirty="0">
                        <a:latin typeface="Calibri"/>
                        <a:ea typeface="Calibri"/>
                        <a:cs typeface="Times New Roman"/>
                      </a:endParaRPr>
                    </a:p>
                  </a:txBody>
                  <a:tcPr marL="47264" marR="472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checke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p:nvPr/>
        </p:nvGraphicFramePr>
        <p:xfrm>
          <a:off x="1066800" y="609600"/>
          <a:ext cx="7315200" cy="55626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6" descr="26"/>
          <p:cNvPicPr>
            <a:picLocks noChangeAspect="1" noChangeArrowheads="1"/>
          </p:cNvPicPr>
          <p:nvPr/>
        </p:nvPicPr>
        <p:blipFill>
          <a:blip r:embed="rId2"/>
          <a:srcRect/>
          <a:stretch>
            <a:fillRect/>
          </a:stretch>
        </p:blipFill>
        <p:spPr bwMode="auto">
          <a:xfrm>
            <a:off x="3733800" y="1600200"/>
            <a:ext cx="2225675" cy="2971800"/>
          </a:xfrm>
          <a:prstGeom prst="rect">
            <a:avLst/>
          </a:prstGeom>
          <a:noFill/>
          <a:ln w="9525">
            <a:noFill/>
            <a:miter lim="800000"/>
            <a:headEnd/>
            <a:tailEnd/>
          </a:ln>
        </p:spPr>
      </p:pic>
      <p:sp>
        <p:nvSpPr>
          <p:cNvPr id="9" name="Rectangle 8"/>
          <p:cNvSpPr/>
          <p:nvPr/>
        </p:nvSpPr>
        <p:spPr>
          <a:xfrm>
            <a:off x="1143000" y="457200"/>
            <a:ext cx="7620000" cy="769441"/>
          </a:xfrm>
          <a:prstGeom prst="rect">
            <a:avLst/>
          </a:prstGeom>
          <a:ln/>
        </p:spPr>
        <p:style>
          <a:lnRef idx="2">
            <a:schemeClr val="accent3"/>
          </a:lnRef>
          <a:fillRef idx="1">
            <a:schemeClr val="lt1"/>
          </a:fillRef>
          <a:effectRef idx="0">
            <a:schemeClr val="accent3"/>
          </a:effectRef>
          <a:fontRef idx="minor">
            <a:schemeClr val="dk1"/>
          </a:fontRef>
        </p:style>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4400" b="1" dirty="0" smtClean="0">
                <a:ln w="11430"/>
                <a:solidFill>
                  <a:srgbClr val="7030A0"/>
                </a:solidFill>
                <a:effectLst>
                  <a:outerShdw blurRad="50800" dist="39000" dir="5460000" algn="tl">
                    <a:srgbClr val="000000">
                      <a:alpha val="38000"/>
                    </a:srgbClr>
                  </a:outerShdw>
                </a:effectLst>
                <a:latin typeface="Arial Black" pitchFamily="34" charset="0"/>
              </a:rPr>
              <a:t>Department of Physics</a:t>
            </a:r>
            <a:endParaRPr lang="en-US" sz="4400" b="1" dirty="0">
              <a:ln w="11430"/>
              <a:solidFill>
                <a:srgbClr val="7030A0"/>
              </a:solidFill>
              <a:effectLst>
                <a:outerShdw blurRad="50800" dist="39000" dir="5460000" algn="tl">
                  <a:srgbClr val="000000">
                    <a:alpha val="38000"/>
                  </a:srgbClr>
                </a:outerShdw>
              </a:effectLst>
              <a:latin typeface="+mn-lt"/>
            </a:endParaRPr>
          </a:p>
        </p:txBody>
      </p:sp>
      <p:pic>
        <p:nvPicPr>
          <p:cNvPr id="10" name="Picture 9" descr="welcome.gif"/>
          <p:cNvPicPr>
            <a:picLocks noChangeAspect="1"/>
          </p:cNvPicPr>
          <p:nvPr/>
        </p:nvPicPr>
        <p:blipFill>
          <a:blip r:embed="rId3"/>
          <a:stretch>
            <a:fillRect/>
          </a:stretch>
        </p:blipFill>
        <p:spPr>
          <a:xfrm>
            <a:off x="2514600" y="4724400"/>
            <a:ext cx="4717311" cy="158472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i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4"/>
          <p:cNvSpPr txBox="1">
            <a:spLocks noChangeArrowheads="1"/>
          </p:cNvSpPr>
          <p:nvPr/>
        </p:nvSpPr>
        <p:spPr bwMode="auto">
          <a:xfrm>
            <a:off x="0" y="1"/>
            <a:ext cx="9144000" cy="6901879"/>
          </a:xfrm>
          <a:prstGeom prst="rect">
            <a:avLst/>
          </a:prstGeom>
          <a:noFill/>
          <a:ln w="12700">
            <a:noFill/>
            <a:miter lim="800000"/>
            <a:headEnd type="none" w="sm" len="sm"/>
            <a:tailEnd type="none" w="sm" len="sm"/>
          </a:ln>
        </p:spPr>
        <p:txBody>
          <a:bodyPr wrap="square" lIns="91429" tIns="45715" rIns="91429" bIns="45715">
            <a:spAutoFit/>
          </a:bodyPr>
          <a:lstStyle/>
          <a:p>
            <a:pPr algn="ctr" defTabSz="913837"/>
            <a:r>
              <a:rPr lang="en-US" sz="3200" b="1" u="sng" dirty="0" smtClean="0">
                <a:solidFill>
                  <a:srgbClr val="7030A0"/>
                </a:solidFill>
                <a:latin typeface="Times New Roman" pitchFamily="18" charset="0"/>
              </a:rPr>
              <a:t>List </a:t>
            </a:r>
            <a:r>
              <a:rPr lang="en-US" sz="3200" b="1" u="sng" dirty="0">
                <a:solidFill>
                  <a:srgbClr val="7030A0"/>
                </a:solidFill>
                <a:latin typeface="Times New Roman" pitchFamily="18" charset="0"/>
              </a:rPr>
              <a:t>of prominent Alumni with present </a:t>
            </a:r>
            <a:r>
              <a:rPr lang="en-US" sz="3200" b="1" u="sng" dirty="0" smtClean="0">
                <a:solidFill>
                  <a:srgbClr val="7030A0"/>
                </a:solidFill>
                <a:latin typeface="Times New Roman" pitchFamily="18" charset="0"/>
              </a:rPr>
              <a:t>position</a:t>
            </a:r>
          </a:p>
          <a:p>
            <a:pPr defTabSz="913837"/>
            <a:endParaRPr lang="en-US" sz="2000" b="1" dirty="0" smtClean="0">
              <a:latin typeface="Times New Roman" pitchFamily="18" charset="0"/>
            </a:endParaRPr>
          </a:p>
          <a:p>
            <a:pPr defTabSz="913837"/>
            <a:endParaRPr lang="en-US" sz="2000" b="1" dirty="0" smtClean="0">
              <a:latin typeface="Times New Roman" pitchFamily="18" charset="0"/>
            </a:endParaRPr>
          </a:p>
          <a:p>
            <a:pPr defTabSz="913837"/>
            <a:r>
              <a:rPr lang="en-US" sz="2000" b="1" dirty="0" smtClean="0">
                <a:latin typeface="Times New Roman" pitchFamily="18" charset="0"/>
              </a:rPr>
              <a:t>Sr..	Name of Alumni			Year of Passing	Designation	Venue</a:t>
            </a:r>
          </a:p>
          <a:p>
            <a:pPr defTabSz="913837"/>
            <a:r>
              <a:rPr lang="en-US" sz="2000" b="1" dirty="0" smtClean="0">
                <a:latin typeface="Times New Roman" pitchFamily="18" charset="0"/>
              </a:rPr>
              <a:t>No.		</a:t>
            </a:r>
            <a:endParaRPr lang="en-US" sz="2000" dirty="0" smtClean="0">
              <a:latin typeface="Times New Roman" pitchFamily="18" charset="0"/>
            </a:endParaRPr>
          </a:p>
          <a:p>
            <a:pPr defTabSz="913837"/>
            <a:r>
              <a:rPr lang="en-US" sz="2000" dirty="0" smtClean="0">
                <a:latin typeface="Times New Roman" pitchFamily="18" charset="0"/>
              </a:rPr>
              <a:t>1.	</a:t>
            </a:r>
            <a:r>
              <a:rPr lang="en-US" sz="2000" dirty="0" err="1" smtClean="0">
                <a:latin typeface="Times New Roman" pitchFamily="18" charset="0"/>
              </a:rPr>
              <a:t>Shri</a:t>
            </a:r>
            <a:r>
              <a:rPr lang="en-US" sz="2000" dirty="0" smtClean="0">
                <a:latin typeface="Times New Roman" pitchFamily="18" charset="0"/>
              </a:rPr>
              <a:t>. </a:t>
            </a:r>
            <a:r>
              <a:rPr lang="en-US" sz="2000" dirty="0" err="1" smtClean="0">
                <a:latin typeface="Times New Roman" pitchFamily="18" charset="0"/>
              </a:rPr>
              <a:t>Nagargoje</a:t>
            </a:r>
            <a:r>
              <a:rPr lang="en-US" sz="2000" dirty="0" smtClean="0">
                <a:latin typeface="Times New Roman" pitchFamily="18" charset="0"/>
              </a:rPr>
              <a:t> Sanjay </a:t>
            </a:r>
            <a:r>
              <a:rPr lang="en-US" sz="2000" dirty="0" err="1" smtClean="0">
                <a:latin typeface="Times New Roman" pitchFamily="18" charset="0"/>
              </a:rPr>
              <a:t>Ramrao</a:t>
            </a:r>
            <a:r>
              <a:rPr lang="en-US" sz="2000" dirty="0" smtClean="0">
                <a:latin typeface="Times New Roman" pitchFamily="18" charset="0"/>
              </a:rPr>
              <a:t>	2003-04		S.T.O.	Aurangabad</a:t>
            </a:r>
          </a:p>
          <a:p>
            <a:pPr defTabSz="913837"/>
            <a:endParaRPr lang="en-US" sz="2000" dirty="0" smtClean="0">
              <a:latin typeface="Times New Roman" pitchFamily="18" charset="0"/>
            </a:endParaRPr>
          </a:p>
          <a:p>
            <a:pPr defTabSz="913837"/>
            <a:r>
              <a:rPr lang="en-US" sz="2000" dirty="0" smtClean="0">
                <a:latin typeface="Times New Roman" pitchFamily="18" charset="0"/>
              </a:rPr>
              <a:t>2.	</a:t>
            </a:r>
            <a:r>
              <a:rPr lang="en-US" sz="2000" dirty="0" err="1" smtClean="0">
                <a:latin typeface="Times New Roman" pitchFamily="18" charset="0"/>
              </a:rPr>
              <a:t>Shri</a:t>
            </a:r>
            <a:r>
              <a:rPr lang="en-US" sz="2000" dirty="0" smtClean="0">
                <a:latin typeface="Times New Roman" pitchFamily="18" charset="0"/>
              </a:rPr>
              <a:t>. </a:t>
            </a:r>
            <a:r>
              <a:rPr lang="en-US" sz="2000" dirty="0" err="1" smtClean="0">
                <a:latin typeface="Times New Roman" pitchFamily="18" charset="0"/>
              </a:rPr>
              <a:t>Tekade</a:t>
            </a:r>
            <a:r>
              <a:rPr lang="en-US" sz="2000" dirty="0" smtClean="0">
                <a:latin typeface="Times New Roman" pitchFamily="18" charset="0"/>
              </a:rPr>
              <a:t> Sanjay 		2004-05		S.T.O.	Bombay</a:t>
            </a:r>
          </a:p>
          <a:p>
            <a:pPr defTabSz="913837"/>
            <a:endParaRPr lang="en-US" sz="2000" dirty="0" smtClean="0">
              <a:latin typeface="Times New Roman" pitchFamily="18" charset="0"/>
            </a:endParaRPr>
          </a:p>
          <a:p>
            <a:pPr defTabSz="913837"/>
            <a:r>
              <a:rPr lang="en-US" sz="2000" dirty="0" smtClean="0">
                <a:latin typeface="Times New Roman" pitchFamily="18" charset="0"/>
              </a:rPr>
              <a:t>3.	</a:t>
            </a:r>
            <a:r>
              <a:rPr lang="en-US" sz="2000" dirty="0" err="1" smtClean="0">
                <a:latin typeface="Times New Roman" pitchFamily="18" charset="0"/>
              </a:rPr>
              <a:t>Shri</a:t>
            </a:r>
            <a:r>
              <a:rPr lang="en-US" sz="2000" dirty="0" smtClean="0">
                <a:latin typeface="Times New Roman" pitchFamily="18" charset="0"/>
              </a:rPr>
              <a:t>. </a:t>
            </a:r>
            <a:r>
              <a:rPr lang="en-US" sz="2000" dirty="0" err="1" smtClean="0">
                <a:latin typeface="Times New Roman" pitchFamily="18" charset="0"/>
              </a:rPr>
              <a:t>Kashid</a:t>
            </a:r>
            <a:r>
              <a:rPr lang="en-US" sz="2000" dirty="0" smtClean="0">
                <a:latin typeface="Times New Roman" pitchFamily="18" charset="0"/>
              </a:rPr>
              <a:t> Ram </a:t>
            </a:r>
            <a:r>
              <a:rPr lang="en-US" sz="2000" dirty="0" err="1" smtClean="0">
                <a:latin typeface="Times New Roman" pitchFamily="18" charset="0"/>
              </a:rPr>
              <a:t>Pandurang</a:t>
            </a:r>
            <a:r>
              <a:rPr lang="en-US" sz="2000" dirty="0" smtClean="0">
                <a:latin typeface="Times New Roman" pitchFamily="18" charset="0"/>
              </a:rPr>
              <a:t>	2004-05		Adv.	District </a:t>
            </a:r>
          </a:p>
          <a:p>
            <a:pPr defTabSz="913837"/>
            <a:r>
              <a:rPr lang="en-US" sz="2000" dirty="0" smtClean="0">
                <a:latin typeface="Times New Roman" pitchFamily="18" charset="0"/>
              </a:rPr>
              <a:t>								Court, </a:t>
            </a:r>
            <a:r>
              <a:rPr lang="en-US" sz="2000" dirty="0" err="1" smtClean="0">
                <a:latin typeface="Times New Roman" pitchFamily="18" charset="0"/>
              </a:rPr>
              <a:t>Beed</a:t>
            </a:r>
            <a:r>
              <a:rPr lang="en-US" sz="2000" dirty="0" smtClean="0">
                <a:latin typeface="Times New Roman" pitchFamily="18" charset="0"/>
              </a:rPr>
              <a:t>.</a:t>
            </a:r>
          </a:p>
          <a:p>
            <a:pPr defTabSz="913837"/>
            <a:r>
              <a:rPr lang="en-US" sz="2000" dirty="0" smtClean="0">
                <a:latin typeface="Times New Roman" pitchFamily="18" charset="0"/>
              </a:rPr>
              <a:t>4.	</a:t>
            </a:r>
            <a:r>
              <a:rPr lang="en-US" sz="2000" dirty="0" err="1" smtClean="0">
                <a:latin typeface="Times New Roman" pitchFamily="18" charset="0"/>
              </a:rPr>
              <a:t>Shri</a:t>
            </a:r>
            <a:r>
              <a:rPr lang="en-US" sz="2000" dirty="0" smtClean="0">
                <a:latin typeface="Times New Roman" pitchFamily="18" charset="0"/>
              </a:rPr>
              <a:t>. </a:t>
            </a:r>
            <a:r>
              <a:rPr lang="en-US" sz="2000" dirty="0" err="1" smtClean="0">
                <a:latin typeface="Times New Roman" pitchFamily="18" charset="0"/>
              </a:rPr>
              <a:t>Karad</a:t>
            </a:r>
            <a:r>
              <a:rPr lang="en-US" sz="2000" dirty="0" smtClean="0">
                <a:latin typeface="Times New Roman" pitchFamily="18" charset="0"/>
              </a:rPr>
              <a:t> </a:t>
            </a:r>
            <a:r>
              <a:rPr lang="en-US" sz="2000" dirty="0" err="1" smtClean="0">
                <a:latin typeface="Times New Roman" pitchFamily="18" charset="0"/>
              </a:rPr>
              <a:t>Shivraj</a:t>
            </a:r>
            <a:r>
              <a:rPr lang="en-US" sz="2000" dirty="0" smtClean="0">
                <a:latin typeface="Times New Roman" pitchFamily="18" charset="0"/>
              </a:rPr>
              <a:t> </a:t>
            </a:r>
            <a:r>
              <a:rPr lang="en-US" sz="2000" dirty="0" err="1" smtClean="0">
                <a:latin typeface="Times New Roman" pitchFamily="18" charset="0"/>
              </a:rPr>
              <a:t>Haribhau</a:t>
            </a:r>
            <a:r>
              <a:rPr lang="en-US" sz="2000" dirty="0" smtClean="0">
                <a:latin typeface="Times New Roman" pitchFamily="18" charset="0"/>
              </a:rPr>
              <a:t>	2007-08		</a:t>
            </a:r>
            <a:r>
              <a:rPr lang="en-US" sz="2000" dirty="0" err="1" smtClean="0">
                <a:latin typeface="Times New Roman" pitchFamily="18" charset="0"/>
              </a:rPr>
              <a:t>Trafic</a:t>
            </a:r>
            <a:r>
              <a:rPr lang="en-US" sz="2000" dirty="0" smtClean="0">
                <a:latin typeface="Times New Roman" pitchFamily="18" charset="0"/>
              </a:rPr>
              <a:t> 	</a:t>
            </a:r>
            <a:r>
              <a:rPr lang="en-US" sz="2000" dirty="0" err="1" smtClean="0">
                <a:latin typeface="Times New Roman" pitchFamily="18" charset="0"/>
              </a:rPr>
              <a:t>Georai</a:t>
            </a:r>
            <a:endParaRPr lang="en-US" sz="2000" dirty="0" smtClean="0">
              <a:latin typeface="Times New Roman" pitchFamily="18" charset="0"/>
            </a:endParaRPr>
          </a:p>
          <a:p>
            <a:pPr defTabSz="913837"/>
            <a:r>
              <a:rPr lang="en-US" sz="2000" dirty="0" smtClean="0">
                <a:latin typeface="Times New Roman" pitchFamily="18" charset="0"/>
              </a:rPr>
              <a:t>							Inspector</a:t>
            </a:r>
          </a:p>
          <a:p>
            <a:pPr defTabSz="913837"/>
            <a:r>
              <a:rPr lang="en-US" sz="2000" dirty="0" smtClean="0">
                <a:latin typeface="Times New Roman" pitchFamily="18" charset="0"/>
              </a:rPr>
              <a:t>5.	</a:t>
            </a:r>
            <a:r>
              <a:rPr lang="en-US" sz="2000" dirty="0" err="1" smtClean="0">
                <a:latin typeface="Times New Roman" pitchFamily="18" charset="0"/>
              </a:rPr>
              <a:t>Shri</a:t>
            </a:r>
            <a:r>
              <a:rPr lang="en-US" sz="2000" dirty="0" smtClean="0">
                <a:latin typeface="Times New Roman" pitchFamily="18" charset="0"/>
              </a:rPr>
              <a:t>. </a:t>
            </a:r>
            <a:r>
              <a:rPr lang="en-US" sz="2000" dirty="0" err="1" smtClean="0">
                <a:latin typeface="Times New Roman" pitchFamily="18" charset="0"/>
              </a:rPr>
              <a:t>Naiknavre</a:t>
            </a:r>
            <a:r>
              <a:rPr lang="en-US" sz="2000" dirty="0" smtClean="0">
                <a:latin typeface="Times New Roman" pitchFamily="18" charset="0"/>
              </a:rPr>
              <a:t> </a:t>
            </a:r>
            <a:r>
              <a:rPr lang="en-US" sz="2000" dirty="0" err="1" smtClean="0">
                <a:latin typeface="Times New Roman" pitchFamily="18" charset="0"/>
              </a:rPr>
              <a:t>Yogesh</a:t>
            </a:r>
            <a:r>
              <a:rPr lang="en-US" sz="2000" dirty="0" smtClean="0">
                <a:latin typeface="Times New Roman" pitchFamily="18" charset="0"/>
              </a:rPr>
              <a:t> </a:t>
            </a:r>
            <a:r>
              <a:rPr lang="en-US" sz="2000" dirty="0" err="1" smtClean="0">
                <a:latin typeface="Times New Roman" pitchFamily="18" charset="0"/>
              </a:rPr>
              <a:t>Prakash</a:t>
            </a:r>
            <a:r>
              <a:rPr lang="en-US" sz="2000" dirty="0" smtClean="0">
                <a:latin typeface="Times New Roman" pitchFamily="18" charset="0"/>
              </a:rPr>
              <a:t>	2007-08		Police	P.S. </a:t>
            </a:r>
            <a:r>
              <a:rPr lang="en-US" sz="2000" dirty="0" err="1" smtClean="0">
                <a:latin typeface="Times New Roman" pitchFamily="18" charset="0"/>
              </a:rPr>
              <a:t>Beed</a:t>
            </a:r>
            <a:endParaRPr lang="en-US" sz="2000" dirty="0" smtClean="0">
              <a:latin typeface="Times New Roman" pitchFamily="18" charset="0"/>
            </a:endParaRPr>
          </a:p>
          <a:p>
            <a:pPr defTabSz="913837"/>
            <a:endParaRPr lang="en-US" sz="2000" dirty="0" smtClean="0">
              <a:latin typeface="Times New Roman" pitchFamily="18" charset="0"/>
            </a:endParaRPr>
          </a:p>
          <a:p>
            <a:pPr defTabSz="913837"/>
            <a:r>
              <a:rPr lang="en-US" sz="2000" dirty="0" smtClean="0">
                <a:latin typeface="Times New Roman" pitchFamily="18" charset="0"/>
              </a:rPr>
              <a:t>6.	</a:t>
            </a:r>
            <a:r>
              <a:rPr lang="en-US" sz="2000" dirty="0" err="1" smtClean="0">
                <a:latin typeface="Times New Roman" pitchFamily="18" charset="0"/>
              </a:rPr>
              <a:t>Shri</a:t>
            </a:r>
            <a:r>
              <a:rPr lang="en-US" sz="2000" dirty="0" smtClean="0">
                <a:latin typeface="Times New Roman" pitchFamily="18" charset="0"/>
              </a:rPr>
              <a:t>. </a:t>
            </a:r>
            <a:r>
              <a:rPr lang="en-US" sz="2000" dirty="0" err="1" smtClean="0">
                <a:latin typeface="Times New Roman" pitchFamily="18" charset="0"/>
              </a:rPr>
              <a:t>Puttewad</a:t>
            </a:r>
            <a:r>
              <a:rPr lang="en-US" sz="2000" dirty="0" smtClean="0">
                <a:latin typeface="Times New Roman" pitchFamily="18" charset="0"/>
              </a:rPr>
              <a:t> </a:t>
            </a:r>
            <a:r>
              <a:rPr lang="en-US" sz="2000" dirty="0" err="1" smtClean="0">
                <a:latin typeface="Times New Roman" pitchFamily="18" charset="0"/>
              </a:rPr>
              <a:t>Sachin</a:t>
            </a:r>
            <a:r>
              <a:rPr lang="en-US" sz="2000" dirty="0" smtClean="0">
                <a:latin typeface="Times New Roman" pitchFamily="18" charset="0"/>
              </a:rPr>
              <a:t> </a:t>
            </a:r>
            <a:r>
              <a:rPr lang="en-US" sz="2000" dirty="0" err="1" smtClean="0">
                <a:latin typeface="Times New Roman" pitchFamily="18" charset="0"/>
              </a:rPr>
              <a:t>Namdev</a:t>
            </a:r>
            <a:r>
              <a:rPr lang="en-US" sz="2000" dirty="0" smtClean="0">
                <a:latin typeface="Times New Roman" pitchFamily="18" charset="0"/>
              </a:rPr>
              <a:t>	2007-08		Clerk	MSRTC</a:t>
            </a:r>
          </a:p>
          <a:p>
            <a:pPr defTabSz="913837"/>
            <a:r>
              <a:rPr lang="en-US" sz="2000" dirty="0" smtClean="0">
                <a:latin typeface="Times New Roman" pitchFamily="18" charset="0"/>
              </a:rPr>
              <a:t>								</a:t>
            </a:r>
            <a:r>
              <a:rPr lang="en-US" sz="2000" dirty="0" err="1" smtClean="0">
                <a:latin typeface="Times New Roman" pitchFamily="18" charset="0"/>
              </a:rPr>
              <a:t>Beed</a:t>
            </a:r>
            <a:r>
              <a:rPr lang="en-US" sz="2000" dirty="0" smtClean="0">
                <a:latin typeface="Times New Roman" pitchFamily="18" charset="0"/>
              </a:rPr>
              <a:t> </a:t>
            </a:r>
            <a:r>
              <a:rPr lang="en-US" sz="2000" dirty="0" err="1" smtClean="0">
                <a:latin typeface="Times New Roman" pitchFamily="18" charset="0"/>
              </a:rPr>
              <a:t>Depo</a:t>
            </a:r>
            <a:endParaRPr lang="en-US" sz="2000" dirty="0" smtClean="0">
              <a:latin typeface="Times New Roman" pitchFamily="18" charset="0"/>
            </a:endParaRPr>
          </a:p>
          <a:p>
            <a:pPr defTabSz="913837"/>
            <a:r>
              <a:rPr lang="en-US" sz="2000" dirty="0" smtClean="0">
                <a:latin typeface="Times New Roman" pitchFamily="18" charset="0"/>
              </a:rPr>
              <a:t>7.	</a:t>
            </a:r>
            <a:r>
              <a:rPr lang="en-US" sz="2000" dirty="0" err="1" smtClean="0">
                <a:latin typeface="Times New Roman" pitchFamily="18" charset="0"/>
              </a:rPr>
              <a:t>Shri</a:t>
            </a:r>
            <a:r>
              <a:rPr lang="en-US" sz="2000" dirty="0" smtClean="0">
                <a:latin typeface="Times New Roman" pitchFamily="18" charset="0"/>
              </a:rPr>
              <a:t>. </a:t>
            </a:r>
            <a:r>
              <a:rPr lang="en-US" sz="2000" dirty="0" err="1" smtClean="0">
                <a:latin typeface="Times New Roman" pitchFamily="18" charset="0"/>
              </a:rPr>
              <a:t>Ankushe</a:t>
            </a:r>
            <a:r>
              <a:rPr lang="en-US" sz="2000" dirty="0" smtClean="0">
                <a:latin typeface="Times New Roman" pitchFamily="18" charset="0"/>
              </a:rPr>
              <a:t> Vijay		2007-08		Clerk	Collector </a:t>
            </a:r>
          </a:p>
          <a:p>
            <a:pPr defTabSz="913837"/>
            <a:r>
              <a:rPr lang="en-US" sz="2000" dirty="0" smtClean="0">
                <a:latin typeface="Times New Roman" pitchFamily="18" charset="0"/>
              </a:rPr>
              <a:t>								Office </a:t>
            </a:r>
            <a:r>
              <a:rPr lang="en-US" sz="2000" dirty="0" err="1" smtClean="0">
                <a:latin typeface="Times New Roman" pitchFamily="18" charset="0"/>
              </a:rPr>
              <a:t>Beed</a:t>
            </a:r>
            <a:r>
              <a:rPr lang="en-US" sz="2000" dirty="0" smtClean="0">
                <a:latin typeface="Times New Roman" pitchFamily="18" charset="0"/>
              </a:rPr>
              <a:t>.</a:t>
            </a:r>
          </a:p>
          <a:p>
            <a:pPr defTabSz="913837"/>
            <a:r>
              <a:rPr lang="en-US" sz="2000" dirty="0" smtClean="0">
                <a:latin typeface="Times New Roman" pitchFamily="18" charset="0"/>
              </a:rPr>
              <a:t>8.	</a:t>
            </a:r>
            <a:r>
              <a:rPr lang="en-US" sz="2000" dirty="0" err="1" smtClean="0">
                <a:latin typeface="Times New Roman" pitchFamily="18" charset="0"/>
              </a:rPr>
              <a:t>Shri</a:t>
            </a:r>
            <a:r>
              <a:rPr lang="en-US" sz="2000" dirty="0" smtClean="0">
                <a:latin typeface="Times New Roman" pitchFamily="18" charset="0"/>
              </a:rPr>
              <a:t>. </a:t>
            </a:r>
            <a:r>
              <a:rPr lang="en-US" sz="2000" dirty="0" err="1" smtClean="0">
                <a:latin typeface="Times New Roman" pitchFamily="18" charset="0"/>
              </a:rPr>
              <a:t>Pawar</a:t>
            </a:r>
            <a:r>
              <a:rPr lang="en-US" sz="2000" dirty="0" smtClean="0">
                <a:latin typeface="Times New Roman" pitchFamily="18" charset="0"/>
              </a:rPr>
              <a:t> </a:t>
            </a:r>
            <a:r>
              <a:rPr lang="en-US" sz="2000" dirty="0" err="1" smtClean="0">
                <a:latin typeface="Times New Roman" pitchFamily="18" charset="0"/>
              </a:rPr>
              <a:t>Pramod</a:t>
            </a:r>
            <a:r>
              <a:rPr lang="en-US" sz="2000" dirty="0" smtClean="0">
                <a:latin typeface="Times New Roman" pitchFamily="18" charset="0"/>
              </a:rPr>
              <a:t>		2006-07		Jr. Lect.	Wangi </a:t>
            </a:r>
          </a:p>
          <a:p>
            <a:pPr defTabSz="913837"/>
            <a:r>
              <a:rPr lang="en-US" sz="2000" dirty="0" smtClean="0">
                <a:latin typeface="Times New Roman" pitchFamily="18" charset="0"/>
              </a:rPr>
              <a:t>								</a:t>
            </a:r>
            <a:r>
              <a:rPr lang="en-US" sz="2000" dirty="0" err="1" smtClean="0">
                <a:latin typeface="Times New Roman" pitchFamily="18" charset="0"/>
              </a:rPr>
              <a:t>Tq.Dist</a:t>
            </a:r>
            <a:r>
              <a:rPr lang="en-US" sz="2000" dirty="0" smtClean="0">
                <a:latin typeface="Times New Roman" pitchFamily="18" charset="0"/>
              </a:rPr>
              <a:t>. </a:t>
            </a:r>
            <a:r>
              <a:rPr lang="en-US" sz="2000" dirty="0" err="1" smtClean="0">
                <a:latin typeface="Times New Roman" pitchFamily="18" charset="0"/>
              </a:rPr>
              <a:t>Beed</a:t>
            </a:r>
            <a:endParaRPr lang="en-US" sz="2000" dirty="0" smtClean="0">
              <a:latin typeface="Times New Roman" pitchFamily="18" charset="0"/>
            </a:endParaRPr>
          </a:p>
          <a:p>
            <a:pPr algn="ctr" defTabSz="913837"/>
            <a:endParaRPr lang="en-US" sz="1050" b="1" u="sng" dirty="0">
              <a:solidFill>
                <a:srgbClr val="7030A0"/>
              </a:solidFill>
              <a:latin typeface="Times New Roman" pitchFamily="18" charset="0"/>
            </a:endParaRPr>
          </a:p>
        </p:txBody>
      </p:sp>
      <p:sp>
        <p:nvSpPr>
          <p:cNvPr id="16388" name="Line 6"/>
          <p:cNvSpPr>
            <a:spLocks noChangeShapeType="1"/>
          </p:cNvSpPr>
          <p:nvPr/>
        </p:nvSpPr>
        <p:spPr bwMode="auto">
          <a:xfrm>
            <a:off x="0" y="1143000"/>
            <a:ext cx="9144000" cy="0"/>
          </a:xfrm>
          <a:prstGeom prst="line">
            <a:avLst/>
          </a:prstGeom>
          <a:noFill/>
          <a:ln w="12700">
            <a:solidFill>
              <a:schemeClr val="tx1"/>
            </a:solidFill>
            <a:round/>
            <a:headEnd type="none" w="sm" len="sm"/>
            <a:tailEnd type="none" w="sm" len="sm"/>
          </a:ln>
        </p:spPr>
        <p:txBody>
          <a:bodyPr lIns="65306" tIns="32653" rIns="65306" bIns="32653"/>
          <a:lstStyle/>
          <a:p>
            <a:endParaRPr lang="en-US"/>
          </a:p>
        </p:txBody>
      </p:sp>
      <p:sp>
        <p:nvSpPr>
          <p:cNvPr id="16389" name="Line 7"/>
          <p:cNvSpPr>
            <a:spLocks noChangeShapeType="1"/>
          </p:cNvSpPr>
          <p:nvPr/>
        </p:nvSpPr>
        <p:spPr bwMode="auto">
          <a:xfrm>
            <a:off x="0" y="1752600"/>
            <a:ext cx="9144000" cy="0"/>
          </a:xfrm>
          <a:prstGeom prst="line">
            <a:avLst/>
          </a:prstGeom>
          <a:noFill/>
          <a:ln w="12700">
            <a:solidFill>
              <a:schemeClr val="tx1"/>
            </a:solidFill>
            <a:round/>
            <a:headEnd type="none" w="sm" len="sm"/>
            <a:tailEnd type="none" w="sm" len="sm"/>
          </a:ln>
        </p:spPr>
        <p:txBody>
          <a:bodyPr lIns="65306" tIns="32653" rIns="65306" bIns="32653"/>
          <a:lstStyle/>
          <a:p>
            <a:endParaRPr lang="en-US"/>
          </a:p>
        </p:txBody>
      </p:sp>
    </p:spTree>
  </p:cSld>
  <p:clrMapOvr>
    <a:masterClrMapping/>
  </p:clrMapOvr>
  <p:transition>
    <p:cover dir="l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8894743"/>
          </a:xfrm>
          <a:prstGeom prst="rect">
            <a:avLst/>
          </a:prstGeom>
        </p:spPr>
        <p:txBody>
          <a:bodyPr wrap="square">
            <a:spAutoFit/>
          </a:bodyPr>
          <a:lstStyle/>
          <a:p>
            <a:pPr algn="ctr" defTabSz="913837"/>
            <a:r>
              <a:rPr lang="en-US" sz="3200" b="1" u="sng" dirty="0" smtClean="0">
                <a:solidFill>
                  <a:srgbClr val="7030A0"/>
                </a:solidFill>
                <a:latin typeface="Times New Roman" pitchFamily="18" charset="0"/>
              </a:rPr>
              <a:t>List of prominent Alumni with present position</a:t>
            </a:r>
          </a:p>
          <a:p>
            <a:pPr defTabSz="913837"/>
            <a:endParaRPr lang="en-US" b="1" dirty="0" smtClean="0">
              <a:latin typeface="Times New Roman" pitchFamily="18" charset="0"/>
            </a:endParaRPr>
          </a:p>
          <a:p>
            <a:pPr defTabSz="913837"/>
            <a:endParaRPr lang="en-US" b="1" dirty="0" smtClean="0">
              <a:latin typeface="Times New Roman" pitchFamily="18" charset="0"/>
            </a:endParaRPr>
          </a:p>
          <a:p>
            <a:pPr defTabSz="913837"/>
            <a:endParaRPr lang="en-US" b="1" dirty="0" smtClean="0">
              <a:latin typeface="Times New Roman" pitchFamily="18" charset="0"/>
            </a:endParaRPr>
          </a:p>
          <a:p>
            <a:pPr defTabSz="913837"/>
            <a:endParaRPr lang="en-US" b="1" dirty="0" smtClean="0">
              <a:latin typeface="Times New Roman" pitchFamily="18" charset="0"/>
            </a:endParaRPr>
          </a:p>
          <a:p>
            <a:pPr defTabSz="913837"/>
            <a:r>
              <a:rPr lang="en-US" b="1" dirty="0" smtClean="0">
                <a:latin typeface="Times New Roman" pitchFamily="18" charset="0"/>
              </a:rPr>
              <a:t>Sr. 	Name of Alumni		Year of  Passing	Designation	Venue</a:t>
            </a:r>
          </a:p>
          <a:p>
            <a:pPr defTabSz="913837"/>
            <a:r>
              <a:rPr lang="en-US" b="1" dirty="0" smtClean="0">
                <a:latin typeface="Times New Roman" pitchFamily="18" charset="0"/>
              </a:rPr>
              <a:t>No.</a:t>
            </a:r>
            <a:endParaRPr lang="en-US" dirty="0" smtClean="0">
              <a:latin typeface="Times New Roman" pitchFamily="18" charset="0"/>
            </a:endParaRPr>
          </a:p>
          <a:p>
            <a:pPr defTabSz="913837"/>
            <a:endParaRPr lang="en-US" dirty="0" smtClean="0">
              <a:latin typeface="Times New Roman" pitchFamily="18" charset="0"/>
            </a:endParaRPr>
          </a:p>
          <a:p>
            <a:pPr defTabSz="913837"/>
            <a:r>
              <a:rPr lang="en-US" dirty="0" smtClean="0">
                <a:latin typeface="Times New Roman" pitchFamily="18" charset="0"/>
              </a:rPr>
              <a:t>9.	</a:t>
            </a:r>
            <a:r>
              <a:rPr lang="en-US" dirty="0" err="1" smtClean="0">
                <a:latin typeface="Times New Roman" pitchFamily="18" charset="0"/>
              </a:rPr>
              <a:t>Shri</a:t>
            </a:r>
            <a:r>
              <a:rPr lang="en-US" dirty="0" smtClean="0">
                <a:latin typeface="Times New Roman" pitchFamily="18" charset="0"/>
              </a:rPr>
              <a:t>. </a:t>
            </a:r>
            <a:r>
              <a:rPr lang="en-US" dirty="0" err="1" smtClean="0">
                <a:latin typeface="Times New Roman" pitchFamily="18" charset="0"/>
              </a:rPr>
              <a:t>Raut</a:t>
            </a:r>
            <a:r>
              <a:rPr lang="en-US" dirty="0" smtClean="0">
                <a:latin typeface="Times New Roman" pitchFamily="18" charset="0"/>
              </a:rPr>
              <a:t> S. R.		1999-2000 	</a:t>
            </a:r>
            <a:r>
              <a:rPr lang="en-US" dirty="0" err="1" smtClean="0">
                <a:latin typeface="Times New Roman" pitchFamily="18" charset="0"/>
              </a:rPr>
              <a:t>Assi</a:t>
            </a:r>
            <a:r>
              <a:rPr lang="en-US" dirty="0" smtClean="0">
                <a:latin typeface="Times New Roman" pitchFamily="18" charset="0"/>
              </a:rPr>
              <a:t>. Prof.	Mrs. K.S.K.</a:t>
            </a:r>
          </a:p>
          <a:p>
            <a:pPr defTabSz="913837"/>
            <a:r>
              <a:rPr lang="en-US" dirty="0" smtClean="0">
                <a:latin typeface="Times New Roman" pitchFamily="18" charset="0"/>
              </a:rPr>
              <a:t>								College, </a:t>
            </a:r>
            <a:r>
              <a:rPr lang="en-US" dirty="0" err="1" smtClean="0">
                <a:latin typeface="Times New Roman" pitchFamily="18" charset="0"/>
              </a:rPr>
              <a:t>Beed</a:t>
            </a:r>
            <a:endParaRPr lang="en-US" dirty="0" smtClean="0">
              <a:latin typeface="Times New Roman" pitchFamily="18" charset="0"/>
            </a:endParaRPr>
          </a:p>
          <a:p>
            <a:pPr defTabSz="913837"/>
            <a:r>
              <a:rPr lang="en-US" dirty="0" smtClean="0">
                <a:latin typeface="Times New Roman" pitchFamily="18" charset="0"/>
              </a:rPr>
              <a:t>10.	</a:t>
            </a:r>
            <a:r>
              <a:rPr lang="en-US" dirty="0" err="1" smtClean="0">
                <a:latin typeface="Times New Roman" pitchFamily="18" charset="0"/>
              </a:rPr>
              <a:t>Shri</a:t>
            </a:r>
            <a:r>
              <a:rPr lang="en-US" dirty="0" smtClean="0">
                <a:latin typeface="Times New Roman" pitchFamily="18" charset="0"/>
              </a:rPr>
              <a:t>. </a:t>
            </a:r>
            <a:r>
              <a:rPr lang="en-US" dirty="0" err="1" smtClean="0">
                <a:latin typeface="Times New Roman" pitchFamily="18" charset="0"/>
              </a:rPr>
              <a:t>Ghodke</a:t>
            </a:r>
            <a:r>
              <a:rPr lang="en-US" dirty="0" smtClean="0">
                <a:latin typeface="Times New Roman" pitchFamily="18" charset="0"/>
              </a:rPr>
              <a:t> </a:t>
            </a:r>
            <a:r>
              <a:rPr lang="en-US" dirty="0" err="1" smtClean="0">
                <a:latin typeface="Times New Roman" pitchFamily="18" charset="0"/>
              </a:rPr>
              <a:t>Ganesh</a:t>
            </a:r>
            <a:r>
              <a:rPr lang="en-US" dirty="0" smtClean="0">
                <a:latin typeface="Times New Roman" pitchFamily="18" charset="0"/>
              </a:rPr>
              <a:t>	1999-2000	H.M.		</a:t>
            </a:r>
            <a:r>
              <a:rPr lang="en-US" dirty="0" err="1" smtClean="0">
                <a:latin typeface="Times New Roman" pitchFamily="18" charset="0"/>
              </a:rPr>
              <a:t>Borgaon</a:t>
            </a:r>
            <a:r>
              <a:rPr lang="en-US" dirty="0" smtClean="0">
                <a:latin typeface="Times New Roman" pitchFamily="18" charset="0"/>
              </a:rPr>
              <a:t> High</a:t>
            </a:r>
          </a:p>
          <a:p>
            <a:pPr defTabSz="913837"/>
            <a:r>
              <a:rPr lang="en-US" dirty="0" smtClean="0">
                <a:latin typeface="Times New Roman" pitchFamily="18" charset="0"/>
              </a:rPr>
              <a:t>								School, 									</a:t>
            </a:r>
            <a:r>
              <a:rPr lang="en-US" dirty="0" err="1" smtClean="0">
                <a:latin typeface="Times New Roman" pitchFamily="18" charset="0"/>
              </a:rPr>
              <a:t>Borgaon</a:t>
            </a:r>
            <a:endParaRPr lang="en-US" dirty="0" smtClean="0">
              <a:latin typeface="Times New Roman" pitchFamily="18" charset="0"/>
            </a:endParaRPr>
          </a:p>
          <a:p>
            <a:pPr defTabSz="913837"/>
            <a:r>
              <a:rPr lang="en-US" dirty="0" smtClean="0">
                <a:latin typeface="Times New Roman" pitchFamily="18" charset="0"/>
              </a:rPr>
              <a:t>11.	</a:t>
            </a:r>
            <a:r>
              <a:rPr lang="en-US" dirty="0" err="1" smtClean="0">
                <a:latin typeface="Times New Roman" pitchFamily="18" charset="0"/>
              </a:rPr>
              <a:t>Shri</a:t>
            </a:r>
            <a:r>
              <a:rPr lang="en-US" dirty="0" smtClean="0">
                <a:latin typeface="Times New Roman" pitchFamily="18" charset="0"/>
              </a:rPr>
              <a:t>. </a:t>
            </a:r>
            <a:r>
              <a:rPr lang="en-US" dirty="0" err="1" smtClean="0">
                <a:latin typeface="Times New Roman" pitchFamily="18" charset="0"/>
              </a:rPr>
              <a:t>Gaikwad</a:t>
            </a:r>
            <a:r>
              <a:rPr lang="en-US" dirty="0" smtClean="0">
                <a:latin typeface="Times New Roman" pitchFamily="18" charset="0"/>
              </a:rPr>
              <a:t> V. K.	1997-98		Jr. Lecturer	</a:t>
            </a:r>
            <a:r>
              <a:rPr lang="en-US" dirty="0" err="1" smtClean="0">
                <a:latin typeface="Times New Roman" pitchFamily="18" charset="0"/>
              </a:rPr>
              <a:t>Mrs.K.S.K</a:t>
            </a:r>
            <a:r>
              <a:rPr lang="en-US" dirty="0" smtClean="0">
                <a:latin typeface="Times New Roman" pitchFamily="18" charset="0"/>
              </a:rPr>
              <a:t>.</a:t>
            </a:r>
          </a:p>
          <a:p>
            <a:pPr defTabSz="913837"/>
            <a:r>
              <a:rPr lang="en-US" dirty="0" smtClean="0">
                <a:latin typeface="Times New Roman" pitchFamily="18" charset="0"/>
              </a:rPr>
              <a:t>								College, </a:t>
            </a:r>
            <a:r>
              <a:rPr lang="en-US" dirty="0" err="1" smtClean="0">
                <a:latin typeface="Times New Roman" pitchFamily="18" charset="0"/>
              </a:rPr>
              <a:t>Beed</a:t>
            </a:r>
            <a:r>
              <a:rPr lang="en-US" dirty="0" smtClean="0">
                <a:latin typeface="Times New Roman" pitchFamily="18" charset="0"/>
              </a:rPr>
              <a:t> </a:t>
            </a:r>
          </a:p>
          <a:p>
            <a:pPr defTabSz="913837"/>
            <a:r>
              <a:rPr lang="en-US" dirty="0" smtClean="0">
                <a:latin typeface="Times New Roman" pitchFamily="18" charset="0"/>
              </a:rPr>
              <a:t>12.	</a:t>
            </a:r>
            <a:r>
              <a:rPr lang="en-US" dirty="0" err="1" smtClean="0">
                <a:latin typeface="Times New Roman" pitchFamily="18" charset="0"/>
              </a:rPr>
              <a:t>Shri</a:t>
            </a:r>
            <a:r>
              <a:rPr lang="en-US" dirty="0" smtClean="0">
                <a:latin typeface="Times New Roman" pitchFamily="18" charset="0"/>
              </a:rPr>
              <a:t>. </a:t>
            </a:r>
            <a:r>
              <a:rPr lang="en-US" dirty="0" err="1" smtClean="0">
                <a:latin typeface="Times New Roman" pitchFamily="18" charset="0"/>
              </a:rPr>
              <a:t>Ajabe</a:t>
            </a:r>
            <a:r>
              <a:rPr lang="en-US" dirty="0" smtClean="0">
                <a:latin typeface="Times New Roman" pitchFamily="18" charset="0"/>
              </a:rPr>
              <a:t> Bharat		2004-05		</a:t>
            </a:r>
            <a:r>
              <a:rPr lang="en-US" dirty="0" err="1" smtClean="0">
                <a:latin typeface="Times New Roman" pitchFamily="18" charset="0"/>
              </a:rPr>
              <a:t>Assi</a:t>
            </a:r>
            <a:r>
              <a:rPr lang="en-US" dirty="0" smtClean="0">
                <a:latin typeface="Times New Roman" pitchFamily="18" charset="0"/>
              </a:rPr>
              <a:t>. Prof.	</a:t>
            </a:r>
            <a:r>
              <a:rPr lang="en-US" dirty="0" err="1" smtClean="0">
                <a:latin typeface="Times New Roman" pitchFamily="18" charset="0"/>
              </a:rPr>
              <a:t>Aditya</a:t>
            </a:r>
            <a:r>
              <a:rPr lang="en-US" dirty="0" smtClean="0">
                <a:latin typeface="Times New Roman" pitchFamily="18" charset="0"/>
              </a:rPr>
              <a:t> </a:t>
            </a:r>
            <a:r>
              <a:rPr lang="en-US" dirty="0" err="1" smtClean="0">
                <a:latin typeface="Times New Roman" pitchFamily="18" charset="0"/>
              </a:rPr>
              <a:t>Engg</a:t>
            </a:r>
            <a:r>
              <a:rPr lang="en-US" dirty="0" smtClean="0">
                <a:latin typeface="Times New Roman" pitchFamily="18" charset="0"/>
              </a:rPr>
              <a:t>. </a:t>
            </a:r>
          </a:p>
          <a:p>
            <a:pPr defTabSz="913837"/>
            <a:r>
              <a:rPr lang="en-US" dirty="0" smtClean="0">
                <a:latin typeface="Times New Roman" pitchFamily="18" charset="0"/>
              </a:rPr>
              <a:t>								College, </a:t>
            </a:r>
            <a:r>
              <a:rPr lang="en-US" dirty="0" smtClean="0">
                <a:latin typeface="Times New Roman" pitchFamily="18" charset="0"/>
              </a:rPr>
              <a:t>Beed</a:t>
            </a:r>
          </a:p>
          <a:p>
            <a:pPr marL="342900" indent="-342900" defTabSz="913837">
              <a:buAutoNum type="arabicPlain" startAt="13"/>
            </a:pPr>
            <a:r>
              <a:rPr lang="en-US" dirty="0" smtClean="0">
                <a:latin typeface="Times New Roman" pitchFamily="18" charset="0"/>
              </a:rPr>
              <a:t>           </a:t>
            </a:r>
            <a:r>
              <a:rPr lang="en-US" dirty="0" err="1" smtClean="0">
                <a:latin typeface="Times New Roman" pitchFamily="18" charset="0"/>
              </a:rPr>
              <a:t>Dr.Hussaini</a:t>
            </a:r>
            <a:r>
              <a:rPr lang="en-US" dirty="0" smtClean="0">
                <a:latin typeface="Times New Roman" pitchFamily="18" charset="0"/>
              </a:rPr>
              <a:t> S.S		1989-90	                H.O.D&amp;		</a:t>
            </a:r>
            <a:r>
              <a:rPr lang="en-US" dirty="0" smtClean="0">
                <a:latin typeface="Times New Roman" pitchFamily="18" charset="0"/>
              </a:rPr>
              <a:t> </a:t>
            </a:r>
            <a:r>
              <a:rPr lang="en-US" dirty="0" err="1" smtClean="0">
                <a:latin typeface="Times New Roman" pitchFamily="18" charset="0"/>
              </a:rPr>
              <a:t>Millya</a:t>
            </a:r>
            <a:r>
              <a:rPr lang="en-US" dirty="0" smtClean="0">
                <a:latin typeface="Times New Roman" pitchFamily="18" charset="0"/>
              </a:rPr>
              <a:t> </a:t>
            </a:r>
            <a:r>
              <a:rPr lang="en-US" dirty="0" smtClean="0">
                <a:latin typeface="Times New Roman" pitchFamily="18" charset="0"/>
              </a:rPr>
              <a:t>						               </a:t>
            </a:r>
            <a:r>
              <a:rPr lang="en-US" dirty="0" smtClean="0">
                <a:latin typeface="Times New Roman" pitchFamily="18" charset="0"/>
              </a:rPr>
              <a:t> </a:t>
            </a:r>
            <a:r>
              <a:rPr lang="en-US" dirty="0" err="1" smtClean="0">
                <a:latin typeface="Times New Roman" pitchFamily="18" charset="0"/>
              </a:rPr>
              <a:t>Assit.Prof</a:t>
            </a:r>
            <a:r>
              <a:rPr lang="en-US" dirty="0" smtClean="0">
                <a:latin typeface="Times New Roman" pitchFamily="18" charset="0"/>
              </a:rPr>
              <a:t>                </a:t>
            </a:r>
            <a:r>
              <a:rPr lang="en-US" dirty="0" err="1" smtClean="0">
                <a:latin typeface="Times New Roman" pitchFamily="18" charset="0"/>
              </a:rPr>
              <a:t>College,Beed</a:t>
            </a:r>
            <a:endParaRPr lang="en-US" dirty="0" smtClean="0">
              <a:latin typeface="Times New Roman" pitchFamily="18" charset="0"/>
            </a:endParaRPr>
          </a:p>
          <a:p>
            <a:pPr marL="342900" indent="-342900" defTabSz="913837"/>
            <a:r>
              <a:rPr lang="en-US" dirty="0" smtClean="0">
                <a:latin typeface="Times New Roman" pitchFamily="18" charset="0"/>
              </a:rPr>
              <a:t>				                              					</a:t>
            </a:r>
            <a:endParaRPr lang="en-US" dirty="0" smtClean="0">
              <a:latin typeface="Times New Roman" pitchFamily="18" charset="0"/>
            </a:endParaRPr>
          </a:p>
          <a:p>
            <a:pPr defTabSz="913837"/>
            <a:r>
              <a:rPr lang="en-US" dirty="0" smtClean="0">
                <a:latin typeface="Times New Roman" pitchFamily="18" charset="0"/>
              </a:rPr>
              <a:t>14            </a:t>
            </a:r>
            <a:r>
              <a:rPr lang="en-US" dirty="0" smtClean="0">
                <a:latin typeface="Times New Roman" pitchFamily="18" charset="0"/>
              </a:rPr>
              <a:t>Ms. </a:t>
            </a:r>
            <a:r>
              <a:rPr lang="en-US" dirty="0" err="1" smtClean="0">
                <a:latin typeface="Times New Roman" pitchFamily="18" charset="0"/>
              </a:rPr>
              <a:t>Shaikh</a:t>
            </a:r>
            <a:r>
              <a:rPr lang="en-US" dirty="0" smtClean="0">
                <a:latin typeface="Times New Roman" pitchFamily="18" charset="0"/>
              </a:rPr>
              <a:t> S.R                      2003 -06                  Jr. Lecturer              </a:t>
            </a:r>
            <a:r>
              <a:rPr lang="en-US" dirty="0" err="1" smtClean="0">
                <a:latin typeface="Times New Roman" pitchFamily="18" charset="0"/>
              </a:rPr>
              <a:t>Mrs.K.S.K</a:t>
            </a:r>
            <a:r>
              <a:rPr lang="en-US" dirty="0" smtClean="0">
                <a:latin typeface="Times New Roman" pitchFamily="18" charset="0"/>
              </a:rPr>
              <a:t>.</a:t>
            </a:r>
          </a:p>
          <a:p>
            <a:pPr defTabSz="913837"/>
            <a:r>
              <a:rPr lang="en-US" dirty="0" smtClean="0">
                <a:latin typeface="Times New Roman" pitchFamily="18" charset="0"/>
              </a:rPr>
              <a:t>								College, Beed </a:t>
            </a:r>
          </a:p>
          <a:p>
            <a:pPr defTabSz="913837"/>
            <a:endParaRPr lang="en-US" dirty="0" smtClean="0">
              <a:latin typeface="Times New Roman" pitchFamily="18" charset="0"/>
            </a:endParaRPr>
          </a:p>
          <a:p>
            <a:pPr algn="ctr" defTabSz="913837"/>
            <a:endParaRPr lang="en-US" b="1" dirty="0" smtClean="0">
              <a:solidFill>
                <a:srgbClr val="66FF33"/>
              </a:solidFill>
              <a:latin typeface="Times New Roman" pitchFamily="18" charset="0"/>
            </a:endParaRPr>
          </a:p>
          <a:p>
            <a:pPr algn="ctr" defTabSz="913837"/>
            <a:endParaRPr lang="en-US" b="1" dirty="0" smtClean="0">
              <a:solidFill>
                <a:srgbClr val="66FF33"/>
              </a:solidFill>
              <a:latin typeface="Times New Roman" pitchFamily="18" charset="0"/>
            </a:endParaRPr>
          </a:p>
          <a:p>
            <a:pPr algn="ctr" defTabSz="913837"/>
            <a:endParaRPr lang="en-US" b="1" dirty="0" smtClean="0">
              <a:solidFill>
                <a:srgbClr val="66FF33"/>
              </a:solidFill>
              <a:latin typeface="Times New Roman" pitchFamily="18" charset="0"/>
            </a:endParaRPr>
          </a:p>
          <a:p>
            <a:pPr algn="ctr" defTabSz="913837"/>
            <a:endParaRPr lang="en-US" b="1" dirty="0" smtClean="0">
              <a:solidFill>
                <a:srgbClr val="66FF33"/>
              </a:solidFill>
              <a:latin typeface="Times New Roman" pitchFamily="18" charset="0"/>
            </a:endParaRPr>
          </a:p>
          <a:p>
            <a:pPr algn="ctr" defTabSz="913837"/>
            <a:endParaRPr lang="en-US" b="1" dirty="0" smtClean="0">
              <a:solidFill>
                <a:srgbClr val="66FF33"/>
              </a:solidFill>
              <a:latin typeface="Times New Roman" pitchFamily="18" charset="0"/>
            </a:endParaRPr>
          </a:p>
          <a:p>
            <a:pPr algn="ctr" defTabSz="913837"/>
            <a:endParaRPr lang="en-US" b="1" dirty="0" smtClean="0">
              <a:solidFill>
                <a:srgbClr val="66FF33"/>
              </a:solidFill>
              <a:latin typeface="Times New Roman" pitchFamily="18" charset="0"/>
            </a:endParaRPr>
          </a:p>
          <a:p>
            <a:pPr algn="ctr" defTabSz="913837"/>
            <a:endParaRPr lang="en-US" b="1" dirty="0" smtClean="0">
              <a:solidFill>
                <a:srgbClr val="66FF33"/>
              </a:solidFill>
              <a:latin typeface="Times New Roman" pitchFamily="18" charset="0"/>
            </a:endParaRPr>
          </a:p>
          <a:p>
            <a:pPr algn="ctr" defTabSz="913837"/>
            <a:endParaRPr lang="en-US" b="1" dirty="0">
              <a:solidFill>
                <a:srgbClr val="66FF33"/>
              </a:solidFill>
              <a:latin typeface="Times New Roman" pitchFamily="18" charset="0"/>
            </a:endParaRPr>
          </a:p>
        </p:txBody>
      </p:sp>
      <p:sp>
        <p:nvSpPr>
          <p:cNvPr id="6" name="Line 8"/>
          <p:cNvSpPr>
            <a:spLocks noChangeShapeType="1"/>
          </p:cNvSpPr>
          <p:nvPr/>
        </p:nvSpPr>
        <p:spPr bwMode="auto">
          <a:xfrm>
            <a:off x="0" y="1600200"/>
            <a:ext cx="9144000" cy="0"/>
          </a:xfrm>
          <a:prstGeom prst="line">
            <a:avLst/>
          </a:prstGeom>
          <a:noFill/>
          <a:ln w="12700">
            <a:solidFill>
              <a:schemeClr val="tx1"/>
            </a:solidFill>
            <a:round/>
            <a:headEnd type="none" w="sm" len="sm"/>
            <a:tailEnd type="none" w="sm" len="sm"/>
          </a:ln>
        </p:spPr>
        <p:txBody>
          <a:bodyPr lIns="65306" tIns="32653" rIns="65306" bIns="32653"/>
          <a:lstStyle/>
          <a:p>
            <a:endParaRPr lang="en-US" dirty="0" smtClean="0"/>
          </a:p>
          <a:p>
            <a:endParaRPr lang="en-US" dirty="0" smtClean="0"/>
          </a:p>
          <a:p>
            <a:endParaRPr lang="en-US" dirty="0" smtClean="0"/>
          </a:p>
          <a:p>
            <a:endParaRPr lang="en-US" dirty="0" smtClean="0"/>
          </a:p>
          <a:p>
            <a:endParaRPr lang="en-US" dirty="0"/>
          </a:p>
        </p:txBody>
      </p:sp>
      <p:sp>
        <p:nvSpPr>
          <p:cNvPr id="7" name="Line 8"/>
          <p:cNvSpPr>
            <a:spLocks noChangeShapeType="1"/>
          </p:cNvSpPr>
          <p:nvPr/>
        </p:nvSpPr>
        <p:spPr bwMode="auto">
          <a:xfrm>
            <a:off x="0" y="2286000"/>
            <a:ext cx="9144000" cy="0"/>
          </a:xfrm>
          <a:prstGeom prst="line">
            <a:avLst/>
          </a:prstGeom>
          <a:noFill/>
          <a:ln w="12700">
            <a:solidFill>
              <a:schemeClr val="tx1"/>
            </a:solidFill>
            <a:round/>
            <a:headEnd type="none" w="sm" len="sm"/>
            <a:tailEnd type="none" w="sm" len="sm"/>
          </a:ln>
        </p:spPr>
        <p:txBody>
          <a:bodyPr lIns="65306" tIns="32653" rIns="65306" bIns="32653"/>
          <a:lstStyle/>
          <a:p>
            <a:endParaRPr lang="en-US" dirty="0"/>
          </a:p>
        </p:txBody>
      </p:sp>
    </p:spTree>
  </p:cSld>
  <p:clrMapOvr>
    <a:masterClrMapping/>
  </p:clrMapOvr>
  <p:transition>
    <p:cover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9233" name="Rectangle 1"/>
          <p:cNvSpPr>
            <a:spLocks noChangeArrowheads="1"/>
          </p:cNvSpPr>
          <p:nvPr/>
        </p:nvSpPr>
        <p:spPr bwMode="auto">
          <a:xfrm>
            <a:off x="0" y="1"/>
            <a:ext cx="9144000" cy="11387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800" b="1" i="0" u="sng" strike="noStrike" cap="none" normalizeH="0" baseline="0" dirty="0" smtClean="0">
                <a:ln>
                  <a:noFill/>
                </a:ln>
                <a:solidFill>
                  <a:srgbClr val="7030A0"/>
                </a:solidFill>
                <a:effectLst/>
                <a:latin typeface="Arial" pitchFamily="34" charset="0"/>
                <a:ea typeface="Calibri" pitchFamily="34" charset="0"/>
                <a:cs typeface="Times New Roman" pitchFamily="18" charset="0"/>
              </a:rPr>
              <a:t>FUTURE PLAN</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4000" b="0" i="0" u="sng" strike="noStrike" cap="none" normalizeH="0" baseline="0" dirty="0" smtClean="0">
              <a:ln>
                <a:noFill/>
              </a:ln>
              <a:solidFill>
                <a:srgbClr val="7030A0"/>
              </a:solidFill>
              <a:effectLst/>
              <a:latin typeface="Arial" pitchFamily="34" charset="0"/>
            </a:endParaRPr>
          </a:p>
        </p:txBody>
      </p:sp>
      <p:graphicFrame>
        <p:nvGraphicFramePr>
          <p:cNvPr id="4" name="Table 3"/>
          <p:cNvGraphicFramePr>
            <a:graphicFrameLocks noGrp="1"/>
          </p:cNvGraphicFramePr>
          <p:nvPr/>
        </p:nvGraphicFramePr>
        <p:xfrm>
          <a:off x="0" y="685799"/>
          <a:ext cx="9144000" cy="6420087"/>
        </p:xfrm>
        <a:graphic>
          <a:graphicData uri="http://schemas.openxmlformats.org/drawingml/2006/table">
            <a:tbl>
              <a:tblPr/>
              <a:tblGrid>
                <a:gridCol w="1174459"/>
                <a:gridCol w="6103792"/>
                <a:gridCol w="1865749"/>
              </a:tblGrid>
              <a:tr h="721050">
                <a:tc>
                  <a:txBody>
                    <a:bodyPr/>
                    <a:lstStyle/>
                    <a:p>
                      <a:pPr marL="0" marR="0" algn="ctr">
                        <a:lnSpc>
                          <a:spcPct val="115000"/>
                        </a:lnSpc>
                        <a:spcBef>
                          <a:spcPts val="0"/>
                        </a:spcBef>
                        <a:spcAft>
                          <a:spcPts val="1000"/>
                        </a:spcAft>
                      </a:pPr>
                      <a:r>
                        <a:rPr lang="en-US" sz="2400" b="1" cap="none" spc="0" dirty="0">
                          <a:ln w="1905"/>
                          <a:solidFill>
                            <a:schemeClr val="tx1"/>
                          </a:solidFill>
                          <a:effectLst>
                            <a:innerShdw blurRad="69850" dist="43180" dir="5400000">
                              <a:srgbClr val="000000">
                                <a:alpha val="65000"/>
                              </a:srgbClr>
                            </a:innerShdw>
                          </a:effectLst>
                          <a:latin typeface="Calibri"/>
                          <a:ea typeface="Calibri"/>
                          <a:cs typeface="Times New Roman"/>
                        </a:rPr>
                        <a:t>Year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lnSpc>
                          <a:spcPct val="115000"/>
                        </a:lnSpc>
                        <a:spcBef>
                          <a:spcPts val="0"/>
                        </a:spcBef>
                        <a:spcAft>
                          <a:spcPts val="1000"/>
                        </a:spcAft>
                      </a:pPr>
                      <a:r>
                        <a:rPr lang="en-US" sz="2400" b="1" cap="none" spc="0" dirty="0">
                          <a:ln w="1905"/>
                          <a:solidFill>
                            <a:schemeClr val="tx1"/>
                          </a:solidFill>
                          <a:effectLst>
                            <a:innerShdw blurRad="69850" dist="43180" dir="5400000">
                              <a:srgbClr val="000000">
                                <a:alpha val="65000"/>
                              </a:srgbClr>
                            </a:innerShdw>
                          </a:effectLst>
                          <a:latin typeface="Calibri"/>
                          <a:ea typeface="Calibri"/>
                          <a:cs typeface="Times New Roman"/>
                        </a:rPr>
                        <a:t>Activity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lnSpc>
                          <a:spcPct val="115000"/>
                        </a:lnSpc>
                        <a:spcBef>
                          <a:spcPts val="0"/>
                        </a:spcBef>
                        <a:spcAft>
                          <a:spcPts val="1000"/>
                        </a:spcAft>
                      </a:pPr>
                      <a:r>
                        <a:rPr lang="en-US" sz="2400" b="1" cap="none" spc="0" dirty="0">
                          <a:ln w="1905"/>
                          <a:solidFill>
                            <a:schemeClr val="tx1"/>
                          </a:solidFill>
                          <a:effectLst>
                            <a:innerShdw blurRad="69850" dist="43180" dir="5400000">
                              <a:srgbClr val="000000">
                                <a:alpha val="65000"/>
                              </a:srgbClr>
                            </a:innerShdw>
                          </a:effectLst>
                          <a:latin typeface="Calibri"/>
                          <a:ea typeface="Calibri"/>
                          <a:cs typeface="Times New Roman"/>
                        </a:rPr>
                        <a:t>Tentative Month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721050">
                <a:tc>
                  <a:txBody>
                    <a:bodyPr/>
                    <a:lstStyle/>
                    <a:p>
                      <a:pPr marL="0" marR="0" algn="ctr">
                        <a:lnSpc>
                          <a:spcPct val="115000"/>
                        </a:lnSpc>
                        <a:spcBef>
                          <a:spcPts val="0"/>
                        </a:spcBef>
                        <a:spcAft>
                          <a:spcPts val="1000"/>
                        </a:spcAft>
                      </a:pPr>
                      <a:r>
                        <a:rPr lang="en-US" sz="2400" b="1" dirty="0">
                          <a:latin typeface="Calibri"/>
                          <a:ea typeface="Calibri"/>
                          <a:cs typeface="Times New Roman"/>
                        </a:rPr>
                        <a:t>2011 </a:t>
                      </a:r>
                      <a:r>
                        <a:rPr lang="en-US" sz="2400" b="1" dirty="0" smtClean="0">
                          <a:latin typeface="Calibri"/>
                          <a:ea typeface="Calibri"/>
                          <a:cs typeface="Times New Roman"/>
                        </a:rPr>
                        <a:t>– </a:t>
                      </a:r>
                      <a:r>
                        <a:rPr lang="en-US" sz="2400" b="1" dirty="0">
                          <a:latin typeface="Calibri"/>
                          <a:ea typeface="Calibri"/>
                          <a:cs typeface="Times New Roman"/>
                        </a:rPr>
                        <a:t>12</a:t>
                      </a:r>
                      <a:endParaRPr lang="en-US" sz="2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2400" b="1" dirty="0">
                          <a:latin typeface="Calibri"/>
                          <a:ea typeface="Calibri"/>
                          <a:cs typeface="Times New Roman"/>
                        </a:rPr>
                        <a:t>School college interaction</a:t>
                      </a:r>
                      <a:endParaRPr lang="en-US" sz="2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2400" b="1" dirty="0">
                          <a:latin typeface="Calibri"/>
                          <a:ea typeface="Calibri"/>
                          <a:cs typeface="Times New Roman"/>
                        </a:rPr>
                        <a:t>July 2011</a:t>
                      </a:r>
                      <a:endParaRPr lang="en-US" sz="2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0525">
                <a:tc>
                  <a:txBody>
                    <a:bodyPr/>
                    <a:lstStyle/>
                    <a:p>
                      <a:pPr marL="0" marR="0" algn="ctr">
                        <a:lnSpc>
                          <a:spcPct val="115000"/>
                        </a:lnSpc>
                        <a:spcBef>
                          <a:spcPts val="0"/>
                        </a:spcBef>
                        <a:spcAft>
                          <a:spcPts val="1000"/>
                        </a:spcAft>
                      </a:pPr>
                      <a:endParaRPr lang="en-US" sz="2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2400" b="1" dirty="0">
                          <a:latin typeface="Calibri"/>
                          <a:ea typeface="Calibri"/>
                          <a:cs typeface="Times New Roman"/>
                        </a:rPr>
                        <a:t>A Visit to Wind Energy Project </a:t>
                      </a:r>
                      <a:endParaRPr lang="en-US" sz="2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2400" b="1" dirty="0">
                          <a:latin typeface="Calibri"/>
                          <a:ea typeface="Calibri"/>
                          <a:cs typeface="Times New Roman"/>
                        </a:rPr>
                        <a:t>Aug. 2011</a:t>
                      </a:r>
                      <a:endParaRPr lang="en-US" sz="2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21050">
                <a:tc>
                  <a:txBody>
                    <a:bodyPr/>
                    <a:lstStyle/>
                    <a:p>
                      <a:pPr marL="0" marR="0" algn="ctr">
                        <a:lnSpc>
                          <a:spcPct val="115000"/>
                        </a:lnSpc>
                        <a:spcBef>
                          <a:spcPts val="0"/>
                        </a:spcBef>
                        <a:spcAft>
                          <a:spcPts val="1000"/>
                        </a:spcAft>
                      </a:pPr>
                      <a:endParaRPr lang="en-US" sz="2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2400" b="1">
                          <a:latin typeface="Calibri"/>
                          <a:ea typeface="Calibri"/>
                          <a:cs typeface="Times New Roman"/>
                        </a:rPr>
                        <a:t>Proposed to submit minor research project of Faculty</a:t>
                      </a:r>
                      <a:endParaRPr lang="en-US" sz="2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2400" b="1" dirty="0">
                          <a:latin typeface="Calibri"/>
                          <a:ea typeface="Calibri"/>
                          <a:cs typeface="Times New Roman"/>
                        </a:rPr>
                        <a:t>Oct. 2011</a:t>
                      </a:r>
                      <a:endParaRPr lang="en-US" sz="2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21050">
                <a:tc>
                  <a:txBody>
                    <a:bodyPr/>
                    <a:lstStyle/>
                    <a:p>
                      <a:pPr marL="0" marR="0" algn="ctr">
                        <a:lnSpc>
                          <a:spcPct val="115000"/>
                        </a:lnSpc>
                        <a:spcBef>
                          <a:spcPts val="0"/>
                        </a:spcBef>
                        <a:spcAft>
                          <a:spcPts val="1000"/>
                        </a:spcAft>
                      </a:pPr>
                      <a:endParaRPr lang="en-US" sz="2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2400" b="1">
                          <a:latin typeface="Calibri"/>
                          <a:ea typeface="Calibri"/>
                          <a:cs typeface="Times New Roman"/>
                        </a:rPr>
                        <a:t>To organize State level Seminar on recent trends in Physics.</a:t>
                      </a:r>
                      <a:endParaRPr lang="en-US" sz="2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2400" b="1" dirty="0">
                          <a:latin typeface="Calibri"/>
                          <a:ea typeface="Calibri"/>
                          <a:cs typeface="Times New Roman"/>
                        </a:rPr>
                        <a:t>Jan. 2012</a:t>
                      </a:r>
                      <a:endParaRPr lang="en-US" sz="2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21050">
                <a:tc>
                  <a:txBody>
                    <a:bodyPr/>
                    <a:lstStyle/>
                    <a:p>
                      <a:pPr marL="0" marR="0" algn="ctr">
                        <a:lnSpc>
                          <a:spcPct val="115000"/>
                        </a:lnSpc>
                        <a:spcBef>
                          <a:spcPts val="0"/>
                        </a:spcBef>
                        <a:spcAft>
                          <a:spcPts val="1000"/>
                        </a:spcAft>
                      </a:pPr>
                      <a:r>
                        <a:rPr lang="en-US" sz="2400" b="1">
                          <a:latin typeface="Calibri"/>
                          <a:ea typeface="Calibri"/>
                          <a:cs typeface="Times New Roman"/>
                        </a:rPr>
                        <a:t>2012 -13</a:t>
                      </a:r>
                      <a:endParaRPr lang="en-US" sz="2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2400" b="1">
                          <a:latin typeface="Calibri"/>
                          <a:ea typeface="Calibri"/>
                          <a:cs typeface="Times New Roman"/>
                        </a:rPr>
                        <a:t>A Visit to Solar Energy plant </a:t>
                      </a:r>
                      <a:endParaRPr lang="en-US" sz="2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2400" b="1" dirty="0">
                          <a:latin typeface="Calibri"/>
                          <a:ea typeface="Calibri"/>
                          <a:cs typeface="Times New Roman"/>
                        </a:rPr>
                        <a:t>Aug. 2012</a:t>
                      </a:r>
                      <a:endParaRPr lang="en-US" sz="2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21050">
                <a:tc>
                  <a:txBody>
                    <a:bodyPr/>
                    <a:lstStyle/>
                    <a:p>
                      <a:pPr marL="0" marR="0" algn="ctr">
                        <a:lnSpc>
                          <a:spcPct val="115000"/>
                        </a:lnSpc>
                        <a:spcBef>
                          <a:spcPts val="0"/>
                        </a:spcBef>
                        <a:spcAft>
                          <a:spcPts val="1000"/>
                        </a:spcAft>
                      </a:pPr>
                      <a:endParaRPr lang="en-US" sz="2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2400" b="1">
                          <a:latin typeface="Calibri"/>
                          <a:ea typeface="Calibri"/>
                          <a:cs typeface="Times New Roman"/>
                        </a:rPr>
                        <a:t>Recommendation to submit the proposal to start P.G. course </a:t>
                      </a:r>
                      <a:endParaRPr lang="en-US" sz="2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2400" b="1" dirty="0">
                          <a:latin typeface="Calibri"/>
                          <a:ea typeface="Calibri"/>
                          <a:cs typeface="Times New Roman"/>
                        </a:rPr>
                        <a:t>Jan.2013</a:t>
                      </a:r>
                      <a:endParaRPr lang="en-US" sz="2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51975">
                <a:tc>
                  <a:txBody>
                    <a:bodyPr/>
                    <a:lstStyle/>
                    <a:p>
                      <a:pPr marL="0" marR="0" algn="ctr">
                        <a:lnSpc>
                          <a:spcPct val="115000"/>
                        </a:lnSpc>
                        <a:spcBef>
                          <a:spcPts val="0"/>
                        </a:spcBef>
                        <a:spcAft>
                          <a:spcPts val="1000"/>
                        </a:spcAft>
                      </a:pPr>
                      <a:endParaRPr lang="en-US" sz="2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2400" b="1" dirty="0">
                          <a:latin typeface="Calibri"/>
                          <a:ea typeface="Calibri"/>
                          <a:cs typeface="Times New Roman"/>
                        </a:rPr>
                        <a:t>To submit the proposal for reorganization of laboratory for research centre.</a:t>
                      </a:r>
                      <a:endParaRPr lang="en-US" sz="2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2400" b="1" dirty="0">
                          <a:latin typeface="Calibri"/>
                          <a:ea typeface="Calibri"/>
                          <a:cs typeface="Times New Roman"/>
                        </a:rPr>
                        <a:t>Feb.2013</a:t>
                      </a:r>
                      <a:endParaRPr lang="en-US" sz="2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68993"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Tree>
  </p:cSld>
  <p:clrMapOvr>
    <a:masterClrMapping/>
  </p:clrMapOvr>
  <p:transition>
    <p:comb/>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 y="1"/>
          <a:ext cx="8991602" cy="6858003"/>
        </p:xfrm>
        <a:graphic>
          <a:graphicData uri="http://schemas.openxmlformats.org/drawingml/2006/table">
            <a:tbl>
              <a:tblPr/>
              <a:tblGrid>
                <a:gridCol w="1371601"/>
                <a:gridCol w="5769394"/>
                <a:gridCol w="1850607"/>
              </a:tblGrid>
              <a:tr h="854021">
                <a:tc>
                  <a:txBody>
                    <a:bodyPr/>
                    <a:lstStyle/>
                    <a:p>
                      <a:pPr marL="0" marR="0" algn="ctr">
                        <a:lnSpc>
                          <a:spcPct val="115000"/>
                        </a:lnSpc>
                        <a:spcBef>
                          <a:spcPts val="0"/>
                        </a:spcBef>
                        <a:spcAft>
                          <a:spcPts val="1000"/>
                        </a:spcAft>
                      </a:pPr>
                      <a:r>
                        <a:rPr lang="en-US" sz="2400" b="1" dirty="0">
                          <a:latin typeface="Calibri"/>
                          <a:ea typeface="Calibri"/>
                          <a:cs typeface="Times New Roman"/>
                        </a:rPr>
                        <a:t>2013 - 14</a:t>
                      </a:r>
                      <a:endParaRPr lang="en-US" sz="2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2400" b="1" dirty="0">
                          <a:latin typeface="Calibri"/>
                          <a:ea typeface="Calibri"/>
                          <a:cs typeface="Times New Roman"/>
                        </a:rPr>
                        <a:t>To organize state level Conference on Nanotechnology</a:t>
                      </a:r>
                      <a:endParaRPr lang="en-US" sz="2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2400" b="1" dirty="0">
                          <a:latin typeface="Calibri"/>
                          <a:ea typeface="Calibri"/>
                          <a:cs typeface="Times New Roman"/>
                        </a:rPr>
                        <a:t>Aug. 2013</a:t>
                      </a:r>
                      <a:endParaRPr lang="en-US" sz="2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54021">
                <a:tc>
                  <a:txBody>
                    <a:bodyPr/>
                    <a:lstStyle/>
                    <a:p>
                      <a:pPr marL="0" marR="0" algn="ctr">
                        <a:lnSpc>
                          <a:spcPct val="115000"/>
                        </a:lnSpc>
                        <a:spcBef>
                          <a:spcPts val="0"/>
                        </a:spcBef>
                        <a:spcAft>
                          <a:spcPts val="1000"/>
                        </a:spcAft>
                      </a:pPr>
                      <a:endParaRPr lang="en-US" sz="2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2400" b="1" dirty="0">
                          <a:latin typeface="Calibri"/>
                          <a:ea typeface="Calibri"/>
                          <a:cs typeface="Times New Roman"/>
                        </a:rPr>
                        <a:t>To Submit the proposal for Research Guide of Faculty</a:t>
                      </a:r>
                      <a:endParaRPr lang="en-US" sz="2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2400" b="1" dirty="0">
                          <a:latin typeface="Calibri"/>
                          <a:ea typeface="Calibri"/>
                          <a:cs typeface="Times New Roman"/>
                        </a:rPr>
                        <a:t>Oct.2013</a:t>
                      </a:r>
                      <a:endParaRPr lang="en-US" sz="2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9928">
                <a:tc>
                  <a:txBody>
                    <a:bodyPr/>
                    <a:lstStyle/>
                    <a:p>
                      <a:pPr marL="0" marR="0" algn="ctr">
                        <a:lnSpc>
                          <a:spcPct val="115000"/>
                        </a:lnSpc>
                        <a:spcBef>
                          <a:spcPts val="0"/>
                        </a:spcBef>
                        <a:spcAft>
                          <a:spcPts val="1000"/>
                        </a:spcAft>
                      </a:pPr>
                      <a:endParaRPr lang="en-US" sz="2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2400" b="1" dirty="0">
                          <a:latin typeface="Calibri"/>
                          <a:ea typeface="Calibri"/>
                          <a:cs typeface="Times New Roman"/>
                        </a:rPr>
                        <a:t>A Visit to I.U.C.A.A. </a:t>
                      </a:r>
                      <a:r>
                        <a:rPr lang="en-US" sz="2400" b="1" dirty="0" err="1">
                          <a:latin typeface="Calibri"/>
                          <a:ea typeface="Calibri"/>
                          <a:cs typeface="Times New Roman"/>
                        </a:rPr>
                        <a:t>Pune</a:t>
                      </a:r>
                      <a:r>
                        <a:rPr lang="en-US" sz="2400" b="1" dirty="0">
                          <a:latin typeface="Calibri"/>
                          <a:ea typeface="Calibri"/>
                          <a:cs typeface="Times New Roman"/>
                        </a:rPr>
                        <a:t> (Educational Tour)</a:t>
                      </a:r>
                      <a:endParaRPr lang="en-US" sz="2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2400" b="1" dirty="0">
                          <a:latin typeface="Calibri"/>
                          <a:ea typeface="Calibri"/>
                          <a:cs typeface="Times New Roman"/>
                        </a:rPr>
                        <a:t>Jan. 2014</a:t>
                      </a:r>
                      <a:endParaRPr lang="en-US" sz="2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54021">
                <a:tc>
                  <a:txBody>
                    <a:bodyPr/>
                    <a:lstStyle/>
                    <a:p>
                      <a:pPr marL="0" marR="0" algn="ctr">
                        <a:lnSpc>
                          <a:spcPct val="115000"/>
                        </a:lnSpc>
                        <a:spcBef>
                          <a:spcPts val="0"/>
                        </a:spcBef>
                        <a:spcAft>
                          <a:spcPts val="1000"/>
                        </a:spcAft>
                      </a:pPr>
                      <a:r>
                        <a:rPr lang="en-US" sz="2400" b="1">
                          <a:latin typeface="Calibri"/>
                          <a:ea typeface="Calibri"/>
                          <a:cs typeface="Times New Roman"/>
                        </a:rPr>
                        <a:t>2014 -15</a:t>
                      </a:r>
                      <a:endParaRPr lang="en-US" sz="2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2400" b="1">
                          <a:latin typeface="Calibri"/>
                          <a:ea typeface="Calibri"/>
                          <a:cs typeface="Times New Roman"/>
                        </a:rPr>
                        <a:t>A Visit to Satellite centre at,Jalna (Educational Tour)</a:t>
                      </a:r>
                      <a:endParaRPr lang="en-US" sz="2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2400" b="1" dirty="0">
                          <a:latin typeface="Calibri"/>
                          <a:ea typeface="Calibri"/>
                          <a:cs typeface="Times New Roman"/>
                        </a:rPr>
                        <a:t>July.2014</a:t>
                      </a:r>
                      <a:endParaRPr lang="en-US" sz="2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9928">
                <a:tc>
                  <a:txBody>
                    <a:bodyPr/>
                    <a:lstStyle/>
                    <a:p>
                      <a:pPr marL="0" marR="0" algn="ctr">
                        <a:lnSpc>
                          <a:spcPct val="115000"/>
                        </a:lnSpc>
                        <a:spcBef>
                          <a:spcPts val="0"/>
                        </a:spcBef>
                        <a:spcAft>
                          <a:spcPts val="1000"/>
                        </a:spcAft>
                      </a:pPr>
                      <a:endParaRPr lang="en-US" sz="2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2400" b="1">
                          <a:latin typeface="Calibri"/>
                          <a:ea typeface="Calibri"/>
                          <a:cs typeface="Times New Roman"/>
                        </a:rPr>
                        <a:t>School college interaction.</a:t>
                      </a:r>
                      <a:endParaRPr lang="en-US" sz="2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2400" b="1" dirty="0">
                          <a:latin typeface="Calibri"/>
                          <a:ea typeface="Calibri"/>
                          <a:cs typeface="Times New Roman"/>
                        </a:rPr>
                        <a:t>Oct. 2014</a:t>
                      </a:r>
                      <a:endParaRPr lang="en-US" sz="2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54021">
                <a:tc>
                  <a:txBody>
                    <a:bodyPr/>
                    <a:lstStyle/>
                    <a:p>
                      <a:pPr marL="0" marR="0" algn="ctr">
                        <a:lnSpc>
                          <a:spcPct val="115000"/>
                        </a:lnSpc>
                        <a:spcBef>
                          <a:spcPts val="0"/>
                        </a:spcBef>
                        <a:spcAft>
                          <a:spcPts val="1000"/>
                        </a:spcAft>
                      </a:pPr>
                      <a:endParaRPr lang="en-US" sz="2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2400" b="1">
                          <a:latin typeface="Calibri"/>
                          <a:ea typeface="Calibri"/>
                          <a:cs typeface="Times New Roman"/>
                        </a:rPr>
                        <a:t>To submit the proposal to start Certificate courses </a:t>
                      </a:r>
                      <a:endParaRPr lang="en-US" sz="2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2400" b="1" dirty="0">
                          <a:latin typeface="Calibri"/>
                          <a:ea typeface="Calibri"/>
                          <a:cs typeface="Times New Roman"/>
                        </a:rPr>
                        <a:t>Jan. 2015</a:t>
                      </a:r>
                      <a:endParaRPr lang="en-US" sz="2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54021">
                <a:tc>
                  <a:txBody>
                    <a:bodyPr/>
                    <a:lstStyle/>
                    <a:p>
                      <a:pPr marL="0" marR="0">
                        <a:lnSpc>
                          <a:spcPct val="115000"/>
                        </a:lnSpc>
                        <a:spcBef>
                          <a:spcPts val="0"/>
                        </a:spcBef>
                        <a:spcAft>
                          <a:spcPts val="1000"/>
                        </a:spcAft>
                      </a:pPr>
                      <a:r>
                        <a:rPr lang="en-US" sz="2400" b="1">
                          <a:latin typeface="Calibri"/>
                          <a:ea typeface="Calibri"/>
                          <a:cs typeface="Times New Roman"/>
                        </a:rPr>
                        <a:t>2015-16</a:t>
                      </a:r>
                      <a:endParaRPr lang="en-US" sz="2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2400" b="1">
                          <a:latin typeface="Calibri"/>
                          <a:ea typeface="Calibri"/>
                          <a:cs typeface="Times New Roman"/>
                        </a:rPr>
                        <a:t>A Visit to Parli Thermal Station, Parli (Educational Tour)</a:t>
                      </a:r>
                      <a:endParaRPr lang="en-US" sz="2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2400" b="1" dirty="0">
                          <a:latin typeface="Calibri"/>
                          <a:ea typeface="Calibri"/>
                          <a:cs typeface="Times New Roman"/>
                        </a:rPr>
                        <a:t>Aug. 2015</a:t>
                      </a:r>
                      <a:endParaRPr lang="en-US" sz="2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54021">
                <a:tc>
                  <a:txBody>
                    <a:bodyPr/>
                    <a:lstStyle/>
                    <a:p>
                      <a:pPr marL="0" marR="0" algn="ctr">
                        <a:lnSpc>
                          <a:spcPct val="115000"/>
                        </a:lnSpc>
                        <a:spcBef>
                          <a:spcPts val="0"/>
                        </a:spcBef>
                        <a:spcAft>
                          <a:spcPts val="1000"/>
                        </a:spcAft>
                      </a:pPr>
                      <a:endParaRPr lang="en-US" sz="2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2400" b="1">
                          <a:latin typeface="Calibri"/>
                          <a:ea typeface="Calibri"/>
                          <a:cs typeface="Times New Roman"/>
                        </a:rPr>
                        <a:t>To organize university level workshop on experiments in physics for B.Sc.I, II, III.</a:t>
                      </a:r>
                      <a:endParaRPr lang="en-US" sz="2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2400" b="1" dirty="0">
                          <a:latin typeface="Calibri"/>
                          <a:ea typeface="Calibri"/>
                          <a:cs typeface="Times New Roman"/>
                        </a:rPr>
                        <a:t>Dec. 2015</a:t>
                      </a:r>
                      <a:endParaRPr lang="en-US" sz="2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54021">
                <a:tc>
                  <a:txBody>
                    <a:bodyPr/>
                    <a:lstStyle/>
                    <a:p>
                      <a:pPr marL="0" marR="0" algn="ctr">
                        <a:lnSpc>
                          <a:spcPct val="115000"/>
                        </a:lnSpc>
                        <a:spcBef>
                          <a:spcPts val="0"/>
                        </a:spcBef>
                        <a:spcAft>
                          <a:spcPts val="1000"/>
                        </a:spcAft>
                      </a:pPr>
                      <a:endParaRPr lang="en-US" sz="2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2400" b="1" dirty="0">
                          <a:latin typeface="Calibri"/>
                          <a:ea typeface="Calibri"/>
                          <a:cs typeface="Times New Roman"/>
                        </a:rPr>
                        <a:t>To Submit the proposal for Major Research Project of Faculty</a:t>
                      </a:r>
                      <a:endParaRPr lang="en-US" sz="2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2400" b="1" dirty="0">
                          <a:latin typeface="Calibri"/>
                          <a:ea typeface="Calibri"/>
                          <a:cs typeface="Times New Roman"/>
                        </a:rPr>
                        <a:t>Jan.  2016</a:t>
                      </a:r>
                      <a:endParaRPr lang="en-US" sz="2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752600" y="3505200"/>
            <a:ext cx="5715000" cy="1143000"/>
          </a:xfrm>
        </p:spPr>
        <p:txBody>
          <a:bodyPr>
            <a:noAutofit/>
          </a:bodyPr>
          <a:lstStyle/>
          <a:p>
            <a:r>
              <a:rPr lang="en-US" sz="7200" b="1" dirty="0" smtClean="0">
                <a:solidFill>
                  <a:srgbClr val="FF0000"/>
                </a:solidFill>
              </a:rPr>
              <a:t>Pictography </a:t>
            </a:r>
            <a:endParaRPr lang="en-US" sz="7200" b="1" dirty="0">
              <a:solidFill>
                <a:srgbClr val="FF0000"/>
              </a:solidFill>
            </a:endParaRPr>
          </a:p>
        </p:txBody>
      </p:sp>
      <p:sp>
        <p:nvSpPr>
          <p:cNvPr id="5" name="Rectangle 4"/>
          <p:cNvSpPr/>
          <p:nvPr/>
        </p:nvSpPr>
        <p:spPr>
          <a:xfrm>
            <a:off x="1000100" y="2714620"/>
            <a:ext cx="2908360" cy="584775"/>
          </a:xfrm>
          <a:prstGeom prst="rect">
            <a:avLst/>
          </a:prstGeom>
        </p:spPr>
        <p:txBody>
          <a:bodyPr wrap="none">
            <a:spAutoFit/>
          </a:bodyPr>
          <a:lstStyle/>
          <a:p>
            <a:r>
              <a:rPr lang="en-US" sz="3200" b="1" dirty="0" smtClean="0">
                <a:solidFill>
                  <a:srgbClr val="7030A0"/>
                </a:solidFill>
              </a:rPr>
              <a:t>Departmenta</a:t>
            </a:r>
            <a:r>
              <a:rPr lang="en-US" sz="3200" b="1" dirty="0" smtClean="0"/>
              <a:t>l</a:t>
            </a:r>
            <a:endParaRPr lang="en-US" sz="3200" dirty="0"/>
          </a:p>
        </p:txBody>
      </p:sp>
      <p:pic>
        <p:nvPicPr>
          <p:cNvPr id="6" name="Picture 2"/>
          <p:cNvPicPr>
            <a:picLocks noChangeAspect="1" noChangeArrowheads="1"/>
          </p:cNvPicPr>
          <p:nvPr/>
        </p:nvPicPr>
        <p:blipFill>
          <a:blip r:embed="rId2"/>
          <a:srcRect/>
          <a:stretch>
            <a:fillRect/>
          </a:stretch>
        </p:blipFill>
        <p:spPr bwMode="auto">
          <a:xfrm>
            <a:off x="4143372" y="1285860"/>
            <a:ext cx="1600200" cy="189653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4" descr="103"/>
          <p:cNvPicPr>
            <a:picLocks noChangeAspect="1" noChangeArrowheads="1"/>
          </p:cNvPicPr>
          <p:nvPr/>
        </p:nvPicPr>
        <p:blipFill>
          <a:blip r:embed="rId2"/>
          <a:srcRect/>
          <a:stretch>
            <a:fillRect/>
          </a:stretch>
        </p:blipFill>
        <p:spPr bwMode="auto">
          <a:xfrm>
            <a:off x="990600" y="1"/>
            <a:ext cx="8153400" cy="68580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6" descr="102 copy"/>
          <p:cNvPicPr>
            <a:picLocks noChangeAspect="1" noChangeArrowheads="1"/>
          </p:cNvPicPr>
          <p:nvPr/>
        </p:nvPicPr>
        <p:blipFill>
          <a:blip r:embed="rId2" cstate="print"/>
          <a:srcRect/>
          <a:stretch>
            <a:fillRect/>
          </a:stretch>
        </p:blipFill>
        <p:spPr bwMode="auto">
          <a:xfrm>
            <a:off x="2743200" y="0"/>
            <a:ext cx="3657600" cy="68580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41" name="Picture 1" descr="C:\Documents and Settings\AUDIO HALL\My Documents\physics\physics department\seminar photo\Photo-0090.jpg"/>
          <p:cNvPicPr>
            <a:picLocks noChangeAspect="1" noChangeArrowheads="1"/>
          </p:cNvPicPr>
          <p:nvPr/>
        </p:nvPicPr>
        <p:blipFill>
          <a:blip r:embed="rId2"/>
          <a:srcRect/>
          <a:stretch>
            <a:fillRect/>
          </a:stretch>
        </p:blipFill>
        <p:spPr bwMode="auto">
          <a:xfrm>
            <a:off x="1143000" y="0"/>
            <a:ext cx="8001000" cy="68580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0017" name="Picture 1" descr="C:\Documents and Settings\AUDIO HALL\My Documents\physics\physics department\seminar photo\sandip patil\Photo-0035.jpg"/>
          <p:cNvPicPr>
            <a:picLocks noChangeAspect="1" noChangeArrowheads="1"/>
          </p:cNvPicPr>
          <p:nvPr/>
        </p:nvPicPr>
        <p:blipFill>
          <a:blip r:embed="rId2"/>
          <a:srcRect/>
          <a:stretch>
            <a:fillRect/>
          </a:stretch>
        </p:blipFill>
        <p:spPr bwMode="auto">
          <a:xfrm>
            <a:off x="1066800" y="152400"/>
            <a:ext cx="5867400" cy="68580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8993" name="Picture 1" descr="C:\Documents and Settings\AUDIO HALL\My Documents\physics\physics department\EVENTS 17DEC2010\22.JPG"/>
          <p:cNvPicPr>
            <a:picLocks noChangeAspect="1" noChangeArrowheads="1"/>
          </p:cNvPicPr>
          <p:nvPr/>
        </p:nvPicPr>
        <p:blipFill>
          <a:blip r:embed="rId2"/>
          <a:srcRect/>
          <a:stretch>
            <a:fillRect/>
          </a:stretch>
        </p:blipFill>
        <p:spPr bwMode="auto">
          <a:xfrm>
            <a:off x="1295400" y="0"/>
            <a:ext cx="6081713" cy="655320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61" name="Text Box 5"/>
          <p:cNvSpPr txBox="1">
            <a:spLocks noChangeArrowheads="1"/>
          </p:cNvSpPr>
          <p:nvPr/>
        </p:nvSpPr>
        <p:spPr bwMode="auto">
          <a:xfrm>
            <a:off x="0" y="195036"/>
            <a:ext cx="9144000" cy="681497"/>
          </a:xfrm>
          <a:prstGeom prst="rect">
            <a:avLst/>
          </a:prstGeom>
          <a:noFill/>
          <a:ln w="12700">
            <a:noFill/>
            <a:miter lim="800000"/>
            <a:headEnd type="none" w="sm" len="sm"/>
            <a:tailEnd type="none" w="sm" len="sm"/>
          </a:ln>
          <a:effectLst/>
        </p:spPr>
        <p:txBody>
          <a:bodyPr wrap="square" lIns="65306" tIns="32653" rIns="65306" bIns="32653">
            <a:spAutoFit/>
          </a:bodyPr>
          <a:lstStyle/>
          <a:p>
            <a:pPr algn="ctr" defTabSz="913837">
              <a:spcBef>
                <a:spcPct val="50000"/>
              </a:spcBef>
            </a:pPr>
            <a:r>
              <a:rPr lang="en-US" sz="4000" b="1" u="sng" dirty="0">
                <a:solidFill>
                  <a:srgbClr val="7030A0"/>
                </a:solidFill>
              </a:rPr>
              <a:t>DEPARTMENT  OF PHYSICS</a:t>
            </a:r>
          </a:p>
        </p:txBody>
      </p:sp>
      <p:pic>
        <p:nvPicPr>
          <p:cNvPr id="485377" name="Picture 1" descr="C:\Documents and Settings\AUDIO HALL\My Documents\My Pictures\prism.gif"/>
          <p:cNvPicPr>
            <a:picLocks noChangeAspect="1" noChangeArrowheads="1"/>
          </p:cNvPicPr>
          <p:nvPr/>
        </p:nvPicPr>
        <p:blipFill>
          <a:blip r:embed="rId2"/>
          <a:srcRect/>
          <a:stretch>
            <a:fillRect/>
          </a:stretch>
        </p:blipFill>
        <p:spPr bwMode="auto">
          <a:xfrm>
            <a:off x="381000" y="1524000"/>
            <a:ext cx="8512175" cy="4724400"/>
          </a:xfrm>
          <a:prstGeom prst="rect">
            <a:avLst/>
          </a:prstGeom>
          <a:noFill/>
        </p:spPr>
      </p:pic>
    </p:spTree>
  </p:cSld>
  <p:clrMapOvr>
    <a:masterClrMapping/>
  </p:clrMapOvr>
  <p:transition>
    <p:wheel spokes="1"/>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7969" name="Picture 1" descr="C:\Documents and Settings\AUDIO HALL\My Documents\physics\physics department\EVENTS 17DEC2010\Photo-0122.jpg"/>
          <p:cNvPicPr>
            <a:picLocks noChangeAspect="1" noChangeArrowheads="1"/>
          </p:cNvPicPr>
          <p:nvPr/>
        </p:nvPicPr>
        <p:blipFill>
          <a:blip r:embed="rId2"/>
          <a:srcRect/>
          <a:stretch>
            <a:fillRect/>
          </a:stretch>
        </p:blipFill>
        <p:spPr bwMode="auto">
          <a:xfrm>
            <a:off x="2667000" y="0"/>
            <a:ext cx="4038600" cy="685800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New Folder\30--4x6-1.jpg"/>
          <p:cNvPicPr>
            <a:picLocks noChangeAspect="1" noChangeArrowheads="1"/>
          </p:cNvPicPr>
          <p:nvPr/>
        </p:nvPicPr>
        <p:blipFill>
          <a:blip r:embed="rId2"/>
          <a:srcRect/>
          <a:stretch>
            <a:fillRect/>
          </a:stretch>
        </p:blipFill>
        <p:spPr bwMode="auto">
          <a:xfrm>
            <a:off x="1066800" y="0"/>
            <a:ext cx="8077200" cy="685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G:\New Folder\17---4x6-1.jpg"/>
          <p:cNvPicPr>
            <a:picLocks noChangeAspect="1" noChangeArrowheads="1"/>
          </p:cNvPicPr>
          <p:nvPr/>
        </p:nvPicPr>
        <p:blipFill>
          <a:blip r:embed="rId2"/>
          <a:srcRect/>
          <a:stretch>
            <a:fillRect/>
          </a:stretch>
        </p:blipFill>
        <p:spPr bwMode="auto">
          <a:xfrm>
            <a:off x="1066800" y="0"/>
            <a:ext cx="8077200" cy="68580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G:\New Folder\28--4x6-1.jpg"/>
          <p:cNvPicPr>
            <a:picLocks noChangeAspect="1" noChangeArrowheads="1"/>
          </p:cNvPicPr>
          <p:nvPr/>
        </p:nvPicPr>
        <p:blipFill>
          <a:blip r:embed="rId2"/>
          <a:srcRect/>
          <a:stretch>
            <a:fillRect/>
          </a:stretch>
        </p:blipFill>
        <p:spPr bwMode="auto">
          <a:xfrm>
            <a:off x="1143000" y="0"/>
            <a:ext cx="8001000" cy="68580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G:\New Folder\17---4x6-1.jpg"/>
          <p:cNvPicPr>
            <a:picLocks noChangeAspect="1" noChangeArrowheads="1"/>
          </p:cNvPicPr>
          <p:nvPr/>
        </p:nvPicPr>
        <p:blipFill>
          <a:blip r:embed="rId2"/>
          <a:srcRect/>
          <a:stretch>
            <a:fillRect/>
          </a:stretch>
        </p:blipFill>
        <p:spPr bwMode="auto">
          <a:xfrm>
            <a:off x="1143000" y="0"/>
            <a:ext cx="8001000" cy="6858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G:\New Folder\22---4x6-1.jpg"/>
          <p:cNvPicPr>
            <a:picLocks noChangeAspect="1" noChangeArrowheads="1"/>
          </p:cNvPicPr>
          <p:nvPr/>
        </p:nvPicPr>
        <p:blipFill>
          <a:blip r:embed="rId2"/>
          <a:srcRect/>
          <a:stretch>
            <a:fillRect/>
          </a:stretch>
        </p:blipFill>
        <p:spPr bwMode="auto">
          <a:xfrm>
            <a:off x="1143000" y="0"/>
            <a:ext cx="7772400" cy="68580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G:\New Folder\31.jpg"/>
          <p:cNvPicPr>
            <a:picLocks noChangeAspect="1" noChangeArrowheads="1"/>
          </p:cNvPicPr>
          <p:nvPr/>
        </p:nvPicPr>
        <p:blipFill>
          <a:blip r:embed="rId2"/>
          <a:srcRect/>
          <a:stretch>
            <a:fillRect/>
          </a:stretch>
        </p:blipFill>
        <p:spPr bwMode="auto">
          <a:xfrm>
            <a:off x="1066800" y="0"/>
            <a:ext cx="8077200" cy="68580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G:\New Folder\34.JPG"/>
          <p:cNvPicPr>
            <a:picLocks noChangeAspect="1" noChangeArrowheads="1"/>
          </p:cNvPicPr>
          <p:nvPr/>
        </p:nvPicPr>
        <p:blipFill>
          <a:blip r:embed="rId2"/>
          <a:srcRect/>
          <a:stretch>
            <a:fillRect/>
          </a:stretch>
        </p:blipFill>
        <p:spPr bwMode="auto">
          <a:xfrm>
            <a:off x="1066800" y="0"/>
            <a:ext cx="8077200" cy="68580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pic>
        <p:nvPicPr>
          <p:cNvPr id="4" name="Picture 4" descr="866730_thank_you.jpg"/>
          <p:cNvPicPr>
            <a:picLocks noChangeAspect="1"/>
          </p:cNvPicPr>
          <p:nvPr/>
        </p:nvPicPr>
        <p:blipFill>
          <a:blip r:embed="rId2"/>
          <a:srcRect/>
          <a:stretch>
            <a:fillRect/>
          </a:stretch>
        </p:blipFill>
        <p:spPr bwMode="auto">
          <a:xfrm>
            <a:off x="0" y="0"/>
            <a:ext cx="9144000" cy="6858000"/>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0" y="108856"/>
            <a:ext cx="9144000" cy="6749144"/>
          </a:xfrm>
        </p:spPr>
        <p:txBody>
          <a:bodyPr>
            <a:normAutofit/>
          </a:bodyPr>
          <a:lstStyle/>
          <a:p>
            <a:pPr algn="l">
              <a:defRPr/>
            </a:pPr>
            <a:r>
              <a:rPr lang="en-US" sz="2400" b="1" dirty="0" smtClean="0">
                <a:solidFill>
                  <a:srgbClr val="FF3300"/>
                </a:solidFill>
              </a:rPr>
              <a:t>		</a:t>
            </a:r>
            <a:r>
              <a:rPr lang="en-US" sz="4000" b="1" u="sng" dirty="0" smtClean="0">
                <a:solidFill>
                  <a:srgbClr val="7030A0"/>
                </a:solidFill>
              </a:rPr>
              <a:t>DEPARTMENTAL  PROFILE</a:t>
            </a:r>
            <a:r>
              <a:rPr lang="en-US" sz="2400" b="1" dirty="0" smtClean="0">
                <a:solidFill>
                  <a:srgbClr val="FF3300"/>
                </a:solidFill>
              </a:rPr>
              <a:t/>
            </a:r>
            <a:br>
              <a:rPr lang="en-US" sz="2400" b="1" dirty="0" smtClean="0">
                <a:solidFill>
                  <a:srgbClr val="FF3300"/>
                </a:solidFill>
              </a:rPr>
            </a:br>
            <a:r>
              <a:rPr lang="en-US" sz="2400" b="1" dirty="0" smtClean="0">
                <a:solidFill>
                  <a:srgbClr val="FF3300"/>
                </a:solidFill>
              </a:rPr>
              <a:t/>
            </a:r>
            <a:br>
              <a:rPr lang="en-US" sz="2400" b="1" dirty="0" smtClean="0">
                <a:solidFill>
                  <a:srgbClr val="FF3300"/>
                </a:solidFill>
              </a:rPr>
            </a:br>
            <a:r>
              <a:rPr lang="en-US" sz="2800" dirty="0" smtClean="0">
                <a:effectLst>
                  <a:outerShdw blurRad="38100" dist="38100" dir="2700000" algn="tl">
                    <a:srgbClr val="000000"/>
                  </a:outerShdw>
                </a:effectLst>
              </a:rPr>
              <a:t>1.	Introduction of department</a:t>
            </a:r>
            <a:br>
              <a:rPr lang="en-US" sz="2800" dirty="0" smtClean="0">
                <a:effectLst>
                  <a:outerShdw blurRad="38100" dist="38100" dir="2700000" algn="tl">
                    <a:srgbClr val="000000"/>
                  </a:outerShdw>
                </a:effectLst>
              </a:rPr>
            </a:br>
            <a:r>
              <a:rPr lang="en-US" sz="2800" dirty="0" smtClean="0">
                <a:effectLst>
                  <a:outerShdw blurRad="38100" dist="38100" dir="2700000" algn="tl">
                    <a:srgbClr val="000000"/>
                  </a:outerShdw>
                </a:effectLst>
              </a:rPr>
              <a:t>2.	Establishment of the department </a:t>
            </a:r>
            <a:br>
              <a:rPr lang="en-US" sz="2800" dirty="0" smtClean="0">
                <a:effectLst>
                  <a:outerShdw blurRad="38100" dist="38100" dir="2700000" algn="tl">
                    <a:srgbClr val="000000"/>
                  </a:outerShdw>
                </a:effectLst>
              </a:rPr>
            </a:br>
            <a:r>
              <a:rPr lang="en-US" sz="2800" dirty="0" smtClean="0">
                <a:effectLst>
                  <a:outerShdw blurRad="38100" dist="38100" dir="2700000" algn="tl">
                    <a:srgbClr val="000000"/>
                  </a:outerShdw>
                </a:effectLst>
              </a:rPr>
              <a:t>3.	Former heads / Teaching / Non Teaching Staff list </a:t>
            </a:r>
            <a:br>
              <a:rPr lang="en-US" sz="2800" dirty="0" smtClean="0">
                <a:effectLst>
                  <a:outerShdw blurRad="38100" dist="38100" dir="2700000" algn="tl">
                    <a:srgbClr val="000000"/>
                  </a:outerShdw>
                </a:effectLst>
              </a:rPr>
            </a:br>
            <a:r>
              <a:rPr lang="en-US" sz="2800" dirty="0" smtClean="0">
                <a:effectLst>
                  <a:outerShdw blurRad="38100" dist="38100" dir="2700000" algn="tl">
                    <a:srgbClr val="000000"/>
                  </a:outerShdw>
                </a:effectLst>
              </a:rPr>
              <a:t>4.	Faculties Available</a:t>
            </a:r>
            <a:br>
              <a:rPr lang="en-US" sz="2800" dirty="0" smtClean="0">
                <a:effectLst>
                  <a:outerShdw blurRad="38100" dist="38100" dir="2700000" algn="tl">
                    <a:srgbClr val="000000"/>
                  </a:outerShdw>
                </a:effectLst>
              </a:rPr>
            </a:br>
            <a:r>
              <a:rPr lang="en-US" sz="2800" dirty="0" smtClean="0">
                <a:effectLst>
                  <a:outerShdw blurRad="38100" dist="38100" dir="2700000" algn="tl">
                    <a:srgbClr val="000000"/>
                  </a:outerShdw>
                </a:effectLst>
              </a:rPr>
              <a:t>5.        Achievement of Faculty</a:t>
            </a:r>
            <a:br>
              <a:rPr lang="en-US" sz="2800" dirty="0" smtClean="0">
                <a:effectLst>
                  <a:outerShdw blurRad="38100" dist="38100" dir="2700000" algn="tl">
                    <a:srgbClr val="000000"/>
                  </a:outerShdw>
                </a:effectLst>
              </a:rPr>
            </a:br>
            <a:r>
              <a:rPr lang="en-US" sz="2800" dirty="0" smtClean="0">
                <a:effectLst>
                  <a:outerShdw blurRad="38100" dist="38100" dir="2700000" algn="tl">
                    <a:srgbClr val="000000"/>
                  </a:outerShdw>
                </a:effectLst>
              </a:rPr>
              <a:t>6.	Best Practices</a:t>
            </a:r>
            <a:br>
              <a:rPr lang="en-US" sz="2800" dirty="0" smtClean="0">
                <a:effectLst>
                  <a:outerShdw blurRad="38100" dist="38100" dir="2700000" algn="tl">
                    <a:srgbClr val="000000"/>
                  </a:outerShdw>
                </a:effectLst>
              </a:rPr>
            </a:br>
            <a:r>
              <a:rPr lang="en-US" sz="2800" dirty="0" smtClean="0">
                <a:effectLst>
                  <a:outerShdw blurRad="38100" dist="38100" dir="2700000" algn="tl">
                    <a:srgbClr val="000000"/>
                  </a:outerShdw>
                </a:effectLst>
              </a:rPr>
              <a:t> 7.       Books available</a:t>
            </a:r>
            <a:br>
              <a:rPr lang="en-US" sz="2800" dirty="0" smtClean="0">
                <a:effectLst>
                  <a:outerShdw blurRad="38100" dist="38100" dir="2700000" algn="tl">
                    <a:srgbClr val="000000"/>
                  </a:outerShdw>
                </a:effectLst>
              </a:rPr>
            </a:br>
            <a:r>
              <a:rPr lang="en-US" sz="2800" dirty="0" smtClean="0">
                <a:effectLst>
                  <a:outerShdw blurRad="38100" dist="38100" dir="2700000" algn="tl">
                    <a:srgbClr val="000000"/>
                  </a:outerShdw>
                </a:effectLst>
              </a:rPr>
              <a:t> 8.       Students Profile</a:t>
            </a:r>
            <a:br>
              <a:rPr lang="en-US" sz="2800" dirty="0" smtClean="0">
                <a:effectLst>
                  <a:outerShdw blurRad="38100" dist="38100" dir="2700000" algn="tl">
                    <a:srgbClr val="000000"/>
                  </a:outerShdw>
                </a:effectLst>
              </a:rPr>
            </a:br>
            <a:r>
              <a:rPr lang="en-US" sz="2800" dirty="0" smtClean="0">
                <a:effectLst>
                  <a:outerShdw blurRad="38100" dist="38100" dir="2700000" algn="tl">
                    <a:srgbClr val="000000"/>
                  </a:outerShdw>
                </a:effectLst>
              </a:rPr>
              <a:t> 9.       Results </a:t>
            </a:r>
            <a:br>
              <a:rPr lang="en-US" sz="2800" dirty="0" smtClean="0">
                <a:effectLst>
                  <a:outerShdw blurRad="38100" dist="38100" dir="2700000" algn="tl">
                    <a:srgbClr val="000000"/>
                  </a:outerShdw>
                </a:effectLst>
              </a:rPr>
            </a:br>
            <a:r>
              <a:rPr lang="en-US" sz="2800" dirty="0" smtClean="0">
                <a:effectLst>
                  <a:outerShdw blurRad="38100" dist="38100" dir="2700000" algn="tl">
                    <a:srgbClr val="000000"/>
                  </a:outerShdw>
                </a:effectLst>
              </a:rPr>
              <a:t>10.      List of Alumni</a:t>
            </a:r>
            <a:br>
              <a:rPr lang="en-US" sz="2800" dirty="0" smtClean="0">
                <a:effectLst>
                  <a:outerShdw blurRad="38100" dist="38100" dir="2700000" algn="tl">
                    <a:srgbClr val="000000"/>
                  </a:outerShdw>
                </a:effectLst>
              </a:rPr>
            </a:br>
            <a:r>
              <a:rPr lang="en-US" sz="2800" dirty="0" smtClean="0">
                <a:effectLst>
                  <a:outerShdw blurRad="38100" dist="38100" dir="2700000" algn="tl">
                    <a:srgbClr val="000000"/>
                  </a:outerShdw>
                </a:effectLst>
              </a:rPr>
              <a:t>11.      Future plan.</a:t>
            </a:r>
            <a:r>
              <a:rPr lang="en-US" sz="2400" dirty="0" smtClean="0">
                <a:effectLst>
                  <a:outerShdw blurRad="38100" dist="38100" dir="2700000" algn="tl">
                    <a:srgbClr val="000000"/>
                  </a:outerShdw>
                </a:effectLst>
              </a:rPr>
              <a:t/>
            </a:r>
            <a:br>
              <a:rPr lang="en-US" sz="2400" dirty="0" smtClean="0">
                <a:effectLst>
                  <a:outerShdw blurRad="38100" dist="38100" dir="2700000" algn="tl">
                    <a:srgbClr val="000000"/>
                  </a:outerShdw>
                </a:effectLst>
              </a:rPr>
            </a:br>
            <a:r>
              <a:rPr lang="en-US" sz="2400" dirty="0" smtClean="0">
                <a:effectLst>
                  <a:outerShdw blurRad="38100" dist="38100" dir="2700000" algn="tl">
                    <a:srgbClr val="000000"/>
                  </a:outerShdw>
                </a:effectLst>
              </a:rPr>
              <a:t/>
            </a:r>
            <a:br>
              <a:rPr lang="en-US" sz="2400" dirty="0" smtClean="0">
                <a:effectLst>
                  <a:outerShdw blurRad="38100" dist="38100" dir="2700000" algn="tl">
                    <a:srgbClr val="000000"/>
                  </a:outerShdw>
                </a:effectLst>
              </a:rPr>
            </a:br>
            <a:r>
              <a:rPr lang="en-US" sz="2400" dirty="0" smtClean="0">
                <a:effectLst>
                  <a:outerShdw blurRad="38100" dist="38100" dir="2700000" algn="tl">
                    <a:srgbClr val="000000"/>
                  </a:outerShdw>
                </a:effectLst>
              </a:rPr>
              <a:t>	</a:t>
            </a:r>
            <a:endParaRPr lang="en-US" sz="2400" dirty="0" smtClean="0">
              <a:solidFill>
                <a:srgbClr val="FF3300"/>
              </a:solidFill>
            </a:endParaRPr>
          </a:p>
        </p:txBody>
      </p:sp>
    </p:spTree>
  </p:cSld>
  <p:clrMapOvr>
    <a:masterClrMapping/>
  </p:clrMapOvr>
  <p:transition>
    <p:wipe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7" name="Text Box 9"/>
          <p:cNvSpPr txBox="1">
            <a:spLocks noChangeArrowheads="1"/>
          </p:cNvSpPr>
          <p:nvPr/>
        </p:nvSpPr>
        <p:spPr bwMode="auto">
          <a:xfrm>
            <a:off x="2118179" y="345849"/>
            <a:ext cx="4587875" cy="461655"/>
          </a:xfrm>
          <a:prstGeom prst="rect">
            <a:avLst/>
          </a:prstGeom>
          <a:noFill/>
          <a:ln w="12700">
            <a:noFill/>
            <a:miter lim="800000"/>
            <a:headEnd type="none" w="sm" len="sm"/>
            <a:tailEnd type="none" w="sm" len="sm"/>
          </a:ln>
          <a:effectLst/>
        </p:spPr>
        <p:txBody>
          <a:bodyPr lIns="91429" tIns="45715" rIns="91429" bIns="45715">
            <a:spAutoFit/>
          </a:bodyPr>
          <a:lstStyle/>
          <a:p>
            <a:pPr defTabSz="913837"/>
            <a:endParaRPr lang="en-US" sz="2400" dirty="0">
              <a:latin typeface="Times New Roman" pitchFamily="18" charset="0"/>
            </a:endParaRPr>
          </a:p>
        </p:txBody>
      </p:sp>
      <p:sp>
        <p:nvSpPr>
          <p:cNvPr id="12299" name="Text Box 11"/>
          <p:cNvSpPr txBox="1">
            <a:spLocks noChangeArrowheads="1"/>
          </p:cNvSpPr>
          <p:nvPr/>
        </p:nvSpPr>
        <p:spPr bwMode="auto">
          <a:xfrm>
            <a:off x="1066800" y="0"/>
            <a:ext cx="8077200" cy="6709519"/>
          </a:xfrm>
          <a:prstGeom prst="rect">
            <a:avLst/>
          </a:prstGeom>
          <a:noFill/>
          <a:ln w="12700">
            <a:noFill/>
            <a:miter lim="800000"/>
            <a:headEnd type="none" w="sm" len="sm"/>
            <a:tailEnd type="none" w="sm" len="sm"/>
          </a:ln>
          <a:effectLst/>
        </p:spPr>
        <p:txBody>
          <a:bodyPr wrap="square" lIns="91429" tIns="45715" rIns="91429" bIns="45715">
            <a:spAutoFit/>
          </a:bodyPr>
          <a:lstStyle/>
          <a:p>
            <a:pPr algn="ctr" defTabSz="913837">
              <a:spcBef>
                <a:spcPct val="50000"/>
              </a:spcBef>
            </a:pPr>
            <a:r>
              <a:rPr lang="en-US" sz="4000" b="1" u="sng" dirty="0">
                <a:solidFill>
                  <a:srgbClr val="7030A0"/>
                </a:solidFill>
                <a:latin typeface="Times New Roman" pitchFamily="18" charset="0"/>
              </a:rPr>
              <a:t>Introduction of </a:t>
            </a:r>
            <a:r>
              <a:rPr lang="en-US" sz="4000" b="1" u="sng" dirty="0" smtClean="0">
                <a:solidFill>
                  <a:srgbClr val="7030A0"/>
                </a:solidFill>
                <a:latin typeface="Times New Roman" pitchFamily="18" charset="0"/>
              </a:rPr>
              <a:t>Department</a:t>
            </a:r>
            <a:endParaRPr lang="en-US" sz="2000" b="1" dirty="0" smtClean="0"/>
          </a:p>
          <a:p>
            <a:pPr>
              <a:lnSpc>
                <a:spcPct val="150000"/>
              </a:lnSpc>
            </a:pPr>
            <a:r>
              <a:rPr lang="en-US" sz="2000" b="1" dirty="0" smtClean="0"/>
              <a:t>The college is established in June 1971 with Arts and Commerce faculty. The Science faculty has been started in June 1972. Prof. S. D. </a:t>
            </a:r>
            <a:r>
              <a:rPr lang="en-US" sz="2000" b="1" dirty="0" err="1" smtClean="0"/>
              <a:t>Chidgopkar</a:t>
            </a:r>
            <a:r>
              <a:rPr lang="en-US" sz="2000" b="1" dirty="0" smtClean="0"/>
              <a:t> joined this college in June 1972. The Physics Department at present has two senior college teachers. The department was first established in a Laboratory of area 20 Sq. meter. With a laboratory equipments of Rs. 18000/-. At present Physics Department has 120 Sq.mtr. areas in two laboratories. Forty students can work in the laboratories at a time. For weaker students remedial classes are arranged.  Also seminars are arranged among students and discussions are carried out on difficult topic. The laboratory is well equipped with instruments. The yearly budget allotted to Physics Department is approximately of Rs. 50000/-.</a:t>
            </a:r>
            <a:endParaRPr lang="en-US" sz="2000" dirty="0"/>
          </a:p>
        </p:txBody>
      </p:sp>
    </p:spTree>
  </p:cSld>
  <p:clrMapOvr>
    <a:masterClrMapping/>
  </p:clrMapOvr>
  <p:transition>
    <p:blinds/>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Text Box 4"/>
          <p:cNvSpPr txBox="1">
            <a:spLocks noChangeArrowheads="1"/>
          </p:cNvSpPr>
          <p:nvPr/>
        </p:nvSpPr>
        <p:spPr bwMode="auto">
          <a:xfrm>
            <a:off x="990600" y="456974"/>
            <a:ext cx="7772400" cy="6124743"/>
          </a:xfrm>
          <a:prstGeom prst="rect">
            <a:avLst/>
          </a:prstGeom>
          <a:noFill/>
          <a:ln w="12700">
            <a:noFill/>
            <a:miter lim="800000"/>
            <a:headEnd type="none" w="sm" len="sm"/>
            <a:tailEnd type="none" w="sm" len="sm"/>
          </a:ln>
          <a:effectLst/>
        </p:spPr>
        <p:txBody>
          <a:bodyPr wrap="square" lIns="91429" tIns="45715" rIns="91429" bIns="45715">
            <a:spAutoFit/>
          </a:bodyPr>
          <a:lstStyle/>
          <a:p>
            <a:pPr algn="ctr" defTabSz="913837"/>
            <a:r>
              <a:rPr lang="en-US" sz="4000" b="1" u="sng" dirty="0">
                <a:solidFill>
                  <a:srgbClr val="7030A0"/>
                </a:solidFill>
                <a:latin typeface="Times New Roman" pitchFamily="18" charset="0"/>
              </a:rPr>
              <a:t>Establishment of the department</a:t>
            </a:r>
          </a:p>
          <a:p>
            <a:pPr algn="just" defTabSz="913837"/>
            <a:endParaRPr lang="en-US" sz="3200" dirty="0" smtClean="0">
              <a:latin typeface="Times New Roman" pitchFamily="18" charset="0"/>
            </a:endParaRPr>
          </a:p>
          <a:p>
            <a:pPr algn="just" defTabSz="913837"/>
            <a:r>
              <a:rPr lang="en-US" sz="3200" dirty="0" smtClean="0">
                <a:latin typeface="Times New Roman" pitchFamily="18" charset="0"/>
              </a:rPr>
              <a:t>Year of Establishment </a:t>
            </a:r>
            <a:r>
              <a:rPr lang="en-US" sz="3200" dirty="0">
                <a:latin typeface="Times New Roman" pitchFamily="18" charset="0"/>
              </a:rPr>
              <a:t>: June 1972</a:t>
            </a:r>
          </a:p>
          <a:p>
            <a:pPr algn="just" defTabSz="913837"/>
            <a:endParaRPr lang="en-US" sz="3200" dirty="0" smtClean="0">
              <a:latin typeface="Times New Roman" pitchFamily="18" charset="0"/>
            </a:endParaRPr>
          </a:p>
          <a:p>
            <a:pPr algn="just" defTabSz="913837"/>
            <a:r>
              <a:rPr lang="en-US" sz="3200" dirty="0">
                <a:latin typeface="Times New Roman" pitchFamily="18" charset="0"/>
              </a:rPr>
              <a:t>	Department of Physics was established on </a:t>
            </a:r>
            <a:endParaRPr lang="en-US" sz="3200" dirty="0" smtClean="0">
              <a:latin typeface="Times New Roman" pitchFamily="18" charset="0"/>
            </a:endParaRPr>
          </a:p>
          <a:p>
            <a:pPr algn="just" defTabSz="913837"/>
            <a:endParaRPr lang="en-US" sz="3200" dirty="0" smtClean="0">
              <a:latin typeface="Times New Roman" pitchFamily="18" charset="0"/>
            </a:endParaRPr>
          </a:p>
          <a:p>
            <a:pPr algn="just" defTabSz="913837"/>
            <a:r>
              <a:rPr lang="en-US" sz="3200" dirty="0" smtClean="0">
                <a:latin typeface="Times New Roman" pitchFamily="18" charset="0"/>
              </a:rPr>
              <a:t>15</a:t>
            </a:r>
            <a:r>
              <a:rPr lang="en-US" sz="3200" baseline="30000" dirty="0" smtClean="0">
                <a:latin typeface="Times New Roman" pitchFamily="18" charset="0"/>
              </a:rPr>
              <a:t>th</a:t>
            </a:r>
            <a:r>
              <a:rPr lang="en-US" sz="3200" dirty="0" smtClean="0">
                <a:latin typeface="Times New Roman" pitchFamily="18" charset="0"/>
              </a:rPr>
              <a:t> June </a:t>
            </a:r>
            <a:r>
              <a:rPr lang="en-US" sz="3200" dirty="0">
                <a:latin typeface="Times New Roman" pitchFamily="18" charset="0"/>
              </a:rPr>
              <a:t>1972 with two classes. </a:t>
            </a:r>
          </a:p>
          <a:p>
            <a:pPr defTabSz="913837"/>
            <a:endParaRPr lang="en-US" sz="3200" dirty="0" smtClean="0">
              <a:latin typeface="Times New Roman" pitchFamily="18" charset="0"/>
            </a:endParaRPr>
          </a:p>
          <a:p>
            <a:pPr defTabSz="913837"/>
            <a:r>
              <a:rPr lang="en-US" sz="3200" dirty="0" smtClean="0">
                <a:latin typeface="Times New Roman" pitchFamily="18" charset="0"/>
              </a:rPr>
              <a:t>1)	P.U.C. (Pre University Course)</a:t>
            </a:r>
          </a:p>
          <a:p>
            <a:pPr defTabSz="913837"/>
            <a:endParaRPr lang="en-US" sz="3200" dirty="0" smtClean="0">
              <a:latin typeface="Times New Roman" pitchFamily="18" charset="0"/>
            </a:endParaRPr>
          </a:p>
          <a:p>
            <a:pPr defTabSz="913837"/>
            <a:r>
              <a:rPr lang="en-US" sz="3200" dirty="0" smtClean="0">
                <a:latin typeface="Times New Roman" pitchFamily="18" charset="0"/>
              </a:rPr>
              <a:t>2</a:t>
            </a:r>
            <a:r>
              <a:rPr lang="en-US" sz="3200" dirty="0">
                <a:latin typeface="Times New Roman" pitchFamily="18" charset="0"/>
              </a:rPr>
              <a:t>)	B.Sc. </a:t>
            </a:r>
            <a:r>
              <a:rPr lang="en-US" sz="3200" dirty="0" err="1">
                <a:latin typeface="Times New Roman" pitchFamily="18" charset="0"/>
              </a:rPr>
              <a:t>Ist</a:t>
            </a:r>
            <a:r>
              <a:rPr lang="en-US" sz="3200" dirty="0">
                <a:latin typeface="Times New Roman" pitchFamily="18" charset="0"/>
              </a:rPr>
              <a:t> Year.</a:t>
            </a:r>
          </a:p>
        </p:txBody>
      </p:sp>
    </p:spTree>
  </p:cSld>
  <p:clrMapOvr>
    <a:masterClrMapping/>
  </p:clrMapOvr>
  <p:transition>
    <p:blinds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Box 4"/>
          <p:cNvSpPr txBox="1">
            <a:spLocks noChangeArrowheads="1"/>
          </p:cNvSpPr>
          <p:nvPr/>
        </p:nvSpPr>
        <p:spPr bwMode="auto">
          <a:xfrm>
            <a:off x="1066800" y="217714"/>
            <a:ext cx="8077200" cy="6036809"/>
          </a:xfrm>
          <a:prstGeom prst="rect">
            <a:avLst/>
          </a:prstGeom>
          <a:noFill/>
          <a:ln w="12700">
            <a:noFill/>
            <a:miter lim="800000"/>
            <a:headEnd type="none" w="sm" len="sm"/>
            <a:tailEnd type="none" w="sm" len="sm"/>
          </a:ln>
        </p:spPr>
        <p:txBody>
          <a:bodyPr wrap="square" lIns="65306" tIns="32653" rIns="65306" bIns="32653">
            <a:spAutoFit/>
          </a:bodyPr>
          <a:lstStyle/>
          <a:p>
            <a:pPr algn="ctr" defTabSz="913837"/>
            <a:r>
              <a:rPr lang="en-US" sz="3200" b="1" u="sng" dirty="0">
                <a:solidFill>
                  <a:srgbClr val="7030A0"/>
                </a:solidFill>
              </a:rPr>
              <a:t>LAB AREA SIZE, STUDENTS CAPACITY OF LAB</a:t>
            </a:r>
          </a:p>
          <a:p>
            <a:pPr defTabSz="913837">
              <a:lnSpc>
                <a:spcPct val="150000"/>
              </a:lnSpc>
            </a:pPr>
            <a:r>
              <a:rPr lang="en-US" b="1" dirty="0" smtClean="0">
                <a:solidFill>
                  <a:srgbClr val="FF0000"/>
                </a:solidFill>
              </a:rPr>
              <a:t>LABORATORY </a:t>
            </a:r>
            <a:r>
              <a:rPr lang="en-US" b="1" dirty="0">
                <a:solidFill>
                  <a:srgbClr val="FF0000"/>
                </a:solidFill>
              </a:rPr>
              <a:t>I :</a:t>
            </a:r>
            <a:endParaRPr lang="en-US" dirty="0">
              <a:solidFill>
                <a:srgbClr val="FF0000"/>
              </a:solidFill>
            </a:endParaRPr>
          </a:p>
          <a:p>
            <a:pPr defTabSz="913837">
              <a:lnSpc>
                <a:spcPct val="150000"/>
              </a:lnSpc>
            </a:pPr>
            <a:r>
              <a:rPr lang="en-US" dirty="0"/>
              <a:t>	</a:t>
            </a:r>
            <a:r>
              <a:rPr lang="en-US" b="1" dirty="0"/>
              <a:t>SIZE :</a:t>
            </a:r>
            <a:r>
              <a:rPr lang="en-US" dirty="0"/>
              <a:t> 7.84 MTR. X 7.3 MTR.</a:t>
            </a:r>
          </a:p>
          <a:p>
            <a:pPr defTabSz="913837">
              <a:lnSpc>
                <a:spcPct val="150000"/>
              </a:lnSpc>
            </a:pPr>
            <a:r>
              <a:rPr lang="en-US" dirty="0"/>
              <a:t>	THERE </a:t>
            </a:r>
            <a:r>
              <a:rPr lang="en-US" dirty="0" smtClean="0"/>
              <a:t> ARE  SIX  TABLES  IN  THIS </a:t>
            </a:r>
            <a:r>
              <a:rPr lang="en-US" dirty="0"/>
              <a:t>LABORATORY</a:t>
            </a:r>
            <a:r>
              <a:rPr lang="en-US" dirty="0" smtClean="0"/>
              <a:t>.  </a:t>
            </a:r>
            <a:r>
              <a:rPr lang="en-US" dirty="0"/>
              <a:t>TWENTY STUDENTS </a:t>
            </a:r>
            <a:r>
              <a:rPr lang="en-US" dirty="0" smtClean="0"/>
              <a:t>CAN  WORK  </a:t>
            </a:r>
            <a:r>
              <a:rPr lang="en-US" dirty="0"/>
              <a:t>IN THIS LABORATORY AT A TIME.</a:t>
            </a:r>
            <a:endParaRPr lang="en-US" b="1" dirty="0"/>
          </a:p>
          <a:p>
            <a:pPr defTabSz="913837">
              <a:lnSpc>
                <a:spcPct val="150000"/>
              </a:lnSpc>
            </a:pPr>
            <a:r>
              <a:rPr lang="en-US" b="1" dirty="0" smtClean="0">
                <a:solidFill>
                  <a:srgbClr val="FF0000"/>
                </a:solidFill>
              </a:rPr>
              <a:t>LABORATORY </a:t>
            </a:r>
            <a:r>
              <a:rPr lang="en-US" b="1" dirty="0">
                <a:solidFill>
                  <a:srgbClr val="FF0000"/>
                </a:solidFill>
              </a:rPr>
              <a:t>II :</a:t>
            </a:r>
          </a:p>
          <a:p>
            <a:pPr defTabSz="913837">
              <a:lnSpc>
                <a:spcPct val="150000"/>
              </a:lnSpc>
            </a:pPr>
            <a:r>
              <a:rPr lang="en-US" b="1" dirty="0"/>
              <a:t>	SIZE : </a:t>
            </a:r>
            <a:r>
              <a:rPr lang="en-US" dirty="0"/>
              <a:t>7.10 MTR. X 6.41 MTR.</a:t>
            </a:r>
          </a:p>
          <a:p>
            <a:pPr defTabSz="913837">
              <a:lnSpc>
                <a:spcPct val="150000"/>
              </a:lnSpc>
            </a:pPr>
            <a:r>
              <a:rPr lang="en-US" dirty="0"/>
              <a:t>	THERE </a:t>
            </a:r>
            <a:r>
              <a:rPr lang="en-US" dirty="0" smtClean="0"/>
              <a:t> ARE  SIX  TABLES  IN </a:t>
            </a:r>
            <a:r>
              <a:rPr lang="en-US" dirty="0"/>
              <a:t>THIS LABORATORY. </a:t>
            </a:r>
            <a:r>
              <a:rPr lang="en-US" dirty="0" smtClean="0"/>
              <a:t> TWENTY </a:t>
            </a:r>
            <a:r>
              <a:rPr lang="en-US" dirty="0"/>
              <a:t>STUDENTS CAN </a:t>
            </a:r>
            <a:r>
              <a:rPr lang="en-US" dirty="0" smtClean="0"/>
              <a:t>WORK  </a:t>
            </a:r>
            <a:r>
              <a:rPr lang="en-US" dirty="0"/>
              <a:t>IN </a:t>
            </a:r>
            <a:r>
              <a:rPr lang="en-US" dirty="0" smtClean="0"/>
              <a:t> THIS </a:t>
            </a:r>
            <a:r>
              <a:rPr lang="en-US" dirty="0"/>
              <a:t>LABORATORY AT A TIME.</a:t>
            </a:r>
            <a:endParaRPr lang="en-US" b="1" dirty="0"/>
          </a:p>
          <a:p>
            <a:pPr defTabSz="913837">
              <a:lnSpc>
                <a:spcPct val="150000"/>
              </a:lnSpc>
            </a:pPr>
            <a:r>
              <a:rPr lang="en-US" b="1" dirty="0" smtClean="0">
                <a:solidFill>
                  <a:srgbClr val="FF0000"/>
                </a:solidFill>
              </a:rPr>
              <a:t>LABORATORY </a:t>
            </a:r>
            <a:r>
              <a:rPr lang="en-US" b="1" dirty="0">
                <a:solidFill>
                  <a:srgbClr val="FF0000"/>
                </a:solidFill>
              </a:rPr>
              <a:t>III (DARK ROOM) :</a:t>
            </a:r>
          </a:p>
          <a:p>
            <a:pPr defTabSz="913837">
              <a:lnSpc>
                <a:spcPct val="150000"/>
              </a:lnSpc>
            </a:pPr>
            <a:r>
              <a:rPr lang="en-US" b="1" dirty="0"/>
              <a:t>	SIZE :</a:t>
            </a:r>
            <a:r>
              <a:rPr lang="en-US" dirty="0"/>
              <a:t> 4.51 MTR. X 3.3 MTR.</a:t>
            </a:r>
          </a:p>
          <a:p>
            <a:pPr defTabSz="913837">
              <a:lnSpc>
                <a:spcPct val="150000"/>
              </a:lnSpc>
            </a:pPr>
            <a:r>
              <a:rPr lang="en-US" dirty="0"/>
              <a:t>	</a:t>
            </a:r>
            <a:r>
              <a:rPr lang="en-US" dirty="0" smtClean="0"/>
              <a:t>THERE  </a:t>
            </a:r>
            <a:r>
              <a:rPr lang="en-US" dirty="0"/>
              <a:t>ARE </a:t>
            </a:r>
            <a:r>
              <a:rPr lang="en-US" dirty="0" smtClean="0"/>
              <a:t> TWO </a:t>
            </a:r>
            <a:r>
              <a:rPr lang="en-US" dirty="0"/>
              <a:t>TABLES IN THIS LABORATORY. FIVE STUDENTS CAN </a:t>
            </a:r>
            <a:r>
              <a:rPr lang="en-US" dirty="0" smtClean="0"/>
              <a:t> WORK </a:t>
            </a:r>
            <a:r>
              <a:rPr lang="en-US" dirty="0"/>
              <a:t>IN THIS LABORATORY AT A TIME.</a:t>
            </a:r>
          </a:p>
        </p:txBody>
      </p:sp>
    </p:spTree>
  </p:cSld>
  <p:clrMapOvr>
    <a:masterClrMapping/>
  </p:clrMapOvr>
  <p:transition>
    <p:strips/>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Text Box 4"/>
          <p:cNvSpPr txBox="1">
            <a:spLocks noChangeArrowheads="1"/>
          </p:cNvSpPr>
          <p:nvPr/>
        </p:nvSpPr>
        <p:spPr bwMode="auto">
          <a:xfrm>
            <a:off x="990600" y="1"/>
            <a:ext cx="7990115" cy="6806250"/>
          </a:xfrm>
          <a:prstGeom prst="rect">
            <a:avLst/>
          </a:prstGeom>
          <a:noFill/>
          <a:ln w="12700">
            <a:noFill/>
            <a:miter lim="800000"/>
            <a:headEnd type="none" w="sm" len="sm"/>
            <a:tailEnd type="none" w="sm" len="sm"/>
          </a:ln>
          <a:effectLst/>
        </p:spPr>
        <p:txBody>
          <a:bodyPr wrap="square" lIns="65306" tIns="32653" rIns="65306" bIns="32653">
            <a:spAutoFit/>
          </a:bodyPr>
          <a:lstStyle/>
          <a:p>
            <a:pPr marL="326532" indent="-326532" algn="ctr" defTabSz="913837"/>
            <a:r>
              <a:rPr lang="en-US" sz="3200" b="1" u="sng" dirty="0">
                <a:solidFill>
                  <a:srgbClr val="7030A0"/>
                </a:solidFill>
              </a:rPr>
              <a:t>FORMER HEADS / TEACHERS </a:t>
            </a:r>
            <a:r>
              <a:rPr lang="en-US" sz="3200" b="1" u="sng" dirty="0" smtClean="0">
                <a:solidFill>
                  <a:srgbClr val="7030A0"/>
                </a:solidFill>
              </a:rPr>
              <a:t>/NON TEACHING STAFF </a:t>
            </a:r>
            <a:endParaRPr lang="en-US" sz="3600" b="1" u="sng" dirty="0">
              <a:solidFill>
                <a:srgbClr val="7030A0"/>
              </a:solidFill>
            </a:endParaRPr>
          </a:p>
          <a:p>
            <a:pPr marL="326532" indent="-326532" defTabSz="913837"/>
            <a:endParaRPr lang="en-US" sz="3600" b="1" dirty="0" smtClean="0"/>
          </a:p>
          <a:p>
            <a:pPr marL="326532" indent="-326532" defTabSz="913837"/>
            <a:r>
              <a:rPr lang="en-US" sz="2400" b="1" u="sng" dirty="0" smtClean="0"/>
              <a:t>NAME </a:t>
            </a:r>
            <a:r>
              <a:rPr lang="en-US" sz="2400" b="1" u="sng" dirty="0"/>
              <a:t>OF FORMER </a:t>
            </a:r>
            <a:r>
              <a:rPr lang="en-US" sz="2400" b="1" u="sng" dirty="0" smtClean="0"/>
              <a:t>HEADS </a:t>
            </a:r>
            <a:r>
              <a:rPr lang="en-US" sz="2400" b="1" u="sng" dirty="0"/>
              <a:t>:</a:t>
            </a:r>
            <a:r>
              <a:rPr lang="en-US" sz="3200" b="1" dirty="0"/>
              <a:t>	</a:t>
            </a:r>
            <a:endParaRPr lang="en-US" sz="3200" b="1" dirty="0" smtClean="0"/>
          </a:p>
          <a:p>
            <a:pPr marL="326532" indent="-326532" defTabSz="913837">
              <a:lnSpc>
                <a:spcPct val="150000"/>
              </a:lnSpc>
            </a:pPr>
            <a:r>
              <a:rPr lang="en-US" sz="2400" b="1" dirty="0" smtClean="0">
                <a:solidFill>
                  <a:srgbClr val="FF0000"/>
                </a:solidFill>
              </a:rPr>
              <a:t>1)  </a:t>
            </a:r>
            <a:r>
              <a:rPr lang="en-US" sz="2400" b="1" dirty="0" smtClean="0">
                <a:solidFill>
                  <a:srgbClr val="FF3300"/>
                </a:solidFill>
              </a:rPr>
              <a:t>PROF. S. D. CHIDGOPKAR ( 1972 to 2006 )</a:t>
            </a:r>
          </a:p>
          <a:p>
            <a:pPr>
              <a:lnSpc>
                <a:spcPct val="150000"/>
              </a:lnSpc>
            </a:pPr>
            <a:r>
              <a:rPr lang="en-US" sz="2400" b="1" dirty="0" smtClean="0">
                <a:solidFill>
                  <a:srgbClr val="FF3300"/>
                </a:solidFill>
              </a:rPr>
              <a:t>2)  PROF. </a:t>
            </a:r>
            <a:r>
              <a:rPr lang="en-US" sz="2400" b="1" dirty="0" smtClean="0">
                <a:solidFill>
                  <a:srgbClr val="FF0000"/>
                </a:solidFill>
              </a:rPr>
              <a:t>S. G. KENDRE (2006 to 2011) </a:t>
            </a:r>
          </a:p>
          <a:p>
            <a:pPr>
              <a:lnSpc>
                <a:spcPct val="150000"/>
              </a:lnSpc>
            </a:pPr>
            <a:r>
              <a:rPr lang="en-US" sz="2400" b="1" u="sng" dirty="0" smtClean="0"/>
              <a:t>NAME OF FORMER TEACHERS ON C.H.B.:</a:t>
            </a:r>
          </a:p>
          <a:p>
            <a:pPr>
              <a:lnSpc>
                <a:spcPct val="200000"/>
              </a:lnSpc>
            </a:pPr>
            <a:r>
              <a:rPr lang="en-US" sz="2400" b="1" dirty="0" smtClean="0">
                <a:solidFill>
                  <a:srgbClr val="FF3300"/>
                </a:solidFill>
              </a:rPr>
              <a:t>1) PROF. DONGARE ASHOK KALYAN (1999 to 2003)</a:t>
            </a:r>
            <a:endParaRPr lang="en-US" sz="2400" b="1" dirty="0" smtClean="0"/>
          </a:p>
          <a:p>
            <a:pPr>
              <a:lnSpc>
                <a:spcPct val="200000"/>
              </a:lnSpc>
            </a:pPr>
            <a:r>
              <a:rPr lang="en-US" sz="2400" b="1" dirty="0" smtClean="0">
                <a:solidFill>
                  <a:srgbClr val="FF3300"/>
                </a:solidFill>
              </a:rPr>
              <a:t>2) </a:t>
            </a:r>
            <a:r>
              <a:rPr lang="en-US" sz="2400" b="1" dirty="0" smtClean="0">
                <a:solidFill>
                  <a:srgbClr val="FF0000"/>
                </a:solidFill>
              </a:rPr>
              <a:t>PROF. GHOLAP NARAYAN ASHRUBA ( 2006 to 2011)  </a:t>
            </a:r>
          </a:p>
          <a:p>
            <a:r>
              <a:rPr lang="en-US" sz="2400" b="1" u="sng" dirty="0" smtClean="0"/>
              <a:t>NAME OF FORMER NON TEACHING STAFF:</a:t>
            </a:r>
            <a:endParaRPr lang="en-US" sz="2400" b="1" dirty="0" smtClean="0"/>
          </a:p>
          <a:p>
            <a:r>
              <a:rPr lang="en-US" sz="2400" b="1" dirty="0" smtClean="0"/>
              <a:t>		</a:t>
            </a:r>
            <a:r>
              <a:rPr lang="en-US" sz="2400" b="1" dirty="0" smtClean="0">
                <a:solidFill>
                  <a:srgbClr val="C00000"/>
                </a:solidFill>
              </a:rPr>
              <a:t>1) </a:t>
            </a:r>
            <a:r>
              <a:rPr lang="en-US" sz="2400" b="1" dirty="0" err="1" smtClean="0">
                <a:solidFill>
                  <a:srgbClr val="C00000"/>
                </a:solidFill>
              </a:rPr>
              <a:t>Shri</a:t>
            </a:r>
            <a:r>
              <a:rPr lang="en-US" sz="2400" b="1" dirty="0" smtClean="0">
                <a:solidFill>
                  <a:srgbClr val="C00000"/>
                </a:solidFill>
              </a:rPr>
              <a:t>. </a:t>
            </a:r>
            <a:r>
              <a:rPr lang="en-US" sz="2400" b="1" dirty="0" err="1" smtClean="0">
                <a:solidFill>
                  <a:srgbClr val="C00000"/>
                </a:solidFill>
              </a:rPr>
              <a:t>Choure</a:t>
            </a:r>
            <a:r>
              <a:rPr lang="en-US" sz="2400" b="1" dirty="0" smtClean="0">
                <a:solidFill>
                  <a:srgbClr val="C00000"/>
                </a:solidFill>
              </a:rPr>
              <a:t> B. C. (Lab. </a:t>
            </a:r>
            <a:r>
              <a:rPr lang="en-US" sz="2400" b="1" dirty="0" err="1" smtClean="0">
                <a:solidFill>
                  <a:srgbClr val="C00000"/>
                </a:solidFill>
              </a:rPr>
              <a:t>Attendent</a:t>
            </a:r>
            <a:r>
              <a:rPr lang="en-US" sz="2400" b="1" dirty="0" smtClean="0">
                <a:solidFill>
                  <a:srgbClr val="C00000"/>
                </a:solidFill>
              </a:rPr>
              <a:t>)</a:t>
            </a:r>
          </a:p>
        </p:txBody>
      </p:sp>
    </p:spTree>
  </p:cSld>
  <p:clrMapOvr>
    <a:masterClrMapping/>
  </p:clrMapOvr>
  <p:transition>
    <p:pull dir="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66800" y="0"/>
            <a:ext cx="8077200" cy="8156079"/>
          </a:xfrm>
          <a:prstGeom prst="rect">
            <a:avLst/>
          </a:prstGeom>
        </p:spPr>
        <p:txBody>
          <a:bodyPr wrap="square">
            <a:spAutoFit/>
          </a:bodyPr>
          <a:lstStyle/>
          <a:p>
            <a:pPr algn="ctr"/>
            <a:r>
              <a:rPr lang="en-US" sz="4000" b="1" u="sng" dirty="0" smtClean="0">
                <a:solidFill>
                  <a:srgbClr val="7030A0"/>
                </a:solidFill>
              </a:rPr>
              <a:t>FACULTIES AVAILABLE </a:t>
            </a:r>
          </a:p>
          <a:p>
            <a:endParaRPr lang="en-US" sz="2000" b="1" dirty="0" smtClean="0"/>
          </a:p>
          <a:p>
            <a:endParaRPr lang="en-US" sz="2000" b="1" dirty="0" smtClean="0"/>
          </a:p>
          <a:p>
            <a:r>
              <a:rPr lang="en-US" sz="2800" b="1" dirty="0" smtClean="0"/>
              <a:t>TEACHING STAFF:</a:t>
            </a:r>
          </a:p>
          <a:p>
            <a:endParaRPr lang="en-US" sz="2000" b="1" dirty="0" smtClean="0"/>
          </a:p>
          <a:p>
            <a:r>
              <a:rPr lang="en-US" sz="2000" b="1" dirty="0" smtClean="0">
                <a:solidFill>
                  <a:srgbClr val="C00000"/>
                </a:solidFill>
              </a:rPr>
              <a:t>1)Dr. KSHIRSAGAR S.V. (H.O.D. &amp; ASSISTANT PROFESSOR)</a:t>
            </a:r>
          </a:p>
          <a:p>
            <a:endParaRPr lang="en-US" sz="2000" b="1" dirty="0" smtClean="0">
              <a:solidFill>
                <a:srgbClr val="C00000"/>
              </a:solidFill>
            </a:endParaRPr>
          </a:p>
          <a:p>
            <a:endParaRPr lang="en-US" sz="2000" b="1" dirty="0" smtClean="0">
              <a:solidFill>
                <a:srgbClr val="C00000"/>
              </a:solidFill>
            </a:endParaRPr>
          </a:p>
          <a:p>
            <a:r>
              <a:rPr lang="en-US" sz="2000" b="1" dirty="0" smtClean="0">
                <a:solidFill>
                  <a:srgbClr val="C00000"/>
                </a:solidFill>
              </a:rPr>
              <a:t>2)Dr. Mrs. MAHESHMALKAR P.R. (ASSISTANT PROFESSOR)</a:t>
            </a:r>
          </a:p>
          <a:p>
            <a:endParaRPr lang="en-US" sz="2000" b="1" dirty="0" smtClean="0"/>
          </a:p>
          <a:p>
            <a:endParaRPr lang="en-US" sz="2800" b="1" dirty="0" smtClean="0"/>
          </a:p>
          <a:p>
            <a:r>
              <a:rPr lang="en-US" sz="2800" b="1" dirty="0" smtClean="0"/>
              <a:t>NON TEACHING STAFF:</a:t>
            </a:r>
            <a:endParaRPr lang="en-US" sz="2000" b="1" dirty="0" smtClean="0"/>
          </a:p>
          <a:p>
            <a:endParaRPr lang="en-US" sz="2000" b="1" dirty="0" smtClean="0"/>
          </a:p>
          <a:p>
            <a:endParaRPr lang="en-US" sz="2000" b="1" dirty="0" smtClean="0"/>
          </a:p>
          <a:p>
            <a:r>
              <a:rPr lang="en-US" sz="2000" b="1" dirty="0" smtClean="0">
                <a:solidFill>
                  <a:srgbClr val="C00000"/>
                </a:solidFill>
              </a:rPr>
              <a:t>1)SHRI. GANGE A.H. (LAB. ATTENDENT)</a:t>
            </a:r>
          </a:p>
          <a:p>
            <a:endParaRPr lang="en-US" sz="2000" b="1" dirty="0" smtClean="0">
              <a:solidFill>
                <a:srgbClr val="C00000"/>
              </a:solidFill>
            </a:endParaRPr>
          </a:p>
          <a:p>
            <a:endParaRPr lang="en-US" sz="2000" b="1" dirty="0" smtClean="0">
              <a:solidFill>
                <a:srgbClr val="C00000"/>
              </a:solidFill>
            </a:endParaRPr>
          </a:p>
          <a:p>
            <a:r>
              <a:rPr lang="en-US" sz="2000" b="1" dirty="0" smtClean="0">
                <a:solidFill>
                  <a:srgbClr val="C00000"/>
                </a:solidFill>
              </a:rPr>
              <a:t>2)SHRI. DARADE V.S. (LAB. ATTENDENT)</a:t>
            </a:r>
          </a:p>
          <a:p>
            <a:endParaRPr lang="en-US" sz="2000" b="1" dirty="0" smtClean="0"/>
          </a:p>
          <a:p>
            <a:endParaRPr lang="en-US" sz="2000" b="1" dirty="0" smtClean="0"/>
          </a:p>
          <a:p>
            <a:endParaRPr lang="en-US" sz="2000" b="1" dirty="0" smtClean="0"/>
          </a:p>
          <a:p>
            <a:endParaRPr lang="en-US" sz="2000" b="1" dirty="0" smtClean="0"/>
          </a:p>
          <a:p>
            <a:endParaRPr lang="en-US" sz="2000" b="1" dirty="0" smtClean="0"/>
          </a:p>
          <a:p>
            <a:endParaRPr lang="en-US" sz="2000" b="1" dirty="0"/>
          </a:p>
        </p:txBody>
      </p:sp>
    </p:spTree>
  </p:cSld>
  <p:clrMapOvr>
    <a:masterClrMapping/>
  </p:clrMapOvr>
  <p:transition>
    <p:wheel spokes="3"/>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465</TotalTime>
  <Words>795</Words>
  <Application>Microsoft Office PowerPoint</Application>
  <PresentationFormat>On-screen Show (4:3)</PresentationFormat>
  <Paragraphs>351</Paragraphs>
  <Slides>38</Slides>
  <Notes>0</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Solstice</vt:lpstr>
      <vt:lpstr>Slide 1</vt:lpstr>
      <vt:lpstr>Slide 2</vt:lpstr>
      <vt:lpstr>Slide 3</vt:lpstr>
      <vt:lpstr>  DEPARTMENTAL  PROFILE  1. Introduction of department 2. Establishment of the department  3. Former heads / Teaching / Non Teaching Staff list  4. Faculties Available 5.        Achievement of Faculty 6. Best Practices  7.       Books available  8.       Students Profile  9.       Results  10.      List of Alumni 11.      Future plan.   </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Pictography </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com</dc:creator>
  <cp:lastModifiedBy>k.ks</cp:lastModifiedBy>
  <cp:revision>323</cp:revision>
  <dcterms:created xsi:type="dcterms:W3CDTF">2011-07-21T16:55:43Z</dcterms:created>
  <dcterms:modified xsi:type="dcterms:W3CDTF">2011-09-10T10:38:21Z</dcterms:modified>
</cp:coreProperties>
</file>