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67" r:id="rId2"/>
    <p:sldId id="256"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3C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807" autoAdjust="0"/>
  </p:normalViewPr>
  <p:slideViewPr>
    <p:cSldViewPr>
      <p:cViewPr varScale="1">
        <p:scale>
          <a:sx n="117" d="100"/>
          <a:sy n="117" d="100"/>
        </p:scale>
        <p:origin x="-146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5B5E41-B8A9-4D56-841D-C3641434969E}" type="datetimeFigureOut">
              <a:rPr lang="en-US" smtClean="0"/>
              <a:t>28/11/2017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343E4E-4F1D-4D84-A41F-E9317C5ED472}" type="slidenum">
              <a:rPr lang="en-US" smtClean="0"/>
              <a:t>‹#›</a:t>
            </a:fld>
            <a:endParaRPr lang="en-US"/>
          </a:p>
        </p:txBody>
      </p:sp>
    </p:spTree>
    <p:extLst>
      <p:ext uri="{BB962C8B-B14F-4D97-AF65-F5344CB8AC3E}">
        <p14:creationId xmlns:p14="http://schemas.microsoft.com/office/powerpoint/2010/main" val="638070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E343E4E-4F1D-4D84-A41F-E9317C5ED472}" type="slidenum">
              <a:rPr lang="en-US" smtClean="0"/>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E343E4E-4F1D-4D84-A41F-E9317C5ED472}" type="slidenum">
              <a:rPr lang="en-US" smtClean="0"/>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E343E4E-4F1D-4D84-A41F-E9317C5ED472}" type="slidenum">
              <a:rPr lang="en-US" smtClean="0"/>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346244B-4073-4DA9-BDA3-36E441C54E3C}" type="datetimeFigureOut">
              <a:rPr lang="en-US" smtClean="0"/>
              <a:pPr/>
              <a:t>28/11/2017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23FD454-C935-49B8-8A9A-E5218589EBC7}" type="slidenum">
              <a:rPr lang="en-US" smtClean="0"/>
              <a:pPr/>
              <a:t>‹#›</a:t>
            </a:fld>
            <a:endParaRPr lang="en-US"/>
          </a:p>
        </p:txBody>
      </p:sp>
    </p:spTree>
  </p:cSld>
  <p:clrMapOvr>
    <a:masterClrMapping/>
  </p:clrMapOvr>
  <p:transition>
    <p:strips dir="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346244B-4073-4DA9-BDA3-36E441C54E3C}" type="datetimeFigureOut">
              <a:rPr lang="en-US" smtClean="0"/>
              <a:pPr/>
              <a:t>28/11/2017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3FD454-C935-49B8-8A9A-E5218589EBC7}" type="slidenum">
              <a:rPr lang="en-US" smtClean="0"/>
              <a:pPr/>
              <a:t>‹#›</a:t>
            </a:fld>
            <a:endParaRPr lang="en-US"/>
          </a:p>
        </p:txBody>
      </p:sp>
    </p:spTree>
  </p:cSld>
  <p:clrMapOvr>
    <a:masterClrMapping/>
  </p:clrMapOvr>
  <p:transition>
    <p:strips dir="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346244B-4073-4DA9-BDA3-36E441C54E3C}" type="datetimeFigureOut">
              <a:rPr lang="en-US" smtClean="0"/>
              <a:pPr/>
              <a:t>28/11/2017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3FD454-C935-49B8-8A9A-E5218589EBC7}" type="slidenum">
              <a:rPr lang="en-US" smtClean="0"/>
              <a:pPr/>
              <a:t>‹#›</a:t>
            </a:fld>
            <a:endParaRPr lang="en-US"/>
          </a:p>
        </p:txBody>
      </p:sp>
    </p:spTree>
  </p:cSld>
  <p:clrMapOvr>
    <a:masterClrMapping/>
  </p:clrMapOvr>
  <p:transition>
    <p:strips dir="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346244B-4073-4DA9-BDA3-36E441C54E3C}" type="datetimeFigureOut">
              <a:rPr lang="en-US" smtClean="0"/>
              <a:pPr/>
              <a:t>28/11/2017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3FD454-C935-49B8-8A9A-E5218589EBC7}"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strips dir="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346244B-4073-4DA9-BDA3-36E441C54E3C}" type="datetimeFigureOut">
              <a:rPr lang="en-US" smtClean="0"/>
              <a:pPr/>
              <a:t>28/11/2017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3FD454-C935-49B8-8A9A-E5218589EBC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strips dir="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346244B-4073-4DA9-BDA3-36E441C54E3C}" type="datetimeFigureOut">
              <a:rPr lang="en-US" smtClean="0"/>
              <a:pPr/>
              <a:t>28/11/2017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23FD454-C935-49B8-8A9A-E5218589EBC7}"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strips dir="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346244B-4073-4DA9-BDA3-36E441C54E3C}" type="datetimeFigureOut">
              <a:rPr lang="en-US" smtClean="0"/>
              <a:pPr/>
              <a:t>28/11/2017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23FD454-C935-49B8-8A9A-E5218589EBC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strips dir="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346244B-4073-4DA9-BDA3-36E441C54E3C}" type="datetimeFigureOut">
              <a:rPr lang="en-US" smtClean="0"/>
              <a:pPr/>
              <a:t>28/11/2017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23FD454-C935-49B8-8A9A-E5218589EBC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strips dir="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346244B-4073-4DA9-BDA3-36E441C54E3C}" type="datetimeFigureOut">
              <a:rPr lang="en-US" smtClean="0"/>
              <a:pPr/>
              <a:t>28/11/2017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23FD454-C935-49B8-8A9A-E5218589EBC7}" type="slidenum">
              <a:rPr lang="en-US" smtClean="0"/>
              <a:pPr/>
              <a:t>‹#›</a:t>
            </a:fld>
            <a:endParaRPr lang="en-US"/>
          </a:p>
        </p:txBody>
      </p:sp>
    </p:spTree>
  </p:cSld>
  <p:clrMapOvr>
    <a:masterClrMapping/>
  </p:clrMapOvr>
  <p:transition>
    <p:strips dir="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346244B-4073-4DA9-BDA3-36E441C54E3C}" type="datetimeFigureOut">
              <a:rPr lang="en-US" smtClean="0"/>
              <a:pPr/>
              <a:t>28/11/2017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23FD454-C935-49B8-8A9A-E5218589EBC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strips dir="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346244B-4073-4DA9-BDA3-36E441C54E3C}" type="datetimeFigureOut">
              <a:rPr lang="en-US" smtClean="0"/>
              <a:pPr/>
              <a:t>28/11/2017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3FD454-C935-49B8-8A9A-E5218589EBC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strips dir="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346244B-4073-4DA9-BDA3-36E441C54E3C}" type="datetimeFigureOut">
              <a:rPr lang="en-US" smtClean="0"/>
              <a:pPr/>
              <a:t>28/11/2017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23FD454-C935-49B8-8A9A-E5218589EBC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strips dir="ru"/>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90600"/>
            <a:ext cx="7696200" cy="2133600"/>
          </a:xfrm>
        </p:spPr>
        <p:txBody>
          <a:bodyPr>
            <a:noAutofit/>
          </a:bodyPr>
          <a:lstStyle/>
          <a:p>
            <a:pPr algn="ctr"/>
            <a:r>
              <a:rPr lang="en-US" sz="6000" b="1" dirty="0" err="1" smtClean="0">
                <a:solidFill>
                  <a:schemeClr val="tx2">
                    <a:lumMod val="75000"/>
                  </a:schemeClr>
                </a:solidFill>
              </a:rPr>
              <a:t>Dr.S.S.Jadhav</a:t>
            </a:r>
            <a:r>
              <a:rPr lang="en-US" sz="2800" b="1" dirty="0" smtClean="0">
                <a:solidFill>
                  <a:schemeClr val="tx2">
                    <a:lumMod val="75000"/>
                  </a:schemeClr>
                </a:solidFill>
              </a:rPr>
              <a:t/>
            </a:r>
            <a:br>
              <a:rPr lang="en-US" sz="2800" b="1" dirty="0" smtClean="0">
                <a:solidFill>
                  <a:schemeClr val="tx2">
                    <a:lumMod val="75000"/>
                  </a:schemeClr>
                </a:solidFill>
              </a:rPr>
            </a:br>
            <a:r>
              <a:rPr lang="en-US" sz="2800" b="1" dirty="0" smtClean="0"/>
              <a:t>Head, </a:t>
            </a:r>
            <a:r>
              <a:rPr lang="en-US" sz="2800" b="1" dirty="0" err="1" smtClean="0"/>
              <a:t>Dept</a:t>
            </a:r>
            <a:r>
              <a:rPr lang="en-US" sz="2800" b="1" dirty="0" smtClean="0"/>
              <a:t> of Commerce</a:t>
            </a:r>
            <a:br>
              <a:rPr lang="en-US" sz="2800" b="1" dirty="0" smtClean="0"/>
            </a:br>
            <a:r>
              <a:rPr lang="en-US" sz="2800" b="1" dirty="0" err="1" smtClean="0"/>
              <a:t>mrs.k.s.k</a:t>
            </a:r>
            <a:r>
              <a:rPr lang="en-US" sz="2800" b="1" dirty="0" smtClean="0"/>
              <a:t>. college </a:t>
            </a:r>
            <a:r>
              <a:rPr lang="en-US" sz="2800" b="1" dirty="0" err="1" smtClean="0"/>
              <a:t>beed</a:t>
            </a:r>
            <a:endParaRPr lang="en-US" sz="2800" b="1"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50600410"/>
      </p:ext>
    </p:extLst>
  </p:cSld>
  <p:clrMapOvr>
    <a:masterClrMapping/>
  </p:clrMapOvr>
  <p:transition advTm="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8153400" cy="685800"/>
          </a:xfrm>
        </p:spPr>
        <p:style>
          <a:lnRef idx="0">
            <a:scrgbClr r="0" g="0" b="0"/>
          </a:lnRef>
          <a:fillRef idx="1003">
            <a:schemeClr val="dk2"/>
          </a:fillRef>
          <a:effectRef idx="0">
            <a:scrgbClr r="0" g="0" b="0"/>
          </a:effectRef>
          <a:fontRef idx="major"/>
        </p:style>
        <p:txBody>
          <a:bodyPr>
            <a:noAutofit/>
          </a:bodyPr>
          <a:lstStyle/>
          <a:p>
            <a:r>
              <a:rPr lang="en-US" sz="2800" dirty="0" err="1" smtClean="0">
                <a:solidFill>
                  <a:srgbClr val="A83C0C"/>
                </a:solidFill>
              </a:rPr>
              <a:t>Proforma</a:t>
            </a:r>
            <a:r>
              <a:rPr lang="en-US" sz="2800" dirty="0" smtClean="0">
                <a:solidFill>
                  <a:srgbClr val="A83C0C"/>
                </a:solidFill>
              </a:rPr>
              <a:t> of Income From House Property</a:t>
            </a:r>
            <a:endParaRPr lang="en-US" sz="2800" dirty="0">
              <a:solidFill>
                <a:srgbClr val="A83C0C"/>
              </a:solidFill>
            </a:endParaRPr>
          </a:p>
        </p:txBody>
      </p:sp>
      <p:sp>
        <p:nvSpPr>
          <p:cNvPr id="3" name="Subtitle 2"/>
          <p:cNvSpPr>
            <a:spLocks noGrp="1"/>
          </p:cNvSpPr>
          <p:nvPr>
            <p:ph type="subTitle" idx="1"/>
          </p:nvPr>
        </p:nvSpPr>
        <p:spPr>
          <a:xfrm>
            <a:off x="76200" y="914400"/>
            <a:ext cx="8915400" cy="5181600"/>
          </a:xfrm>
        </p:spPr>
        <p:txBody>
          <a:bodyPr>
            <a:noAutofit/>
          </a:bodyPr>
          <a:lstStyle/>
          <a:p>
            <a:pPr algn="just"/>
            <a:endParaRPr lang="en-US" dirty="0" smtClean="0">
              <a:solidFill>
                <a:srgbClr val="002060"/>
              </a:solidFill>
            </a:endParaRPr>
          </a:p>
          <a:p>
            <a:pPr marL="514350" indent="-514350" algn="just"/>
            <a:endParaRPr lang="en-US" sz="2800" dirty="0" smtClean="0">
              <a:solidFill>
                <a:srgbClr val="002060"/>
              </a:solidFill>
            </a:endParaRPr>
          </a:p>
          <a:p>
            <a:pPr marL="514350" indent="-514350" algn="just"/>
            <a:endParaRPr lang="en-US" sz="2800" dirty="0">
              <a:solidFill>
                <a:srgbClr val="FF0000"/>
              </a:solidFill>
            </a:endParaRPr>
          </a:p>
        </p:txBody>
      </p:sp>
      <p:sp>
        <p:nvSpPr>
          <p:cNvPr id="4" name="TextBox 3"/>
          <p:cNvSpPr txBox="1"/>
          <p:nvPr/>
        </p:nvSpPr>
        <p:spPr>
          <a:xfrm>
            <a:off x="7239000" y="6564868"/>
            <a:ext cx="1447800" cy="369332"/>
          </a:xfrm>
          <a:prstGeom prst="rect">
            <a:avLst/>
          </a:prstGeom>
          <a:noFill/>
        </p:spPr>
        <p:txBody>
          <a:bodyPr wrap="square" rtlCol="0">
            <a:spAutoFit/>
          </a:bodyPr>
          <a:lstStyle/>
          <a:p>
            <a:r>
              <a:rPr lang="en-US" dirty="0" err="1" smtClean="0"/>
              <a:t>Contd</a:t>
            </a:r>
            <a:r>
              <a:rPr lang="en-US" dirty="0" smtClean="0"/>
              <a:t>……</a:t>
            </a:r>
            <a:endParaRPr lang="en-US" dirty="0"/>
          </a:p>
        </p:txBody>
      </p:sp>
      <p:graphicFrame>
        <p:nvGraphicFramePr>
          <p:cNvPr id="5" name="Table 4"/>
          <p:cNvGraphicFramePr>
            <a:graphicFrameLocks noGrp="1"/>
          </p:cNvGraphicFramePr>
          <p:nvPr/>
        </p:nvGraphicFramePr>
        <p:xfrm>
          <a:off x="381000" y="1828800"/>
          <a:ext cx="8534400" cy="4704081"/>
        </p:xfrm>
        <a:graphic>
          <a:graphicData uri="http://schemas.openxmlformats.org/drawingml/2006/table">
            <a:tbl>
              <a:tblPr firstRow="1" bandRow="1">
                <a:tableStyleId>{5C22544A-7EE6-4342-B048-85BDC9FD1C3A}</a:tableStyleId>
              </a:tblPr>
              <a:tblGrid>
                <a:gridCol w="4724400"/>
                <a:gridCol w="1295400"/>
                <a:gridCol w="1447800"/>
                <a:gridCol w="1066800"/>
              </a:tblGrid>
              <a:tr h="540334">
                <a:tc rowSpan="2">
                  <a:txBody>
                    <a:bodyPr/>
                    <a:lstStyle/>
                    <a:p>
                      <a:pPr algn="ctr"/>
                      <a:r>
                        <a:rPr lang="en-US" sz="1400" dirty="0" smtClean="0"/>
                        <a:t>Particular</a:t>
                      </a:r>
                      <a:endParaRPr lang="en-US" sz="1400" dirty="0"/>
                    </a:p>
                  </a:txBody>
                  <a:tcPr/>
                </a:tc>
                <a:tc rowSpan="2">
                  <a:txBody>
                    <a:bodyPr/>
                    <a:lstStyle/>
                    <a:p>
                      <a:pPr algn="ctr"/>
                      <a:r>
                        <a:rPr lang="en-US" sz="1400" dirty="0" smtClean="0"/>
                        <a:t>Layout Property Rs.</a:t>
                      </a:r>
                      <a:endParaRPr lang="en-US" sz="1400" dirty="0"/>
                    </a:p>
                  </a:txBody>
                  <a:tcPr/>
                </a:tc>
                <a:tc gridSpan="2">
                  <a:txBody>
                    <a:bodyPr/>
                    <a:lstStyle/>
                    <a:p>
                      <a:pPr algn="ctr"/>
                      <a:r>
                        <a:rPr lang="en-US" sz="1400" dirty="0" smtClean="0"/>
                        <a:t>Self O</a:t>
                      </a:r>
                    </a:p>
                    <a:p>
                      <a:pPr algn="ctr"/>
                      <a:r>
                        <a:rPr lang="en-US" sz="1400" dirty="0" err="1" smtClean="0"/>
                        <a:t>ccupied</a:t>
                      </a:r>
                      <a:r>
                        <a:rPr lang="en-US" sz="1400" dirty="0" smtClean="0"/>
                        <a:t> Property</a:t>
                      </a:r>
                      <a:endParaRPr lang="en-US" sz="1400" dirty="0"/>
                    </a:p>
                  </a:txBody>
                  <a:tcPr/>
                </a:tc>
                <a:tc hMerge="1">
                  <a:txBody>
                    <a:bodyPr/>
                    <a:lstStyle/>
                    <a:p>
                      <a:endParaRPr lang="en-US" dirty="0"/>
                    </a:p>
                  </a:txBody>
                  <a:tcPr/>
                </a:tc>
              </a:tr>
              <a:tr h="762824">
                <a:tc vMerge="1">
                  <a:txBody>
                    <a:bodyPr/>
                    <a:lstStyle/>
                    <a:p>
                      <a:pPr algn="ctr"/>
                      <a:endParaRPr lang="en-US" sz="1400" dirty="0"/>
                    </a:p>
                  </a:txBody>
                  <a:tcPr/>
                </a:tc>
                <a:tc vMerge="1">
                  <a:txBody>
                    <a:bodyPr/>
                    <a:lstStyle/>
                    <a:p>
                      <a:endParaRPr lang="en-US" dirty="0"/>
                    </a:p>
                  </a:txBody>
                  <a:tcPr/>
                </a:tc>
                <a:tc>
                  <a:txBody>
                    <a:bodyPr/>
                    <a:lstStyle/>
                    <a:p>
                      <a:pPr algn="ctr"/>
                      <a:r>
                        <a:rPr lang="en-US" sz="1400" dirty="0" smtClean="0"/>
                        <a:t>As if Let Out Rs.</a:t>
                      </a:r>
                      <a:endParaRPr lang="en-US" sz="1400" dirty="0"/>
                    </a:p>
                  </a:txBody>
                  <a:tcPr/>
                </a:tc>
                <a:tc>
                  <a:txBody>
                    <a:bodyPr/>
                    <a:lstStyle/>
                    <a:p>
                      <a:pPr algn="ctr"/>
                      <a:r>
                        <a:rPr lang="en-US" sz="1400" dirty="0" smtClean="0"/>
                        <a:t>Self Occupied Rs.</a:t>
                      </a:r>
                      <a:endParaRPr lang="en-US" sz="1400" dirty="0"/>
                    </a:p>
                  </a:txBody>
                  <a:tcPr/>
                </a:tc>
              </a:tr>
              <a:tr h="1006504">
                <a:tc rowSpan="4">
                  <a:txBody>
                    <a:bodyPr/>
                    <a:lstStyle/>
                    <a:p>
                      <a:pPr algn="just"/>
                      <a:r>
                        <a:rPr lang="en-US" sz="1600" dirty="0" smtClean="0">
                          <a:solidFill>
                            <a:srgbClr val="002060"/>
                          </a:solidFill>
                        </a:rPr>
                        <a:t>GROSS ANNUAL VALUE</a:t>
                      </a:r>
                    </a:p>
                    <a:p>
                      <a:pPr algn="just"/>
                      <a:r>
                        <a:rPr lang="en-US" sz="1600" dirty="0" smtClean="0">
                          <a:solidFill>
                            <a:srgbClr val="002060"/>
                          </a:solidFill>
                        </a:rPr>
                        <a:t>A-</a:t>
                      </a:r>
                      <a:r>
                        <a:rPr lang="en-US" sz="1600" baseline="0" dirty="0" smtClean="0">
                          <a:solidFill>
                            <a:srgbClr val="002060"/>
                          </a:solidFill>
                        </a:rPr>
                        <a:t> Expected Rent of the Value</a:t>
                      </a:r>
                    </a:p>
                    <a:p>
                      <a:pPr algn="just"/>
                      <a:r>
                        <a:rPr lang="en-US" sz="1600" baseline="0" dirty="0" smtClean="0">
                          <a:solidFill>
                            <a:srgbClr val="002060"/>
                          </a:solidFill>
                        </a:rPr>
                        <a:t>     a) Municipal Valuation</a:t>
                      </a:r>
                    </a:p>
                    <a:p>
                      <a:pPr algn="just"/>
                      <a:r>
                        <a:rPr lang="en-US" sz="1600" baseline="0" dirty="0" smtClean="0">
                          <a:solidFill>
                            <a:srgbClr val="002060"/>
                          </a:solidFill>
                        </a:rPr>
                        <a:t>     b) Fair Rent</a:t>
                      </a:r>
                    </a:p>
                    <a:p>
                      <a:pPr algn="just"/>
                      <a:r>
                        <a:rPr lang="en-US" sz="1600" baseline="0" dirty="0" smtClean="0">
                          <a:solidFill>
                            <a:srgbClr val="002060"/>
                          </a:solidFill>
                        </a:rPr>
                        <a:t>Which ever is more but the arrived figure should not be more than standard Rent, if more then standard Rent is taken as expected rent and if is less than the standard rent then self be taken as expected rent</a:t>
                      </a:r>
                    </a:p>
                    <a:p>
                      <a:pPr algn="just"/>
                      <a:r>
                        <a:rPr lang="en-US" sz="1600" b="1" baseline="0" dirty="0" smtClean="0">
                          <a:solidFill>
                            <a:srgbClr val="7030A0"/>
                          </a:solidFill>
                        </a:rPr>
                        <a:t>Expected Rent (</a:t>
                      </a:r>
                      <a:r>
                        <a:rPr lang="en-US" sz="1600" b="1" baseline="0" dirty="0" err="1" smtClean="0">
                          <a:solidFill>
                            <a:srgbClr val="7030A0"/>
                          </a:solidFill>
                        </a:rPr>
                        <a:t>i</a:t>
                      </a:r>
                      <a:r>
                        <a:rPr lang="en-US" sz="1600" b="1" baseline="0" dirty="0" smtClean="0">
                          <a:solidFill>
                            <a:srgbClr val="7030A0"/>
                          </a:solidFill>
                        </a:rPr>
                        <a:t>)</a:t>
                      </a:r>
                    </a:p>
                    <a:p>
                      <a:pPr algn="just"/>
                      <a:r>
                        <a:rPr lang="en-US" sz="1600" baseline="0" dirty="0" smtClean="0">
                          <a:solidFill>
                            <a:srgbClr val="7030A0"/>
                          </a:solidFill>
                        </a:rPr>
                        <a:t>b) Rent Actual Received or Receivable</a:t>
                      </a:r>
                    </a:p>
                    <a:p>
                      <a:pPr algn="just"/>
                      <a:endParaRPr lang="en-US" sz="1600" b="1" dirty="0" smtClean="0">
                        <a:solidFill>
                          <a:srgbClr val="7030A0"/>
                        </a:solidFill>
                      </a:endParaRPr>
                    </a:p>
                    <a:p>
                      <a:pPr algn="just"/>
                      <a:r>
                        <a:rPr lang="en-US" sz="1600" b="1" dirty="0" smtClean="0">
                          <a:solidFill>
                            <a:srgbClr val="7030A0"/>
                          </a:solidFill>
                        </a:rPr>
                        <a:t>Gross Annual Value</a:t>
                      </a:r>
                      <a:endParaRPr lang="en-US" sz="1600" b="1" dirty="0">
                        <a:solidFill>
                          <a:srgbClr val="7030A0"/>
                        </a:solidFill>
                      </a:endParaRPr>
                    </a:p>
                  </a:txBody>
                  <a:tcPr/>
                </a:tc>
                <a:tc>
                  <a:txBody>
                    <a:bodyPr/>
                    <a:lstStyle/>
                    <a:p>
                      <a:pPr algn="ctr"/>
                      <a:endParaRPr lang="en-US" sz="1400" dirty="0" smtClean="0"/>
                    </a:p>
                    <a:p>
                      <a:pPr algn="ctr"/>
                      <a:endParaRPr lang="en-US" sz="1400" dirty="0" smtClean="0"/>
                    </a:p>
                    <a:p>
                      <a:pPr algn="ctr"/>
                      <a:r>
                        <a:rPr lang="en-US" sz="1400" dirty="0" smtClean="0"/>
                        <a:t>x</a:t>
                      </a:r>
                    </a:p>
                    <a:p>
                      <a:pPr algn="ctr"/>
                      <a:r>
                        <a:rPr lang="en-US" sz="1400" dirty="0" smtClean="0"/>
                        <a:t>xx</a:t>
                      </a:r>
                      <a:endParaRPr lang="en-US" sz="1400" dirty="0"/>
                    </a:p>
                  </a:txBody>
                  <a:tcPr>
                    <a:lnB w="12700" cap="flat" cmpd="sng" algn="ctr">
                      <a:solidFill>
                        <a:schemeClr val="tx1"/>
                      </a:solidFill>
                      <a:prstDash val="solid"/>
                      <a:round/>
                      <a:headEnd type="none" w="med" len="med"/>
                      <a:tailEnd type="none" w="med" len="med"/>
                    </a:lnB>
                  </a:tcPr>
                </a:tc>
                <a:tc>
                  <a:txBody>
                    <a:bodyPr/>
                    <a:lstStyle/>
                    <a:p>
                      <a:pPr algn="ctr"/>
                      <a:endParaRPr lang="en-US" sz="1400" dirty="0" smtClean="0"/>
                    </a:p>
                    <a:p>
                      <a:pPr algn="ctr"/>
                      <a:endParaRPr lang="en-US" sz="1400" dirty="0" smtClean="0"/>
                    </a:p>
                    <a:p>
                      <a:pPr algn="ctr"/>
                      <a:r>
                        <a:rPr lang="en-US" sz="1400" dirty="0" smtClean="0"/>
                        <a:t>x</a:t>
                      </a:r>
                    </a:p>
                    <a:p>
                      <a:pPr algn="ctr"/>
                      <a:r>
                        <a:rPr lang="en-US" sz="1400" dirty="0" smtClean="0"/>
                        <a:t>xx</a:t>
                      </a:r>
                      <a:endParaRPr lang="en-US" sz="1400" dirty="0"/>
                    </a:p>
                  </a:txBody>
                  <a:tcPr>
                    <a:lnB w="12700" cap="flat" cmpd="sng" algn="ctr">
                      <a:solidFill>
                        <a:schemeClr val="tx1"/>
                      </a:solidFill>
                      <a:prstDash val="solid"/>
                      <a:round/>
                      <a:headEnd type="none" w="med" len="med"/>
                      <a:tailEnd type="none" w="med" len="med"/>
                    </a:lnB>
                  </a:tcPr>
                </a:tc>
                <a:tc>
                  <a:txBody>
                    <a:bodyPr/>
                    <a:lstStyle/>
                    <a:p>
                      <a:pPr algn="ctr"/>
                      <a:endParaRPr lang="en-US" sz="1400" dirty="0"/>
                    </a:p>
                  </a:txBody>
                  <a:tcPr>
                    <a:lnB w="12700" cap="flat" cmpd="sng" algn="ctr">
                      <a:solidFill>
                        <a:schemeClr val="tx1"/>
                      </a:solidFill>
                      <a:prstDash val="solid"/>
                      <a:round/>
                      <a:headEnd type="none" w="med" len="med"/>
                      <a:tailEnd type="none" w="med" len="med"/>
                    </a:lnB>
                  </a:tcPr>
                </a:tc>
              </a:tr>
              <a:tr h="1483268">
                <a:tc vMerge="1">
                  <a:txBody>
                    <a:bodyPr/>
                    <a:lstStyle/>
                    <a:p>
                      <a:endParaRPr lang="en-US"/>
                    </a:p>
                  </a:txBody>
                  <a:tcPr/>
                </a:tc>
                <a:tc>
                  <a:txBody>
                    <a:bodyPr/>
                    <a:lstStyle/>
                    <a:p>
                      <a:pPr algn="ctr"/>
                      <a:r>
                        <a:rPr lang="en-US" sz="1400" dirty="0" smtClean="0"/>
                        <a:t>xx</a:t>
                      </a:r>
                    </a:p>
                    <a:p>
                      <a:pPr algn="ctr"/>
                      <a:endParaRPr lang="en-US" sz="1400" dirty="0" smtClean="0"/>
                    </a:p>
                    <a:p>
                      <a:pPr algn="ctr"/>
                      <a:r>
                        <a:rPr lang="en-US" sz="1400" dirty="0" smtClean="0"/>
                        <a:t>xx</a:t>
                      </a:r>
                    </a:p>
                    <a:p>
                      <a:pPr algn="ctr"/>
                      <a:endParaRPr lang="en-US" sz="1400" dirty="0" smtClean="0"/>
                    </a:p>
                    <a:p>
                      <a:pPr algn="ctr"/>
                      <a:endParaRPr lang="en-US" sz="1400" dirty="0" smtClean="0"/>
                    </a:p>
                    <a:p>
                      <a:pPr algn="ctr"/>
                      <a:r>
                        <a:rPr lang="en-US" sz="1400" dirty="0" smtClean="0"/>
                        <a:t>xx</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xx</a:t>
                      </a:r>
                    </a:p>
                    <a:p>
                      <a:pPr algn="ctr"/>
                      <a:endParaRPr lang="en-US" sz="1400" dirty="0" smtClean="0"/>
                    </a:p>
                    <a:p>
                      <a:pPr algn="ctr"/>
                      <a:r>
                        <a:rPr lang="en-US" sz="1400" dirty="0" smtClean="0"/>
                        <a:t>xx</a:t>
                      </a:r>
                    </a:p>
                    <a:p>
                      <a:pPr algn="ctr"/>
                      <a:endParaRPr lang="en-US" sz="1400" dirty="0" smtClean="0"/>
                    </a:p>
                    <a:p>
                      <a:pPr algn="ctr"/>
                      <a:endParaRPr lang="en-US" sz="1400" dirty="0" smtClean="0"/>
                    </a:p>
                    <a:p>
                      <a:pPr algn="ctr"/>
                      <a:r>
                        <a:rPr lang="en-US" sz="1400" dirty="0" smtClean="0"/>
                        <a:t>xx</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smtClean="0"/>
                    </a:p>
                    <a:p>
                      <a:pPr algn="ctr"/>
                      <a:endParaRPr lang="en-US" sz="1400" dirty="0" smtClean="0"/>
                    </a:p>
                    <a:p>
                      <a:pPr algn="ctr"/>
                      <a:r>
                        <a:rPr lang="en-US" sz="1400" dirty="0" smtClean="0"/>
                        <a:t>Nil</a:t>
                      </a:r>
                    </a:p>
                    <a:p>
                      <a:pPr algn="ctr"/>
                      <a:endParaRPr lang="en-US" sz="1400" dirty="0" smtClean="0"/>
                    </a:p>
                    <a:p>
                      <a:pPr algn="ctr"/>
                      <a:endParaRPr lang="en-US" sz="1400" dirty="0" smtClean="0"/>
                    </a:p>
                    <a:p>
                      <a:pPr algn="ctr"/>
                      <a:r>
                        <a:rPr lang="en-US" sz="1400" dirty="0" smtClean="0"/>
                        <a:t>Nil</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7998">
                <a:tc vMerge="1">
                  <a:txBody>
                    <a:bodyPr/>
                    <a:lstStyle/>
                    <a:p>
                      <a:endParaRPr lang="en-US"/>
                    </a:p>
                  </a:txBody>
                  <a:tcPr/>
                </a:tc>
                <a:tc>
                  <a:txBody>
                    <a:bodyPr/>
                    <a:lstStyle/>
                    <a:p>
                      <a:pPr algn="ctr"/>
                      <a:r>
                        <a:rPr lang="en-US" sz="1400" dirty="0" smtClean="0"/>
                        <a:t>xx</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Nil</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Nil</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3153">
                <a:tc vMerge="1">
                  <a:txBody>
                    <a:bodyPr/>
                    <a:lstStyle/>
                    <a:p>
                      <a:endParaRPr lang="en-US"/>
                    </a:p>
                  </a:txBody>
                  <a:tcPr/>
                </a:tc>
                <a:tc>
                  <a:txBody>
                    <a:bodyPr/>
                    <a:lstStyle/>
                    <a:p>
                      <a:pPr algn="ctr"/>
                      <a:endParaRPr lang="en-US" sz="1400" dirty="0" smtClean="0"/>
                    </a:p>
                    <a:p>
                      <a:pPr algn="ctr"/>
                      <a:r>
                        <a:rPr lang="en-US" sz="1400" dirty="0" smtClean="0"/>
                        <a:t>xx</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smtClean="0"/>
                    </a:p>
                    <a:p>
                      <a:pPr algn="ctr"/>
                      <a:r>
                        <a:rPr lang="en-US" sz="1400" dirty="0" smtClean="0"/>
                        <a:t>xx</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smtClean="0"/>
                    </a:p>
                    <a:p>
                      <a:pPr algn="ctr"/>
                      <a:r>
                        <a:rPr lang="en-US" sz="1400" dirty="0" smtClean="0"/>
                        <a:t>Nil</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TextBox 5"/>
          <p:cNvSpPr txBox="1"/>
          <p:nvPr/>
        </p:nvSpPr>
        <p:spPr>
          <a:xfrm>
            <a:off x="914400" y="685800"/>
            <a:ext cx="7772400" cy="1200329"/>
          </a:xfrm>
          <a:prstGeom prst="rect">
            <a:avLst/>
          </a:prstGeom>
          <a:noFill/>
        </p:spPr>
        <p:txBody>
          <a:bodyPr wrap="square" rtlCol="0">
            <a:spAutoFit/>
          </a:bodyPr>
          <a:lstStyle/>
          <a:p>
            <a:pPr algn="ctr"/>
            <a:r>
              <a:rPr lang="en-US" dirty="0" smtClean="0">
                <a:solidFill>
                  <a:srgbClr val="FF0000"/>
                </a:solidFill>
              </a:rPr>
              <a:t>Computation of Income From House Property</a:t>
            </a:r>
          </a:p>
          <a:p>
            <a:pPr algn="ctr"/>
            <a:r>
              <a:rPr lang="en-US" dirty="0" err="1" smtClean="0">
                <a:solidFill>
                  <a:srgbClr val="FF0000"/>
                </a:solidFill>
              </a:rPr>
              <a:t>Mr.Lokhandwala’s</a:t>
            </a:r>
            <a:endParaRPr lang="en-US" dirty="0" smtClean="0">
              <a:solidFill>
                <a:srgbClr val="FF0000"/>
              </a:solidFill>
            </a:endParaRPr>
          </a:p>
          <a:p>
            <a:pPr algn="ctr"/>
            <a:r>
              <a:rPr lang="en-US" dirty="0" smtClean="0">
                <a:solidFill>
                  <a:srgbClr val="FF0000"/>
                </a:solidFill>
              </a:rPr>
              <a:t>Statement of Taxable Income from House Property</a:t>
            </a:r>
          </a:p>
          <a:p>
            <a:pPr algn="ctr"/>
            <a:r>
              <a:rPr lang="en-US" dirty="0" smtClean="0">
                <a:solidFill>
                  <a:srgbClr val="FF0000"/>
                </a:solidFill>
              </a:rPr>
              <a:t>For Assessment Year 2010-11</a:t>
            </a:r>
            <a:endParaRPr lang="en-US" dirty="0">
              <a:solidFill>
                <a:srgbClr val="FF0000"/>
              </a:solidFill>
            </a:endParaRPr>
          </a:p>
        </p:txBody>
      </p:sp>
    </p:spTree>
  </p:cSld>
  <p:clrMapOvr>
    <a:masterClrMapping/>
  </p:clrMapOvr>
  <p:transition>
    <p:strips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914400"/>
            <a:ext cx="8915400" cy="5181600"/>
          </a:xfrm>
        </p:spPr>
        <p:txBody>
          <a:bodyPr>
            <a:noAutofit/>
          </a:bodyPr>
          <a:lstStyle/>
          <a:p>
            <a:pPr algn="just"/>
            <a:endParaRPr lang="en-US" dirty="0" smtClean="0">
              <a:solidFill>
                <a:srgbClr val="002060"/>
              </a:solidFill>
            </a:endParaRPr>
          </a:p>
          <a:p>
            <a:pPr marL="514350" indent="-514350" algn="just"/>
            <a:endParaRPr lang="en-US" sz="2800" dirty="0" smtClean="0">
              <a:solidFill>
                <a:srgbClr val="002060"/>
              </a:solidFill>
            </a:endParaRPr>
          </a:p>
          <a:p>
            <a:pPr marL="514350" indent="-514350" algn="just"/>
            <a:endParaRPr lang="en-US" sz="2800" dirty="0">
              <a:solidFill>
                <a:srgbClr val="FF0000"/>
              </a:solidFill>
            </a:endParaRPr>
          </a:p>
        </p:txBody>
      </p:sp>
      <p:sp>
        <p:nvSpPr>
          <p:cNvPr id="4" name="TextBox 3"/>
          <p:cNvSpPr txBox="1"/>
          <p:nvPr/>
        </p:nvSpPr>
        <p:spPr>
          <a:xfrm>
            <a:off x="7239000" y="6564868"/>
            <a:ext cx="1447800" cy="369332"/>
          </a:xfrm>
          <a:prstGeom prst="rect">
            <a:avLst/>
          </a:prstGeom>
          <a:noFill/>
        </p:spPr>
        <p:txBody>
          <a:bodyPr wrap="square" rtlCol="0">
            <a:spAutoFit/>
          </a:bodyPr>
          <a:lstStyle/>
          <a:p>
            <a:r>
              <a:rPr lang="en-US" dirty="0" err="1" smtClean="0"/>
              <a:t>Contd</a:t>
            </a:r>
            <a:r>
              <a:rPr lang="en-US" dirty="0" smtClean="0"/>
              <a:t>……</a:t>
            </a:r>
            <a:endParaRPr lang="en-US" dirty="0"/>
          </a:p>
        </p:txBody>
      </p:sp>
      <p:graphicFrame>
        <p:nvGraphicFramePr>
          <p:cNvPr id="5" name="Table 4"/>
          <p:cNvGraphicFramePr>
            <a:graphicFrameLocks noGrp="1"/>
          </p:cNvGraphicFramePr>
          <p:nvPr/>
        </p:nvGraphicFramePr>
        <p:xfrm>
          <a:off x="609600" y="15967"/>
          <a:ext cx="8534400" cy="6537233"/>
        </p:xfrm>
        <a:graphic>
          <a:graphicData uri="http://schemas.openxmlformats.org/drawingml/2006/table">
            <a:tbl>
              <a:tblPr firstRow="1" bandRow="1">
                <a:tableStyleId>{5C22544A-7EE6-4342-B048-85BDC9FD1C3A}</a:tableStyleId>
              </a:tblPr>
              <a:tblGrid>
                <a:gridCol w="5486400"/>
                <a:gridCol w="1219200"/>
                <a:gridCol w="1066800"/>
                <a:gridCol w="762000"/>
              </a:tblGrid>
              <a:tr h="3795487">
                <a:tc rowSpan="4">
                  <a:txBody>
                    <a:bodyPr/>
                    <a:lstStyle/>
                    <a:p>
                      <a:pPr algn="just"/>
                      <a:r>
                        <a:rPr lang="en-US" sz="1600" b="0" dirty="0" smtClean="0">
                          <a:solidFill>
                            <a:srgbClr val="7030A0"/>
                          </a:solidFill>
                        </a:rPr>
                        <a:t>Expected Rent or Rent received whichever</a:t>
                      </a:r>
                      <a:r>
                        <a:rPr lang="en-US" sz="1600" b="0" baseline="0" dirty="0" smtClean="0">
                          <a:solidFill>
                            <a:srgbClr val="7030A0"/>
                          </a:solidFill>
                        </a:rPr>
                        <a:t> is more. But it if rent Received is less than the expected rent due to vacancy then though less, actual Rent Received is taken as Gross Annual Value of course if after deduction of un-</a:t>
                      </a:r>
                      <a:r>
                        <a:rPr lang="en-US" sz="1600" b="0" baseline="0" dirty="0" err="1" smtClean="0">
                          <a:solidFill>
                            <a:srgbClr val="7030A0"/>
                          </a:solidFill>
                        </a:rPr>
                        <a:t>realised</a:t>
                      </a:r>
                      <a:r>
                        <a:rPr lang="en-US" sz="1600" b="0" baseline="0" dirty="0" smtClean="0">
                          <a:solidFill>
                            <a:srgbClr val="7030A0"/>
                          </a:solidFill>
                        </a:rPr>
                        <a:t> rent the actual rent received comes to more than the expected rent, this rent received be taken as Gross Annual Value, loss due to vacancy be deducted from Annual rent or from reasonable expected rent if it is more than the Annual Rent “when annual rent is more than expected rent , it is Gross Annual Value when annual Rent is less than the Expected Rent then the vacancy Allowance be deducted from the expected Rent and this will be Gross annual value.”</a:t>
                      </a:r>
                    </a:p>
                    <a:p>
                      <a:pPr algn="just"/>
                      <a:r>
                        <a:rPr lang="en-US" sz="1600" b="0" baseline="0" dirty="0" smtClean="0">
                          <a:solidFill>
                            <a:srgbClr val="7030A0"/>
                          </a:solidFill>
                        </a:rPr>
                        <a:t>Less Municipal Tax</a:t>
                      </a:r>
                    </a:p>
                    <a:p>
                      <a:pPr algn="just"/>
                      <a:r>
                        <a:rPr lang="en-US" sz="1600" b="0" baseline="0" dirty="0" smtClean="0">
                          <a:solidFill>
                            <a:srgbClr val="7030A0"/>
                          </a:solidFill>
                        </a:rPr>
                        <a:t>(Including service Tax)paid</a:t>
                      </a:r>
                    </a:p>
                    <a:p>
                      <a:pPr algn="just"/>
                      <a:r>
                        <a:rPr lang="en-US" sz="1600" b="1" baseline="0" dirty="0" smtClean="0">
                          <a:solidFill>
                            <a:srgbClr val="002060"/>
                          </a:solidFill>
                        </a:rPr>
                        <a:t>NET ANNUAL VALUE</a:t>
                      </a:r>
                    </a:p>
                    <a:p>
                      <a:pPr algn="just"/>
                      <a:r>
                        <a:rPr lang="en-US" sz="1600" b="1" baseline="0" dirty="0" smtClean="0">
                          <a:solidFill>
                            <a:schemeClr val="accent3">
                              <a:lumMod val="75000"/>
                            </a:schemeClr>
                          </a:solidFill>
                        </a:rPr>
                        <a:t>Deduction u/s-24</a:t>
                      </a:r>
                    </a:p>
                    <a:p>
                      <a:pPr marL="400050" indent="-400050" algn="just">
                        <a:buAutoNum type="romanLcParenR"/>
                      </a:pPr>
                      <a:r>
                        <a:rPr lang="en-US" sz="1600" b="1" baseline="0" dirty="0" smtClean="0">
                          <a:solidFill>
                            <a:schemeClr val="accent3">
                              <a:lumMod val="75000"/>
                            </a:schemeClr>
                          </a:solidFill>
                        </a:rPr>
                        <a:t>Standard Deduction u/s 24 (a)</a:t>
                      </a:r>
                    </a:p>
                    <a:p>
                      <a:pPr marL="400050" indent="-400050" algn="just">
                        <a:buNone/>
                      </a:pPr>
                      <a:r>
                        <a:rPr lang="en-US" sz="1600" b="1" baseline="0" dirty="0" smtClean="0">
                          <a:solidFill>
                            <a:schemeClr val="accent3">
                              <a:lumMod val="75000"/>
                            </a:schemeClr>
                          </a:solidFill>
                        </a:rPr>
                        <a:t>       </a:t>
                      </a:r>
                      <a:r>
                        <a:rPr lang="en-US" sz="1600" b="0" baseline="0" dirty="0" smtClean="0">
                          <a:solidFill>
                            <a:schemeClr val="accent3">
                              <a:lumMod val="75000"/>
                            </a:schemeClr>
                          </a:solidFill>
                        </a:rPr>
                        <a:t>@ 30% of Net Annual value</a:t>
                      </a:r>
                    </a:p>
                    <a:p>
                      <a:pPr marL="400050" indent="-400050" algn="just">
                        <a:buAutoNum type="romanLcParenR" startAt="2"/>
                      </a:pPr>
                      <a:r>
                        <a:rPr lang="en-US" sz="1600" b="1" baseline="0" dirty="0" smtClean="0">
                          <a:solidFill>
                            <a:schemeClr val="accent3">
                              <a:lumMod val="75000"/>
                            </a:schemeClr>
                          </a:solidFill>
                        </a:rPr>
                        <a:t>Interest on Borrowed Capital</a:t>
                      </a:r>
                    </a:p>
                    <a:p>
                      <a:pPr marL="400050" indent="-400050" algn="just">
                        <a:buNone/>
                      </a:pPr>
                      <a:r>
                        <a:rPr lang="en-US" sz="1600" b="1" baseline="0" dirty="0" smtClean="0">
                          <a:solidFill>
                            <a:schemeClr val="accent3">
                              <a:lumMod val="75000"/>
                            </a:schemeClr>
                          </a:solidFill>
                        </a:rPr>
                        <a:t>      </a:t>
                      </a:r>
                      <a:r>
                        <a:rPr lang="en-US" sz="1600" b="0" baseline="0" dirty="0" smtClean="0">
                          <a:solidFill>
                            <a:schemeClr val="accent3">
                              <a:lumMod val="75000"/>
                            </a:schemeClr>
                          </a:solidFill>
                        </a:rPr>
                        <a:t>u/s 24 (b) let out No limit</a:t>
                      </a:r>
                    </a:p>
                    <a:p>
                      <a:pPr marL="400050" indent="-400050" algn="just">
                        <a:buNone/>
                      </a:pPr>
                      <a:r>
                        <a:rPr lang="en-US" sz="1600" b="1" baseline="0" dirty="0" smtClean="0">
                          <a:solidFill>
                            <a:schemeClr val="accent3">
                              <a:lumMod val="75000"/>
                            </a:schemeClr>
                          </a:solidFill>
                        </a:rPr>
                        <a:t>On  self occupied- Actual or Rs.150000 which ever  is less</a:t>
                      </a:r>
                    </a:p>
                    <a:p>
                      <a:pPr marL="400050" indent="-400050" algn="just">
                        <a:buNone/>
                      </a:pPr>
                      <a:r>
                        <a:rPr lang="en-US" sz="1600" b="0" baseline="0" dirty="0" smtClean="0">
                          <a:solidFill>
                            <a:srgbClr val="002060"/>
                          </a:solidFill>
                        </a:rPr>
                        <a:t>TAXABLE INCOME FROM HOUSE PROPERTY</a:t>
                      </a:r>
                      <a:endParaRPr lang="en-US" sz="1600" b="0" dirty="0">
                        <a:solidFill>
                          <a:srgbClr val="002060"/>
                        </a:solidFill>
                      </a:endParaRPr>
                    </a:p>
                  </a:txBody>
                  <a:tcPr/>
                </a:tc>
                <a:tc>
                  <a:txBody>
                    <a:bodyPr/>
                    <a:lstStyle/>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r>
                        <a:rPr lang="en-US" sz="1400" dirty="0" smtClean="0"/>
                        <a:t>(-) x</a:t>
                      </a:r>
                      <a:endParaRPr lang="en-US" sz="1400" dirty="0"/>
                    </a:p>
                  </a:txBody>
                  <a:tcPr>
                    <a:lnB w="12700" cap="flat" cmpd="sng" algn="ctr">
                      <a:solidFill>
                        <a:schemeClr val="tx1"/>
                      </a:solidFill>
                      <a:prstDash val="solid"/>
                      <a:round/>
                      <a:headEnd type="none" w="med" len="med"/>
                      <a:tailEnd type="none" w="med" len="med"/>
                    </a:lnB>
                  </a:tcPr>
                </a:tc>
                <a:tc>
                  <a:txBody>
                    <a:bodyPr/>
                    <a:lstStyle/>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r>
                        <a:rPr lang="en-US" sz="1400" dirty="0" smtClean="0"/>
                        <a:t>(-) x</a:t>
                      </a:r>
                      <a:endParaRPr lang="en-US" sz="1400" dirty="0"/>
                    </a:p>
                  </a:txBody>
                  <a:tcPr>
                    <a:lnB w="12700" cap="flat" cmpd="sng" algn="ctr">
                      <a:solidFill>
                        <a:schemeClr val="tx1"/>
                      </a:solidFill>
                      <a:prstDash val="solid"/>
                      <a:round/>
                      <a:headEnd type="none" w="med" len="med"/>
                      <a:tailEnd type="none" w="med" len="med"/>
                    </a:lnB>
                  </a:tcPr>
                </a:tc>
                <a:tc>
                  <a:txBody>
                    <a:bodyPr/>
                    <a:lstStyle/>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r>
                        <a:rPr lang="en-US" sz="1400" dirty="0" smtClean="0"/>
                        <a:t>__</a:t>
                      </a:r>
                      <a:endParaRPr lang="en-US" sz="1400" dirty="0"/>
                    </a:p>
                  </a:txBody>
                  <a:tcPr>
                    <a:lnB w="12700" cap="flat" cmpd="sng" algn="ctr">
                      <a:solidFill>
                        <a:schemeClr val="tx1"/>
                      </a:solidFill>
                      <a:prstDash val="solid"/>
                      <a:round/>
                      <a:headEnd type="none" w="med" len="med"/>
                      <a:tailEnd type="none" w="med" len="med"/>
                    </a:lnB>
                  </a:tcPr>
                </a:tc>
              </a:tr>
              <a:tr h="457200">
                <a:tc vMerge="1">
                  <a:txBody>
                    <a:bodyPr/>
                    <a:lstStyle/>
                    <a:p>
                      <a:endParaRPr lang="en-US"/>
                    </a:p>
                  </a:txBody>
                  <a:tcPr/>
                </a:tc>
                <a:tc>
                  <a:txBody>
                    <a:bodyPr/>
                    <a:lstStyle/>
                    <a:p>
                      <a:pPr algn="ctr"/>
                      <a:r>
                        <a:rPr lang="en-US" sz="1400" dirty="0" smtClean="0"/>
                        <a:t>x</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x</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Nil</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7998">
                <a:tc vMerge="1">
                  <a:txBody>
                    <a:bodyPr/>
                    <a:lstStyle/>
                    <a:p>
                      <a:endParaRPr lang="en-US"/>
                    </a:p>
                  </a:txBody>
                  <a:tcPr/>
                </a:tc>
                <a:tc>
                  <a:txBody>
                    <a:bodyPr/>
                    <a:lstStyle/>
                    <a:p>
                      <a:pPr algn="ctr"/>
                      <a:endParaRPr lang="en-US" sz="1400" dirty="0" smtClean="0"/>
                    </a:p>
                    <a:p>
                      <a:pPr algn="ctr"/>
                      <a:r>
                        <a:rPr lang="en-US" sz="1400" dirty="0" smtClean="0"/>
                        <a:t>(-)</a:t>
                      </a:r>
                      <a:r>
                        <a:rPr lang="en-US" sz="1400" baseline="0" dirty="0" smtClean="0"/>
                        <a:t> x</a:t>
                      </a:r>
                    </a:p>
                    <a:p>
                      <a:pPr algn="ctr"/>
                      <a:endParaRPr lang="en-US" sz="1400" baseline="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a:t>
                      </a:r>
                      <a:r>
                        <a:rPr lang="en-US" sz="1400" baseline="0" dirty="0" smtClean="0"/>
                        <a:t> x</a:t>
                      </a:r>
                    </a:p>
                    <a:p>
                      <a:pPr algn="ctr"/>
                      <a:endParaRPr lang="en-US" sz="1400" baseline="0" dirty="0" smtClean="0"/>
                    </a:p>
                    <a:p>
                      <a:pPr algn="ctr"/>
                      <a:endParaRPr lang="en-US" sz="1400" baseline="0" dirty="0" smtClean="0"/>
                    </a:p>
                    <a:p>
                      <a:pPr algn="ctr"/>
                      <a:r>
                        <a:rPr lang="en-US" sz="1400" baseline="0" dirty="0" smtClean="0"/>
                        <a:t>Nil</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smtClean="0"/>
                    </a:p>
                    <a:p>
                      <a:pPr algn="ctr"/>
                      <a:r>
                        <a:rPr lang="en-US" sz="1400" dirty="0" smtClean="0"/>
                        <a:t>(-) x</a:t>
                      </a:r>
                    </a:p>
                    <a:p>
                      <a:pPr algn="ctr"/>
                      <a:endParaRPr lang="en-US" sz="14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a:t>
                      </a:r>
                      <a:r>
                        <a:rPr lang="en-US" sz="1400" baseline="0" dirty="0" smtClean="0"/>
                        <a:t> x</a:t>
                      </a:r>
                    </a:p>
                    <a:p>
                      <a:pPr algn="ctr"/>
                      <a:endParaRPr lang="en-US" sz="1400" dirty="0" smtClean="0"/>
                    </a:p>
                    <a:p>
                      <a:pPr algn="ctr"/>
                      <a:endParaRPr lang="en-US" sz="1400" dirty="0" smtClean="0"/>
                    </a:p>
                    <a:p>
                      <a:pPr algn="ctr"/>
                      <a:r>
                        <a:rPr lang="en-US" sz="1400" dirty="0" smtClean="0"/>
                        <a:t>Nil</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smtClean="0"/>
                    </a:p>
                    <a:p>
                      <a:pPr algn="ctr"/>
                      <a:r>
                        <a:rPr lang="en-US" sz="1400" dirty="0" smtClean="0"/>
                        <a:t>Nil</a:t>
                      </a:r>
                    </a:p>
                    <a:p>
                      <a:pPr algn="ctr"/>
                      <a:endParaRPr lang="en-US" sz="1400" dirty="0" smtClean="0"/>
                    </a:p>
                    <a:p>
                      <a:pPr algn="ctr"/>
                      <a:r>
                        <a:rPr lang="en-US" sz="1400" dirty="0" smtClean="0"/>
                        <a:t>Nil</a:t>
                      </a:r>
                    </a:p>
                    <a:p>
                      <a:pPr algn="ctr"/>
                      <a:endParaRPr lang="en-US" sz="1400" dirty="0" smtClean="0"/>
                    </a:p>
                    <a:p>
                      <a:pPr algn="ctr"/>
                      <a:endParaRPr lang="en-US" sz="1400" dirty="0" smtClean="0"/>
                    </a:p>
                    <a:p>
                      <a:pPr algn="ctr"/>
                      <a:r>
                        <a:rPr lang="en-US" sz="1400" dirty="0" smtClean="0"/>
                        <a:t>(-) xx</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3153">
                <a:tc vMerge="1">
                  <a:txBody>
                    <a:bodyPr/>
                    <a:lstStyle/>
                    <a:p>
                      <a:endParaRPr lang="en-US"/>
                    </a:p>
                  </a:txBody>
                  <a:tcPr/>
                </a:tc>
                <a:tc>
                  <a:txBody>
                    <a:bodyPr/>
                    <a:lstStyle/>
                    <a:p>
                      <a:pPr algn="ctr"/>
                      <a:r>
                        <a:rPr lang="en-US" sz="1400" b="1" dirty="0" smtClean="0"/>
                        <a:t>xx</a:t>
                      </a:r>
                      <a:endParaRPr lang="en-US" sz="14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t>xx</a:t>
                      </a:r>
                      <a:endParaRPr lang="en-US" sz="14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t>xx</a:t>
                      </a:r>
                      <a:endParaRPr lang="en-US" sz="14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strips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8153400" cy="685800"/>
          </a:xfrm>
        </p:spPr>
        <p:style>
          <a:lnRef idx="0">
            <a:scrgbClr r="0" g="0" b="0"/>
          </a:lnRef>
          <a:fillRef idx="1003">
            <a:schemeClr val="dk2"/>
          </a:fillRef>
          <a:effectRef idx="0">
            <a:scrgbClr r="0" g="0" b="0"/>
          </a:effectRef>
          <a:fontRef idx="major"/>
        </p:style>
        <p:txBody>
          <a:bodyPr>
            <a:noAutofit/>
          </a:bodyPr>
          <a:lstStyle/>
          <a:p>
            <a:r>
              <a:rPr lang="en-US" sz="2800" dirty="0" smtClean="0">
                <a:solidFill>
                  <a:srgbClr val="A83C0C"/>
                </a:solidFill>
              </a:rPr>
              <a:t>ILLUSTRATIONS</a:t>
            </a:r>
            <a:endParaRPr lang="en-US" sz="2800" dirty="0">
              <a:solidFill>
                <a:srgbClr val="A83C0C"/>
              </a:solidFill>
            </a:endParaRPr>
          </a:p>
        </p:txBody>
      </p:sp>
      <p:sp>
        <p:nvSpPr>
          <p:cNvPr id="3" name="Subtitle 2"/>
          <p:cNvSpPr>
            <a:spLocks noGrp="1"/>
          </p:cNvSpPr>
          <p:nvPr>
            <p:ph type="subTitle" idx="1"/>
          </p:nvPr>
        </p:nvSpPr>
        <p:spPr>
          <a:xfrm>
            <a:off x="76200" y="914400"/>
            <a:ext cx="8915400" cy="5181600"/>
          </a:xfrm>
        </p:spPr>
        <p:txBody>
          <a:bodyPr>
            <a:noAutofit/>
          </a:bodyPr>
          <a:lstStyle/>
          <a:p>
            <a:pPr algn="just"/>
            <a:endParaRPr lang="en-US" dirty="0" smtClean="0">
              <a:solidFill>
                <a:srgbClr val="002060"/>
              </a:solidFill>
            </a:endParaRPr>
          </a:p>
          <a:p>
            <a:pPr marL="514350" indent="-514350" algn="just"/>
            <a:endParaRPr lang="en-US" sz="2800" dirty="0" smtClean="0">
              <a:solidFill>
                <a:srgbClr val="002060"/>
              </a:solidFill>
            </a:endParaRPr>
          </a:p>
          <a:p>
            <a:pPr marL="514350" indent="-514350" algn="just"/>
            <a:endParaRPr lang="en-US" sz="2800" dirty="0">
              <a:solidFill>
                <a:srgbClr val="FF0000"/>
              </a:solidFill>
            </a:endParaRPr>
          </a:p>
        </p:txBody>
      </p:sp>
      <p:sp>
        <p:nvSpPr>
          <p:cNvPr id="4" name="TextBox 3"/>
          <p:cNvSpPr txBox="1"/>
          <p:nvPr/>
        </p:nvSpPr>
        <p:spPr>
          <a:xfrm>
            <a:off x="7239000" y="6564868"/>
            <a:ext cx="1447800" cy="369332"/>
          </a:xfrm>
          <a:prstGeom prst="rect">
            <a:avLst/>
          </a:prstGeom>
          <a:noFill/>
        </p:spPr>
        <p:txBody>
          <a:bodyPr wrap="square" rtlCol="0">
            <a:spAutoFit/>
          </a:bodyPr>
          <a:lstStyle/>
          <a:p>
            <a:r>
              <a:rPr lang="en-US" dirty="0" err="1" smtClean="0"/>
              <a:t>Contd</a:t>
            </a:r>
            <a:r>
              <a:rPr lang="en-US" dirty="0" smtClean="0"/>
              <a:t>……</a:t>
            </a:r>
            <a:endParaRPr lang="en-US" dirty="0"/>
          </a:p>
        </p:txBody>
      </p:sp>
      <p:graphicFrame>
        <p:nvGraphicFramePr>
          <p:cNvPr id="5" name="Table 4"/>
          <p:cNvGraphicFramePr>
            <a:graphicFrameLocks noGrp="1"/>
          </p:cNvGraphicFramePr>
          <p:nvPr/>
        </p:nvGraphicFramePr>
        <p:xfrm>
          <a:off x="381000" y="1828800"/>
          <a:ext cx="8534400" cy="4704081"/>
        </p:xfrm>
        <a:graphic>
          <a:graphicData uri="http://schemas.openxmlformats.org/drawingml/2006/table">
            <a:tbl>
              <a:tblPr firstRow="1" bandRow="1">
                <a:tableStyleId>{5C22544A-7EE6-4342-B048-85BDC9FD1C3A}</a:tableStyleId>
              </a:tblPr>
              <a:tblGrid>
                <a:gridCol w="4724400"/>
                <a:gridCol w="1295400"/>
                <a:gridCol w="1447800"/>
                <a:gridCol w="1066800"/>
              </a:tblGrid>
              <a:tr h="540334">
                <a:tc rowSpan="2">
                  <a:txBody>
                    <a:bodyPr/>
                    <a:lstStyle/>
                    <a:p>
                      <a:pPr algn="ctr"/>
                      <a:r>
                        <a:rPr lang="en-US" sz="1400" dirty="0" smtClean="0"/>
                        <a:t>Particular</a:t>
                      </a:r>
                      <a:endParaRPr lang="en-US" sz="1400" dirty="0"/>
                    </a:p>
                  </a:txBody>
                  <a:tcPr/>
                </a:tc>
                <a:tc rowSpan="2">
                  <a:txBody>
                    <a:bodyPr/>
                    <a:lstStyle/>
                    <a:p>
                      <a:pPr algn="ctr"/>
                      <a:r>
                        <a:rPr lang="en-US" sz="1400" dirty="0" smtClean="0"/>
                        <a:t>Layout Property Rs.</a:t>
                      </a:r>
                      <a:endParaRPr lang="en-US" sz="1400" dirty="0"/>
                    </a:p>
                  </a:txBody>
                  <a:tcPr/>
                </a:tc>
                <a:tc gridSpan="2">
                  <a:txBody>
                    <a:bodyPr/>
                    <a:lstStyle/>
                    <a:p>
                      <a:pPr algn="ctr"/>
                      <a:r>
                        <a:rPr lang="en-US" sz="1400" dirty="0" smtClean="0"/>
                        <a:t>Self O</a:t>
                      </a:r>
                    </a:p>
                    <a:p>
                      <a:pPr algn="ctr"/>
                      <a:r>
                        <a:rPr lang="en-US" sz="1400" dirty="0" err="1" smtClean="0"/>
                        <a:t>ccupied</a:t>
                      </a:r>
                      <a:r>
                        <a:rPr lang="en-US" sz="1400" dirty="0" smtClean="0"/>
                        <a:t> Property</a:t>
                      </a:r>
                      <a:endParaRPr lang="en-US" sz="1400" dirty="0"/>
                    </a:p>
                  </a:txBody>
                  <a:tcPr/>
                </a:tc>
                <a:tc hMerge="1">
                  <a:txBody>
                    <a:bodyPr/>
                    <a:lstStyle/>
                    <a:p>
                      <a:endParaRPr lang="en-US" dirty="0"/>
                    </a:p>
                  </a:txBody>
                  <a:tcPr/>
                </a:tc>
              </a:tr>
              <a:tr h="762824">
                <a:tc vMerge="1">
                  <a:txBody>
                    <a:bodyPr/>
                    <a:lstStyle/>
                    <a:p>
                      <a:pPr algn="ctr"/>
                      <a:endParaRPr lang="en-US" sz="1400" dirty="0"/>
                    </a:p>
                  </a:txBody>
                  <a:tcPr/>
                </a:tc>
                <a:tc vMerge="1">
                  <a:txBody>
                    <a:bodyPr/>
                    <a:lstStyle/>
                    <a:p>
                      <a:endParaRPr lang="en-US" dirty="0"/>
                    </a:p>
                  </a:txBody>
                  <a:tcPr/>
                </a:tc>
                <a:tc>
                  <a:txBody>
                    <a:bodyPr/>
                    <a:lstStyle/>
                    <a:p>
                      <a:pPr algn="ctr"/>
                      <a:r>
                        <a:rPr lang="en-US" sz="1400" dirty="0" smtClean="0"/>
                        <a:t>As if Let Out Rs.</a:t>
                      </a:r>
                      <a:endParaRPr lang="en-US" sz="1400" dirty="0"/>
                    </a:p>
                  </a:txBody>
                  <a:tcPr/>
                </a:tc>
                <a:tc>
                  <a:txBody>
                    <a:bodyPr/>
                    <a:lstStyle/>
                    <a:p>
                      <a:pPr algn="ctr"/>
                      <a:r>
                        <a:rPr lang="en-US" sz="1400" dirty="0" smtClean="0"/>
                        <a:t>Self Occupied Rs.</a:t>
                      </a:r>
                      <a:endParaRPr lang="en-US" sz="1400" dirty="0"/>
                    </a:p>
                  </a:txBody>
                  <a:tcPr/>
                </a:tc>
              </a:tr>
              <a:tr h="1006504">
                <a:tc rowSpan="4">
                  <a:txBody>
                    <a:bodyPr/>
                    <a:lstStyle/>
                    <a:p>
                      <a:pPr algn="just"/>
                      <a:r>
                        <a:rPr lang="en-US" sz="1600" dirty="0" smtClean="0">
                          <a:solidFill>
                            <a:srgbClr val="002060"/>
                          </a:solidFill>
                        </a:rPr>
                        <a:t>GROSS ANNUAL VALUE</a:t>
                      </a:r>
                    </a:p>
                    <a:p>
                      <a:pPr algn="just"/>
                      <a:r>
                        <a:rPr lang="en-US" sz="1600" dirty="0" smtClean="0">
                          <a:solidFill>
                            <a:srgbClr val="002060"/>
                          </a:solidFill>
                        </a:rPr>
                        <a:t>A-</a:t>
                      </a:r>
                      <a:r>
                        <a:rPr lang="en-US" sz="1600" baseline="0" dirty="0" smtClean="0">
                          <a:solidFill>
                            <a:srgbClr val="002060"/>
                          </a:solidFill>
                        </a:rPr>
                        <a:t> Expected Rent of the Value</a:t>
                      </a:r>
                    </a:p>
                    <a:p>
                      <a:pPr algn="just"/>
                      <a:r>
                        <a:rPr lang="en-US" sz="1600" baseline="0" dirty="0" smtClean="0">
                          <a:solidFill>
                            <a:srgbClr val="002060"/>
                          </a:solidFill>
                        </a:rPr>
                        <a:t>     a) Municipal Valuation</a:t>
                      </a:r>
                    </a:p>
                    <a:p>
                      <a:pPr algn="just"/>
                      <a:r>
                        <a:rPr lang="en-US" sz="1600" baseline="0" dirty="0" smtClean="0">
                          <a:solidFill>
                            <a:srgbClr val="002060"/>
                          </a:solidFill>
                        </a:rPr>
                        <a:t>     b) Fair Rent</a:t>
                      </a:r>
                    </a:p>
                    <a:p>
                      <a:pPr algn="just"/>
                      <a:r>
                        <a:rPr lang="en-US" sz="1600" baseline="0" dirty="0" smtClean="0">
                          <a:solidFill>
                            <a:srgbClr val="002060"/>
                          </a:solidFill>
                        </a:rPr>
                        <a:t>Which ever is more but the arrived figure should not be more than standard Rent, if more then standard Rent is taken as expected rent and if is less than the standard rent then self be taken as expected rent</a:t>
                      </a:r>
                    </a:p>
                    <a:p>
                      <a:pPr algn="just"/>
                      <a:r>
                        <a:rPr lang="en-US" sz="1600" b="1" baseline="0" dirty="0" smtClean="0">
                          <a:solidFill>
                            <a:srgbClr val="7030A0"/>
                          </a:solidFill>
                        </a:rPr>
                        <a:t>Expected Rent (</a:t>
                      </a:r>
                      <a:r>
                        <a:rPr lang="en-US" sz="1600" b="1" baseline="0" dirty="0" err="1" smtClean="0">
                          <a:solidFill>
                            <a:srgbClr val="7030A0"/>
                          </a:solidFill>
                        </a:rPr>
                        <a:t>i</a:t>
                      </a:r>
                      <a:r>
                        <a:rPr lang="en-US" sz="1600" b="1" baseline="0" dirty="0" smtClean="0">
                          <a:solidFill>
                            <a:srgbClr val="7030A0"/>
                          </a:solidFill>
                        </a:rPr>
                        <a:t>)</a:t>
                      </a:r>
                    </a:p>
                    <a:p>
                      <a:pPr algn="just"/>
                      <a:r>
                        <a:rPr lang="en-US" sz="1600" baseline="0" dirty="0" smtClean="0">
                          <a:solidFill>
                            <a:srgbClr val="7030A0"/>
                          </a:solidFill>
                        </a:rPr>
                        <a:t>b) Rent Actual Received or Receivable</a:t>
                      </a:r>
                    </a:p>
                    <a:p>
                      <a:pPr algn="just"/>
                      <a:endParaRPr lang="en-US" sz="1600" b="1" dirty="0" smtClean="0">
                        <a:solidFill>
                          <a:srgbClr val="7030A0"/>
                        </a:solidFill>
                      </a:endParaRPr>
                    </a:p>
                    <a:p>
                      <a:pPr algn="just"/>
                      <a:r>
                        <a:rPr lang="en-US" sz="1600" b="1" dirty="0" smtClean="0">
                          <a:solidFill>
                            <a:srgbClr val="7030A0"/>
                          </a:solidFill>
                        </a:rPr>
                        <a:t>Gross Annual Value</a:t>
                      </a:r>
                      <a:endParaRPr lang="en-US" sz="1600" b="1" dirty="0">
                        <a:solidFill>
                          <a:srgbClr val="7030A0"/>
                        </a:solidFill>
                      </a:endParaRPr>
                    </a:p>
                  </a:txBody>
                  <a:tcPr/>
                </a:tc>
                <a:tc>
                  <a:txBody>
                    <a:bodyPr/>
                    <a:lstStyle/>
                    <a:p>
                      <a:pPr algn="ctr"/>
                      <a:endParaRPr lang="en-US" sz="1400" dirty="0" smtClean="0"/>
                    </a:p>
                    <a:p>
                      <a:pPr algn="ctr"/>
                      <a:endParaRPr lang="en-US" sz="1400" dirty="0" smtClean="0"/>
                    </a:p>
                    <a:p>
                      <a:pPr algn="ctr"/>
                      <a:r>
                        <a:rPr lang="en-US" sz="1400" dirty="0" smtClean="0"/>
                        <a:t>x</a:t>
                      </a:r>
                    </a:p>
                    <a:p>
                      <a:pPr algn="ctr"/>
                      <a:r>
                        <a:rPr lang="en-US" sz="1400" dirty="0" smtClean="0"/>
                        <a:t>xx</a:t>
                      </a:r>
                      <a:endParaRPr lang="en-US" sz="1400" dirty="0"/>
                    </a:p>
                  </a:txBody>
                  <a:tcPr>
                    <a:lnB w="12700" cap="flat" cmpd="sng" algn="ctr">
                      <a:solidFill>
                        <a:schemeClr val="tx1"/>
                      </a:solidFill>
                      <a:prstDash val="solid"/>
                      <a:round/>
                      <a:headEnd type="none" w="med" len="med"/>
                      <a:tailEnd type="none" w="med" len="med"/>
                    </a:lnB>
                  </a:tcPr>
                </a:tc>
                <a:tc>
                  <a:txBody>
                    <a:bodyPr/>
                    <a:lstStyle/>
                    <a:p>
                      <a:pPr algn="ctr"/>
                      <a:endParaRPr lang="en-US" sz="1400" dirty="0" smtClean="0"/>
                    </a:p>
                    <a:p>
                      <a:pPr algn="ctr"/>
                      <a:endParaRPr lang="en-US" sz="1400" dirty="0" smtClean="0"/>
                    </a:p>
                    <a:p>
                      <a:pPr algn="ctr"/>
                      <a:r>
                        <a:rPr lang="en-US" sz="1400" dirty="0" smtClean="0"/>
                        <a:t>x</a:t>
                      </a:r>
                    </a:p>
                    <a:p>
                      <a:pPr algn="ctr"/>
                      <a:r>
                        <a:rPr lang="en-US" sz="1400" dirty="0" smtClean="0"/>
                        <a:t>xx</a:t>
                      </a:r>
                      <a:endParaRPr lang="en-US" sz="1400" dirty="0"/>
                    </a:p>
                  </a:txBody>
                  <a:tcPr>
                    <a:lnB w="12700" cap="flat" cmpd="sng" algn="ctr">
                      <a:solidFill>
                        <a:schemeClr val="tx1"/>
                      </a:solidFill>
                      <a:prstDash val="solid"/>
                      <a:round/>
                      <a:headEnd type="none" w="med" len="med"/>
                      <a:tailEnd type="none" w="med" len="med"/>
                    </a:lnB>
                  </a:tcPr>
                </a:tc>
                <a:tc>
                  <a:txBody>
                    <a:bodyPr/>
                    <a:lstStyle/>
                    <a:p>
                      <a:pPr algn="ctr"/>
                      <a:endParaRPr lang="en-US" sz="1400" dirty="0"/>
                    </a:p>
                  </a:txBody>
                  <a:tcPr>
                    <a:lnB w="12700" cap="flat" cmpd="sng" algn="ctr">
                      <a:solidFill>
                        <a:schemeClr val="tx1"/>
                      </a:solidFill>
                      <a:prstDash val="solid"/>
                      <a:round/>
                      <a:headEnd type="none" w="med" len="med"/>
                      <a:tailEnd type="none" w="med" len="med"/>
                    </a:lnB>
                  </a:tcPr>
                </a:tc>
              </a:tr>
              <a:tr h="1483268">
                <a:tc vMerge="1">
                  <a:txBody>
                    <a:bodyPr/>
                    <a:lstStyle/>
                    <a:p>
                      <a:endParaRPr lang="en-US"/>
                    </a:p>
                  </a:txBody>
                  <a:tcPr/>
                </a:tc>
                <a:tc>
                  <a:txBody>
                    <a:bodyPr/>
                    <a:lstStyle/>
                    <a:p>
                      <a:pPr algn="ctr"/>
                      <a:r>
                        <a:rPr lang="en-US" sz="1400" dirty="0" smtClean="0"/>
                        <a:t>xx</a:t>
                      </a:r>
                    </a:p>
                    <a:p>
                      <a:pPr algn="ctr"/>
                      <a:endParaRPr lang="en-US" sz="1400" dirty="0" smtClean="0"/>
                    </a:p>
                    <a:p>
                      <a:pPr algn="ctr"/>
                      <a:r>
                        <a:rPr lang="en-US" sz="1400" dirty="0" smtClean="0"/>
                        <a:t>xx</a:t>
                      </a:r>
                    </a:p>
                    <a:p>
                      <a:pPr algn="ctr"/>
                      <a:endParaRPr lang="en-US" sz="1400" dirty="0" smtClean="0"/>
                    </a:p>
                    <a:p>
                      <a:pPr algn="ctr"/>
                      <a:endParaRPr lang="en-US" sz="1400" dirty="0" smtClean="0"/>
                    </a:p>
                    <a:p>
                      <a:pPr algn="ctr"/>
                      <a:r>
                        <a:rPr lang="en-US" sz="1400" dirty="0" smtClean="0"/>
                        <a:t>xx</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xx</a:t>
                      </a:r>
                    </a:p>
                    <a:p>
                      <a:pPr algn="ctr"/>
                      <a:endParaRPr lang="en-US" sz="1400" dirty="0" smtClean="0"/>
                    </a:p>
                    <a:p>
                      <a:pPr algn="ctr"/>
                      <a:r>
                        <a:rPr lang="en-US" sz="1400" dirty="0" smtClean="0"/>
                        <a:t>xx</a:t>
                      </a:r>
                    </a:p>
                    <a:p>
                      <a:pPr algn="ctr"/>
                      <a:endParaRPr lang="en-US" sz="1400" dirty="0" smtClean="0"/>
                    </a:p>
                    <a:p>
                      <a:pPr algn="ctr"/>
                      <a:endParaRPr lang="en-US" sz="1400" dirty="0" smtClean="0"/>
                    </a:p>
                    <a:p>
                      <a:pPr algn="ctr"/>
                      <a:r>
                        <a:rPr lang="en-US" sz="1400" dirty="0" smtClean="0"/>
                        <a:t>xx</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smtClean="0"/>
                    </a:p>
                    <a:p>
                      <a:pPr algn="ctr"/>
                      <a:endParaRPr lang="en-US" sz="1400" dirty="0" smtClean="0"/>
                    </a:p>
                    <a:p>
                      <a:pPr algn="ctr"/>
                      <a:r>
                        <a:rPr lang="en-US" sz="1400" dirty="0" smtClean="0"/>
                        <a:t>Nil</a:t>
                      </a:r>
                    </a:p>
                    <a:p>
                      <a:pPr algn="ctr"/>
                      <a:endParaRPr lang="en-US" sz="1400" dirty="0" smtClean="0"/>
                    </a:p>
                    <a:p>
                      <a:pPr algn="ctr"/>
                      <a:endParaRPr lang="en-US" sz="1400" dirty="0" smtClean="0"/>
                    </a:p>
                    <a:p>
                      <a:pPr algn="ctr"/>
                      <a:r>
                        <a:rPr lang="en-US" sz="1400" dirty="0" smtClean="0"/>
                        <a:t>Nil</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7998">
                <a:tc vMerge="1">
                  <a:txBody>
                    <a:bodyPr/>
                    <a:lstStyle/>
                    <a:p>
                      <a:endParaRPr lang="en-US"/>
                    </a:p>
                  </a:txBody>
                  <a:tcPr/>
                </a:tc>
                <a:tc>
                  <a:txBody>
                    <a:bodyPr/>
                    <a:lstStyle/>
                    <a:p>
                      <a:pPr algn="ctr"/>
                      <a:r>
                        <a:rPr lang="en-US" sz="1400" dirty="0" smtClean="0"/>
                        <a:t>xx</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Nil</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Nil</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3153">
                <a:tc vMerge="1">
                  <a:txBody>
                    <a:bodyPr/>
                    <a:lstStyle/>
                    <a:p>
                      <a:endParaRPr lang="en-US"/>
                    </a:p>
                  </a:txBody>
                  <a:tcPr/>
                </a:tc>
                <a:tc>
                  <a:txBody>
                    <a:bodyPr/>
                    <a:lstStyle/>
                    <a:p>
                      <a:pPr algn="ctr"/>
                      <a:endParaRPr lang="en-US" sz="1400" dirty="0" smtClean="0"/>
                    </a:p>
                    <a:p>
                      <a:pPr algn="ctr"/>
                      <a:r>
                        <a:rPr lang="en-US" sz="1400" dirty="0" smtClean="0"/>
                        <a:t>xx</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smtClean="0"/>
                    </a:p>
                    <a:p>
                      <a:pPr algn="ctr"/>
                      <a:r>
                        <a:rPr lang="en-US" sz="1400" dirty="0" smtClean="0"/>
                        <a:t>xx</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smtClean="0"/>
                    </a:p>
                    <a:p>
                      <a:pPr algn="ctr"/>
                      <a:r>
                        <a:rPr lang="en-US" sz="1400" dirty="0" smtClean="0"/>
                        <a:t>Nil</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TextBox 5"/>
          <p:cNvSpPr txBox="1"/>
          <p:nvPr/>
        </p:nvSpPr>
        <p:spPr>
          <a:xfrm>
            <a:off x="914400" y="685800"/>
            <a:ext cx="7772400" cy="646331"/>
          </a:xfrm>
          <a:prstGeom prst="rect">
            <a:avLst/>
          </a:prstGeom>
          <a:noFill/>
        </p:spPr>
        <p:txBody>
          <a:bodyPr wrap="square" rtlCol="0">
            <a:spAutoFit/>
          </a:bodyPr>
          <a:lstStyle/>
          <a:p>
            <a:pPr algn="just"/>
            <a:r>
              <a:rPr lang="en-US" dirty="0" err="1" smtClean="0">
                <a:solidFill>
                  <a:srgbClr val="FF0000"/>
                </a:solidFill>
              </a:rPr>
              <a:t>Sanket</a:t>
            </a:r>
            <a:r>
              <a:rPr lang="en-US" dirty="0" smtClean="0">
                <a:solidFill>
                  <a:srgbClr val="FF0000"/>
                </a:solidFill>
              </a:rPr>
              <a:t> owned two Houses, for the financial year 2005-06, details relating to the properties are </a:t>
            </a:r>
            <a:r>
              <a:rPr lang="en-US" smtClean="0">
                <a:solidFill>
                  <a:srgbClr val="FF0000"/>
                </a:solidFill>
              </a:rPr>
              <a:t>given below</a:t>
            </a:r>
            <a:endParaRPr lang="en-US" dirty="0">
              <a:solidFill>
                <a:srgbClr val="FF0000"/>
              </a:solidFill>
            </a:endParaRPr>
          </a:p>
        </p:txBody>
      </p:sp>
    </p:spTree>
  </p:cSld>
  <p:clrMapOvr>
    <a:masterClrMapping/>
  </p:clrMapOvr>
  <p:transition>
    <p:strips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8601"/>
            <a:ext cx="7772400" cy="685800"/>
          </a:xfrm>
        </p:spPr>
        <p:style>
          <a:lnRef idx="0">
            <a:scrgbClr r="0" g="0" b="0"/>
          </a:lnRef>
          <a:fillRef idx="1003">
            <a:schemeClr val="dk2"/>
          </a:fillRef>
          <a:effectRef idx="0">
            <a:scrgbClr r="0" g="0" b="0"/>
          </a:effectRef>
          <a:fontRef idx="major"/>
        </p:style>
        <p:txBody>
          <a:bodyPr>
            <a:normAutofit fontScale="90000"/>
          </a:bodyPr>
          <a:lstStyle/>
          <a:p>
            <a:r>
              <a:rPr lang="en-US" dirty="0" smtClean="0">
                <a:solidFill>
                  <a:srgbClr val="A83C0C"/>
                </a:solidFill>
              </a:rPr>
              <a:t>Income Tax Act-1961</a:t>
            </a:r>
            <a:endParaRPr lang="en-US" dirty="0">
              <a:solidFill>
                <a:srgbClr val="A83C0C"/>
              </a:solidFill>
            </a:endParaRPr>
          </a:p>
        </p:txBody>
      </p:sp>
      <p:sp>
        <p:nvSpPr>
          <p:cNvPr id="3" name="Subtitle 2"/>
          <p:cNvSpPr>
            <a:spLocks noGrp="1"/>
          </p:cNvSpPr>
          <p:nvPr>
            <p:ph type="subTitle" idx="1"/>
          </p:nvPr>
        </p:nvSpPr>
        <p:spPr>
          <a:xfrm>
            <a:off x="762000" y="1143000"/>
            <a:ext cx="8001000" cy="5181600"/>
          </a:xfrm>
        </p:spPr>
        <p:txBody>
          <a:bodyPr>
            <a:noAutofit/>
          </a:bodyPr>
          <a:lstStyle/>
          <a:p>
            <a:pPr algn="just"/>
            <a:r>
              <a:rPr lang="en-US" dirty="0" smtClean="0">
                <a:solidFill>
                  <a:srgbClr val="002060"/>
                </a:solidFill>
              </a:rPr>
              <a:t>Definitions:- Section 2 of the Act lays down definitions of the various terms used in the Act. There are 48 definitions given under this section but we have to study only 6 including that given under section 3 and these are discussed as under:-  </a:t>
            </a:r>
            <a:endParaRPr lang="en-US" dirty="0">
              <a:solidFill>
                <a:srgbClr val="002060"/>
              </a:solidFill>
            </a:endParaRPr>
          </a:p>
        </p:txBody>
      </p:sp>
      <p:sp>
        <p:nvSpPr>
          <p:cNvPr id="4" name="TextBox 3"/>
          <p:cNvSpPr txBox="1"/>
          <p:nvPr/>
        </p:nvSpPr>
        <p:spPr>
          <a:xfrm>
            <a:off x="7239000" y="5943600"/>
            <a:ext cx="1447800" cy="369332"/>
          </a:xfrm>
          <a:prstGeom prst="rect">
            <a:avLst/>
          </a:prstGeom>
          <a:noFill/>
        </p:spPr>
        <p:txBody>
          <a:bodyPr wrap="square" rtlCol="0">
            <a:spAutoFit/>
          </a:bodyPr>
          <a:lstStyle/>
          <a:p>
            <a:r>
              <a:rPr lang="en-US" dirty="0" err="1" smtClean="0"/>
              <a:t>Contd</a:t>
            </a:r>
            <a:r>
              <a:rPr lang="en-US" dirty="0" smtClean="0"/>
              <a:t>……</a:t>
            </a:r>
            <a:endParaRPr lang="en-US" dirty="0"/>
          </a:p>
        </p:txBody>
      </p:sp>
    </p:spTree>
  </p:cSld>
  <p:clrMapOvr>
    <a:masterClrMapping/>
  </p:clrMapOvr>
  <p:transition>
    <p:strips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8601"/>
            <a:ext cx="7772400" cy="685800"/>
          </a:xfrm>
        </p:spPr>
        <p:style>
          <a:lnRef idx="0">
            <a:scrgbClr r="0" g="0" b="0"/>
          </a:lnRef>
          <a:fillRef idx="1003">
            <a:schemeClr val="dk2"/>
          </a:fillRef>
          <a:effectRef idx="0">
            <a:scrgbClr r="0" g="0" b="0"/>
          </a:effectRef>
          <a:fontRef idx="major"/>
        </p:style>
        <p:txBody>
          <a:bodyPr>
            <a:normAutofit fontScale="90000"/>
          </a:bodyPr>
          <a:lstStyle/>
          <a:p>
            <a:r>
              <a:rPr lang="en-US" dirty="0" smtClean="0">
                <a:solidFill>
                  <a:srgbClr val="A83C0C"/>
                </a:solidFill>
              </a:rPr>
              <a:t>Income u/s-2(24)</a:t>
            </a:r>
            <a:endParaRPr lang="en-US" dirty="0">
              <a:solidFill>
                <a:srgbClr val="A83C0C"/>
              </a:solidFill>
            </a:endParaRPr>
          </a:p>
        </p:txBody>
      </p:sp>
      <p:sp>
        <p:nvSpPr>
          <p:cNvPr id="3" name="Subtitle 2"/>
          <p:cNvSpPr>
            <a:spLocks noGrp="1"/>
          </p:cNvSpPr>
          <p:nvPr>
            <p:ph type="subTitle" idx="1"/>
          </p:nvPr>
        </p:nvSpPr>
        <p:spPr>
          <a:xfrm>
            <a:off x="228600" y="1143000"/>
            <a:ext cx="8686800" cy="5181600"/>
          </a:xfrm>
        </p:spPr>
        <p:txBody>
          <a:bodyPr>
            <a:noAutofit/>
          </a:bodyPr>
          <a:lstStyle/>
          <a:p>
            <a:pPr algn="just"/>
            <a:r>
              <a:rPr lang="en-US" sz="2800" dirty="0" smtClean="0">
                <a:solidFill>
                  <a:srgbClr val="002060"/>
                </a:solidFill>
              </a:rPr>
              <a:t>This term is vary important from Income tax. Point of view because tax is charged on income earned by the person during a particular period- the term includes:-</a:t>
            </a:r>
          </a:p>
          <a:p>
            <a:pPr marL="571500" indent="-571500" algn="just">
              <a:buFont typeface="Wingdings" pitchFamily="2" charset="2"/>
              <a:buChar char="Ø"/>
            </a:pPr>
            <a:r>
              <a:rPr lang="en-US" sz="2800" dirty="0" smtClean="0">
                <a:solidFill>
                  <a:srgbClr val="002060"/>
                </a:solidFill>
              </a:rPr>
              <a:t>Profit</a:t>
            </a:r>
          </a:p>
          <a:p>
            <a:pPr marL="571500" indent="-571500" algn="just">
              <a:buFont typeface="Wingdings" pitchFamily="2" charset="2"/>
              <a:buChar char="Ø"/>
            </a:pPr>
            <a:r>
              <a:rPr lang="en-US" sz="2800" dirty="0" smtClean="0">
                <a:solidFill>
                  <a:srgbClr val="002060"/>
                </a:solidFill>
              </a:rPr>
              <a:t>Dividend</a:t>
            </a:r>
          </a:p>
          <a:p>
            <a:pPr marL="571500" indent="-571500" algn="just">
              <a:buFont typeface="Wingdings" pitchFamily="2" charset="2"/>
              <a:buChar char="Ø"/>
            </a:pPr>
            <a:r>
              <a:rPr lang="en-US" sz="2800" dirty="0" smtClean="0">
                <a:solidFill>
                  <a:srgbClr val="002060"/>
                </a:solidFill>
              </a:rPr>
              <a:t>Contribution  received by trust</a:t>
            </a:r>
          </a:p>
          <a:p>
            <a:pPr marL="571500" indent="-571500" algn="just">
              <a:buFont typeface="Wingdings" pitchFamily="2" charset="2"/>
              <a:buChar char="Ø"/>
            </a:pPr>
            <a:r>
              <a:rPr lang="en-US" sz="2800" dirty="0" smtClean="0">
                <a:solidFill>
                  <a:srgbClr val="002060"/>
                </a:solidFill>
              </a:rPr>
              <a:t> Perquisites</a:t>
            </a:r>
          </a:p>
          <a:p>
            <a:pPr marL="571500" indent="-571500" algn="just">
              <a:buFont typeface="Wingdings" pitchFamily="2" charset="2"/>
              <a:buChar char="Ø"/>
            </a:pPr>
            <a:r>
              <a:rPr lang="en-US" sz="2800" dirty="0" smtClean="0">
                <a:solidFill>
                  <a:srgbClr val="002060"/>
                </a:solidFill>
              </a:rPr>
              <a:t>Allowance</a:t>
            </a:r>
          </a:p>
          <a:p>
            <a:pPr marL="571500" indent="-571500" algn="just">
              <a:buFont typeface="Wingdings" pitchFamily="2" charset="2"/>
              <a:buChar char="Ø"/>
            </a:pPr>
            <a:r>
              <a:rPr lang="en-US" sz="2800" dirty="0" smtClean="0">
                <a:solidFill>
                  <a:srgbClr val="002060"/>
                </a:solidFill>
              </a:rPr>
              <a:t>Capital gains</a:t>
            </a:r>
          </a:p>
          <a:p>
            <a:pPr marL="571500" indent="-571500" algn="just">
              <a:buFont typeface="Wingdings" pitchFamily="2" charset="2"/>
              <a:buChar char="Ø"/>
            </a:pPr>
            <a:r>
              <a:rPr lang="en-US" sz="2800" dirty="0" smtClean="0">
                <a:solidFill>
                  <a:srgbClr val="002060"/>
                </a:solidFill>
              </a:rPr>
              <a:t>Lotteries</a:t>
            </a:r>
          </a:p>
          <a:p>
            <a:pPr marL="571500" indent="-571500" algn="just">
              <a:buFont typeface="Wingdings" pitchFamily="2" charset="2"/>
              <a:buChar char="Ø"/>
            </a:pPr>
            <a:r>
              <a:rPr lang="en-US" sz="2800" dirty="0" smtClean="0">
                <a:solidFill>
                  <a:srgbClr val="002060"/>
                </a:solidFill>
              </a:rPr>
              <a:t>Commuted value.</a:t>
            </a:r>
            <a:endParaRPr lang="en-US" sz="2800" dirty="0">
              <a:solidFill>
                <a:srgbClr val="002060"/>
              </a:solidFill>
            </a:endParaRPr>
          </a:p>
        </p:txBody>
      </p:sp>
      <p:sp>
        <p:nvSpPr>
          <p:cNvPr id="4" name="TextBox 3"/>
          <p:cNvSpPr txBox="1"/>
          <p:nvPr/>
        </p:nvSpPr>
        <p:spPr>
          <a:xfrm>
            <a:off x="7239000" y="6412468"/>
            <a:ext cx="1447800" cy="369332"/>
          </a:xfrm>
          <a:prstGeom prst="rect">
            <a:avLst/>
          </a:prstGeom>
          <a:noFill/>
        </p:spPr>
        <p:txBody>
          <a:bodyPr wrap="square" rtlCol="0">
            <a:spAutoFit/>
          </a:bodyPr>
          <a:lstStyle/>
          <a:p>
            <a:r>
              <a:rPr lang="en-US" dirty="0" err="1" smtClean="0"/>
              <a:t>Contd</a:t>
            </a:r>
            <a:r>
              <a:rPr lang="en-US" dirty="0" smtClean="0"/>
              <a:t>……</a:t>
            </a:r>
            <a:endParaRPr lang="en-US" dirty="0"/>
          </a:p>
        </p:txBody>
      </p:sp>
    </p:spTree>
  </p:cSld>
  <p:clrMapOvr>
    <a:masterClrMapping/>
  </p:clrMapOvr>
  <p:transition>
    <p:strips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8601"/>
            <a:ext cx="7772400" cy="685800"/>
          </a:xfrm>
        </p:spPr>
        <p:style>
          <a:lnRef idx="0">
            <a:scrgbClr r="0" g="0" b="0"/>
          </a:lnRef>
          <a:fillRef idx="1003">
            <a:schemeClr val="dk2"/>
          </a:fillRef>
          <a:effectRef idx="0">
            <a:scrgbClr r="0" g="0" b="0"/>
          </a:effectRef>
          <a:fontRef idx="major"/>
        </p:style>
        <p:txBody>
          <a:bodyPr>
            <a:normAutofit fontScale="90000"/>
          </a:bodyPr>
          <a:lstStyle/>
          <a:p>
            <a:r>
              <a:rPr lang="en-US" dirty="0" smtClean="0">
                <a:solidFill>
                  <a:srgbClr val="A83C0C"/>
                </a:solidFill>
              </a:rPr>
              <a:t>Person u/s 2(31)</a:t>
            </a:r>
            <a:endParaRPr lang="en-US" dirty="0">
              <a:solidFill>
                <a:srgbClr val="A83C0C"/>
              </a:solidFill>
            </a:endParaRPr>
          </a:p>
        </p:txBody>
      </p:sp>
      <p:sp>
        <p:nvSpPr>
          <p:cNvPr id="3" name="Subtitle 2"/>
          <p:cNvSpPr>
            <a:spLocks noGrp="1"/>
          </p:cNvSpPr>
          <p:nvPr>
            <p:ph type="subTitle" idx="1"/>
          </p:nvPr>
        </p:nvSpPr>
        <p:spPr>
          <a:xfrm>
            <a:off x="228600" y="1143000"/>
            <a:ext cx="8686800" cy="5181600"/>
          </a:xfrm>
        </p:spPr>
        <p:txBody>
          <a:bodyPr>
            <a:noAutofit/>
          </a:bodyPr>
          <a:lstStyle/>
          <a:p>
            <a:pPr algn="just"/>
            <a:r>
              <a:rPr lang="en-US" sz="2800" dirty="0" smtClean="0">
                <a:solidFill>
                  <a:srgbClr val="002060"/>
                </a:solidFill>
              </a:rPr>
              <a:t>Being under this section varies assessee are discussed this definitions is also vary important as provided u/s2, subsection 31 ‘person means and include’</a:t>
            </a:r>
          </a:p>
          <a:p>
            <a:pPr marL="514350" indent="-514350" algn="just">
              <a:buFont typeface="Wingdings" pitchFamily="2" charset="2"/>
              <a:buChar char="Ø"/>
            </a:pPr>
            <a:r>
              <a:rPr lang="en-US" sz="2800" dirty="0" smtClean="0">
                <a:solidFill>
                  <a:srgbClr val="002060"/>
                </a:solidFill>
              </a:rPr>
              <a:t>An individuals </a:t>
            </a:r>
          </a:p>
          <a:p>
            <a:pPr marL="514350" indent="-514350" algn="just">
              <a:buFont typeface="Wingdings" pitchFamily="2" charset="2"/>
              <a:buChar char="Ø"/>
            </a:pPr>
            <a:r>
              <a:rPr lang="en-US" sz="2800" dirty="0" smtClean="0">
                <a:solidFill>
                  <a:srgbClr val="002060"/>
                </a:solidFill>
              </a:rPr>
              <a:t>A Hindu Undivided Family (H.U.F.)</a:t>
            </a:r>
          </a:p>
          <a:p>
            <a:pPr marL="514350" indent="-514350" algn="just">
              <a:buFont typeface="Wingdings" pitchFamily="2" charset="2"/>
              <a:buChar char="Ø"/>
            </a:pPr>
            <a:r>
              <a:rPr lang="en-US" sz="2800" dirty="0" smtClean="0">
                <a:solidFill>
                  <a:srgbClr val="002060"/>
                </a:solidFill>
              </a:rPr>
              <a:t>A company</a:t>
            </a:r>
          </a:p>
          <a:p>
            <a:pPr marL="514350" indent="-514350" algn="just">
              <a:buFont typeface="Wingdings" pitchFamily="2" charset="2"/>
              <a:buChar char="Ø"/>
            </a:pPr>
            <a:r>
              <a:rPr lang="en-US" sz="2800" dirty="0" smtClean="0">
                <a:solidFill>
                  <a:srgbClr val="002060"/>
                </a:solidFill>
              </a:rPr>
              <a:t>A Firm</a:t>
            </a:r>
          </a:p>
          <a:p>
            <a:pPr marL="514350" indent="-514350" algn="just">
              <a:buFont typeface="Wingdings" pitchFamily="2" charset="2"/>
              <a:buChar char="Ø"/>
            </a:pPr>
            <a:r>
              <a:rPr lang="en-US" sz="2800" dirty="0" smtClean="0">
                <a:solidFill>
                  <a:srgbClr val="002060"/>
                </a:solidFill>
              </a:rPr>
              <a:t>An Association of Person</a:t>
            </a:r>
          </a:p>
          <a:p>
            <a:pPr marL="514350" indent="-514350" algn="just">
              <a:buFont typeface="Wingdings" pitchFamily="2" charset="2"/>
              <a:buChar char="Ø"/>
            </a:pPr>
            <a:r>
              <a:rPr lang="en-US" sz="2800" dirty="0" smtClean="0">
                <a:solidFill>
                  <a:srgbClr val="002060"/>
                </a:solidFill>
              </a:rPr>
              <a:t>A Local Authority</a:t>
            </a:r>
          </a:p>
          <a:p>
            <a:pPr marL="514350" indent="-514350" algn="just"/>
            <a:endParaRPr lang="en-US" sz="2800" dirty="0" smtClean="0">
              <a:solidFill>
                <a:srgbClr val="002060"/>
              </a:solidFill>
            </a:endParaRPr>
          </a:p>
          <a:p>
            <a:pPr marL="514350" indent="-514350" algn="just">
              <a:buAutoNum type="arabicPeriod"/>
            </a:pPr>
            <a:endParaRPr lang="en-US" sz="2800" dirty="0">
              <a:solidFill>
                <a:srgbClr val="FF0000"/>
              </a:solidFill>
            </a:endParaRPr>
          </a:p>
        </p:txBody>
      </p:sp>
      <p:sp>
        <p:nvSpPr>
          <p:cNvPr id="4" name="TextBox 3"/>
          <p:cNvSpPr txBox="1"/>
          <p:nvPr/>
        </p:nvSpPr>
        <p:spPr>
          <a:xfrm>
            <a:off x="7239000" y="6412468"/>
            <a:ext cx="1447800" cy="369332"/>
          </a:xfrm>
          <a:prstGeom prst="rect">
            <a:avLst/>
          </a:prstGeom>
          <a:noFill/>
        </p:spPr>
        <p:txBody>
          <a:bodyPr wrap="square" rtlCol="0">
            <a:spAutoFit/>
          </a:bodyPr>
          <a:lstStyle/>
          <a:p>
            <a:r>
              <a:rPr lang="en-US" dirty="0" err="1" smtClean="0"/>
              <a:t>Contd</a:t>
            </a:r>
            <a:r>
              <a:rPr lang="en-US" dirty="0" smtClean="0"/>
              <a:t>……</a:t>
            </a:r>
            <a:endParaRPr lang="en-US" dirty="0"/>
          </a:p>
        </p:txBody>
      </p:sp>
    </p:spTree>
  </p:cSld>
  <p:clrMapOvr>
    <a:masterClrMapping/>
  </p:clrMapOvr>
  <p:transition>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8601"/>
            <a:ext cx="7772400" cy="685800"/>
          </a:xfrm>
        </p:spPr>
        <p:style>
          <a:lnRef idx="0">
            <a:scrgbClr r="0" g="0" b="0"/>
          </a:lnRef>
          <a:fillRef idx="1003">
            <a:schemeClr val="dk2"/>
          </a:fillRef>
          <a:effectRef idx="0">
            <a:scrgbClr r="0" g="0" b="0"/>
          </a:effectRef>
          <a:fontRef idx="major"/>
        </p:style>
        <p:txBody>
          <a:bodyPr>
            <a:normAutofit fontScale="90000"/>
          </a:bodyPr>
          <a:lstStyle/>
          <a:p>
            <a:r>
              <a:rPr lang="en-US" dirty="0" smtClean="0">
                <a:solidFill>
                  <a:srgbClr val="A83C0C"/>
                </a:solidFill>
              </a:rPr>
              <a:t>Assessee u/s 2(7)</a:t>
            </a:r>
            <a:endParaRPr lang="en-US" dirty="0">
              <a:solidFill>
                <a:srgbClr val="A83C0C"/>
              </a:solidFill>
            </a:endParaRPr>
          </a:p>
        </p:txBody>
      </p:sp>
      <p:sp>
        <p:nvSpPr>
          <p:cNvPr id="3" name="Subtitle 2"/>
          <p:cNvSpPr>
            <a:spLocks noGrp="1"/>
          </p:cNvSpPr>
          <p:nvPr>
            <p:ph type="subTitle" idx="1"/>
          </p:nvPr>
        </p:nvSpPr>
        <p:spPr>
          <a:xfrm>
            <a:off x="76200" y="914400"/>
            <a:ext cx="8915400" cy="5181600"/>
          </a:xfrm>
        </p:spPr>
        <p:txBody>
          <a:bodyPr>
            <a:noAutofit/>
          </a:bodyPr>
          <a:lstStyle/>
          <a:p>
            <a:pPr algn="just"/>
            <a:r>
              <a:rPr lang="en-US" sz="2400" dirty="0" smtClean="0">
                <a:solidFill>
                  <a:srgbClr val="002060"/>
                </a:solidFill>
              </a:rPr>
              <a:t>From the point of view of fixing liabilities of certain person known as assessee this definition is vary important.</a:t>
            </a:r>
          </a:p>
          <a:p>
            <a:pPr algn="just"/>
            <a:r>
              <a:rPr lang="en-US" sz="2400" dirty="0" smtClean="0">
                <a:solidFill>
                  <a:srgbClr val="002060"/>
                </a:solidFill>
              </a:rPr>
              <a:t>As defined under subsection 7 of this section of the assessee means and include:</a:t>
            </a:r>
          </a:p>
          <a:p>
            <a:pPr marL="514350" indent="-514350" algn="just">
              <a:buFont typeface="Wingdings" pitchFamily="2" charset="2"/>
              <a:buChar char="Ø"/>
            </a:pPr>
            <a:r>
              <a:rPr lang="en-US" sz="2400" dirty="0" smtClean="0">
                <a:solidFill>
                  <a:srgbClr val="002060"/>
                </a:solidFill>
              </a:rPr>
              <a:t>A person who is liable to pay any tax or any other sum under this act or;</a:t>
            </a:r>
          </a:p>
          <a:p>
            <a:pPr marL="514350" indent="-514350" algn="just">
              <a:buFont typeface="Wingdings" pitchFamily="2" charset="2"/>
              <a:buChar char="Ø"/>
            </a:pPr>
            <a:r>
              <a:rPr lang="en-US" sz="2400" dirty="0" smtClean="0">
                <a:solidFill>
                  <a:srgbClr val="002060"/>
                </a:solidFill>
              </a:rPr>
              <a:t>A person against whom proceeding under this Act has been commenced to assess his income or loss is determine refund payable to him. </a:t>
            </a:r>
          </a:p>
          <a:p>
            <a:pPr marL="514350" indent="-514350" algn="just">
              <a:buFont typeface="Wingdings" pitchFamily="2" charset="2"/>
              <a:buChar char="Ø"/>
            </a:pPr>
            <a:r>
              <a:rPr lang="en-US" sz="2400" dirty="0" smtClean="0">
                <a:solidFill>
                  <a:srgbClr val="002060"/>
                </a:solidFill>
              </a:rPr>
              <a:t>A person against whom proceeding under this act has been commenced to assess the income or loss of any other person is respect of which is assessable</a:t>
            </a:r>
          </a:p>
          <a:p>
            <a:pPr marL="514350" indent="-514350" algn="just">
              <a:buFont typeface="Wingdings" pitchFamily="2" charset="2"/>
              <a:buChar char="Ø"/>
            </a:pPr>
            <a:r>
              <a:rPr lang="en-US" sz="2400" dirty="0" smtClean="0">
                <a:solidFill>
                  <a:srgbClr val="002060"/>
                </a:solidFill>
              </a:rPr>
              <a:t>A person who is deemed to be an assessee under this act.</a:t>
            </a:r>
          </a:p>
          <a:p>
            <a:pPr marL="514350" indent="-514350" algn="just">
              <a:buFont typeface="Wingdings" pitchFamily="2" charset="2"/>
              <a:buChar char="Ø"/>
            </a:pPr>
            <a:r>
              <a:rPr lang="en-US" sz="2400" dirty="0" smtClean="0">
                <a:solidFill>
                  <a:srgbClr val="002060"/>
                </a:solidFill>
              </a:rPr>
              <a:t>A person who is deemed to be an assessee in default under this act</a:t>
            </a:r>
            <a:r>
              <a:rPr lang="en-US" sz="2800" dirty="0" smtClean="0">
                <a:solidFill>
                  <a:srgbClr val="002060"/>
                </a:solidFill>
              </a:rPr>
              <a:t>  </a:t>
            </a:r>
          </a:p>
          <a:p>
            <a:pPr marL="514350" indent="-514350" algn="just"/>
            <a:endParaRPr lang="en-US" sz="2800" dirty="0" smtClean="0">
              <a:solidFill>
                <a:srgbClr val="002060"/>
              </a:solidFill>
            </a:endParaRPr>
          </a:p>
          <a:p>
            <a:pPr marL="514350" indent="-514350" algn="just">
              <a:buAutoNum type="arabicPeriod"/>
            </a:pPr>
            <a:endParaRPr lang="en-US" sz="2800" dirty="0">
              <a:solidFill>
                <a:srgbClr val="FF0000"/>
              </a:solidFill>
            </a:endParaRPr>
          </a:p>
        </p:txBody>
      </p:sp>
      <p:sp>
        <p:nvSpPr>
          <p:cNvPr id="4" name="TextBox 3"/>
          <p:cNvSpPr txBox="1"/>
          <p:nvPr/>
        </p:nvSpPr>
        <p:spPr>
          <a:xfrm>
            <a:off x="7239000" y="6412468"/>
            <a:ext cx="1447800" cy="369332"/>
          </a:xfrm>
          <a:prstGeom prst="rect">
            <a:avLst/>
          </a:prstGeom>
          <a:noFill/>
        </p:spPr>
        <p:txBody>
          <a:bodyPr wrap="square" rtlCol="0">
            <a:spAutoFit/>
          </a:bodyPr>
          <a:lstStyle/>
          <a:p>
            <a:r>
              <a:rPr lang="en-US" dirty="0" err="1" smtClean="0"/>
              <a:t>Contd</a:t>
            </a:r>
            <a:r>
              <a:rPr lang="en-US" dirty="0" smtClean="0"/>
              <a:t>……</a:t>
            </a:r>
            <a:endParaRPr lang="en-US" dirty="0"/>
          </a:p>
        </p:txBody>
      </p:sp>
    </p:spTree>
  </p:cSld>
  <p:clrMapOvr>
    <a:masterClrMapping/>
  </p:clrMapOvr>
  <p:transition>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8601"/>
            <a:ext cx="7772400" cy="685800"/>
          </a:xfrm>
        </p:spPr>
        <p:style>
          <a:lnRef idx="0">
            <a:scrgbClr r="0" g="0" b="0"/>
          </a:lnRef>
          <a:fillRef idx="1003">
            <a:schemeClr val="dk2"/>
          </a:fillRef>
          <a:effectRef idx="0">
            <a:scrgbClr r="0" g="0" b="0"/>
          </a:effectRef>
          <a:fontRef idx="major"/>
        </p:style>
        <p:txBody>
          <a:bodyPr>
            <a:normAutofit fontScale="90000"/>
          </a:bodyPr>
          <a:lstStyle/>
          <a:p>
            <a:r>
              <a:rPr lang="en-US" dirty="0" smtClean="0">
                <a:solidFill>
                  <a:srgbClr val="A83C0C"/>
                </a:solidFill>
              </a:rPr>
              <a:t>Assessment Year u/s 2(9)</a:t>
            </a:r>
            <a:endParaRPr lang="en-US" dirty="0">
              <a:solidFill>
                <a:srgbClr val="A83C0C"/>
              </a:solidFill>
            </a:endParaRPr>
          </a:p>
        </p:txBody>
      </p:sp>
      <p:sp>
        <p:nvSpPr>
          <p:cNvPr id="3" name="Subtitle 2"/>
          <p:cNvSpPr>
            <a:spLocks noGrp="1"/>
          </p:cNvSpPr>
          <p:nvPr>
            <p:ph type="subTitle" idx="1"/>
          </p:nvPr>
        </p:nvSpPr>
        <p:spPr>
          <a:xfrm>
            <a:off x="76200" y="914400"/>
            <a:ext cx="8915400" cy="5181600"/>
          </a:xfrm>
        </p:spPr>
        <p:txBody>
          <a:bodyPr>
            <a:noAutofit/>
          </a:bodyPr>
          <a:lstStyle/>
          <a:p>
            <a:pPr algn="just"/>
            <a:r>
              <a:rPr lang="en-US" sz="2800" dirty="0" smtClean="0">
                <a:solidFill>
                  <a:srgbClr val="002060"/>
                </a:solidFill>
              </a:rPr>
              <a:t>Under subsection 9 of section 2 the assessment year is defined as the period of 12 month commencing on the 1</a:t>
            </a:r>
            <a:r>
              <a:rPr lang="en-US" sz="2800" baseline="30000" dirty="0" smtClean="0">
                <a:solidFill>
                  <a:srgbClr val="002060"/>
                </a:solidFill>
              </a:rPr>
              <a:t>st</a:t>
            </a:r>
            <a:r>
              <a:rPr lang="en-US" sz="2800" dirty="0" smtClean="0">
                <a:solidFill>
                  <a:srgbClr val="002060"/>
                </a:solidFill>
              </a:rPr>
              <a:t> Day of April every year to be an assessment year. It must have following ingratiation:</a:t>
            </a:r>
          </a:p>
          <a:p>
            <a:pPr marL="457200" indent="-457200" algn="just">
              <a:buFont typeface="Wingdings" pitchFamily="2" charset="2"/>
              <a:buChar char="Ø"/>
            </a:pPr>
            <a:r>
              <a:rPr lang="en-US" sz="2800" dirty="0" smtClean="0">
                <a:solidFill>
                  <a:srgbClr val="002060"/>
                </a:solidFill>
              </a:rPr>
              <a:t>A period of 12 months.</a:t>
            </a:r>
          </a:p>
          <a:p>
            <a:pPr marL="457200" indent="-457200" algn="just">
              <a:buFont typeface="Wingdings" pitchFamily="2" charset="2"/>
              <a:buChar char="Ø"/>
            </a:pPr>
            <a:r>
              <a:rPr lang="en-US" sz="2800" dirty="0" smtClean="0">
                <a:solidFill>
                  <a:srgbClr val="002060"/>
                </a:solidFill>
              </a:rPr>
              <a:t>Commenced of 1</a:t>
            </a:r>
            <a:r>
              <a:rPr lang="en-US" sz="2800" baseline="30000" dirty="0" smtClean="0">
                <a:solidFill>
                  <a:srgbClr val="002060"/>
                </a:solidFill>
              </a:rPr>
              <a:t>st</a:t>
            </a:r>
            <a:r>
              <a:rPr lang="en-US" sz="2800" dirty="0" smtClean="0">
                <a:solidFill>
                  <a:srgbClr val="002060"/>
                </a:solidFill>
              </a:rPr>
              <a:t> Day of April every year.</a:t>
            </a:r>
          </a:p>
          <a:p>
            <a:pPr marL="457200" indent="-457200" algn="just">
              <a:buFont typeface="Wingdings" pitchFamily="2" charset="2"/>
              <a:buChar char="Ø"/>
            </a:pPr>
            <a:r>
              <a:rPr lang="en-US" sz="2800" dirty="0" smtClean="0">
                <a:solidFill>
                  <a:srgbClr val="002060"/>
                </a:solidFill>
              </a:rPr>
              <a:t>Taxable income and tax liabilities refund etc. relation to the proceeding year is calculated in this year.</a:t>
            </a:r>
          </a:p>
          <a:p>
            <a:pPr algn="just"/>
            <a:endParaRPr lang="en-US" sz="2800" dirty="0" smtClean="0">
              <a:solidFill>
                <a:srgbClr val="002060"/>
              </a:solidFill>
            </a:endParaRPr>
          </a:p>
          <a:p>
            <a:pPr marL="514350" indent="-514350" algn="just"/>
            <a:endParaRPr lang="en-US" sz="2800" dirty="0" smtClean="0">
              <a:solidFill>
                <a:srgbClr val="002060"/>
              </a:solidFill>
            </a:endParaRPr>
          </a:p>
          <a:p>
            <a:pPr marL="514350" indent="-514350" algn="just">
              <a:buAutoNum type="arabicPeriod"/>
            </a:pPr>
            <a:endParaRPr lang="en-US" sz="2800" dirty="0">
              <a:solidFill>
                <a:srgbClr val="FF0000"/>
              </a:solidFill>
            </a:endParaRPr>
          </a:p>
        </p:txBody>
      </p:sp>
      <p:sp>
        <p:nvSpPr>
          <p:cNvPr id="4" name="TextBox 3"/>
          <p:cNvSpPr txBox="1"/>
          <p:nvPr/>
        </p:nvSpPr>
        <p:spPr>
          <a:xfrm>
            <a:off x="7239000" y="6412468"/>
            <a:ext cx="1447800" cy="369332"/>
          </a:xfrm>
          <a:prstGeom prst="rect">
            <a:avLst/>
          </a:prstGeom>
          <a:noFill/>
        </p:spPr>
        <p:txBody>
          <a:bodyPr wrap="square" rtlCol="0">
            <a:spAutoFit/>
          </a:bodyPr>
          <a:lstStyle/>
          <a:p>
            <a:r>
              <a:rPr lang="en-US" dirty="0" err="1" smtClean="0"/>
              <a:t>Contd</a:t>
            </a:r>
            <a:r>
              <a:rPr lang="en-US" dirty="0" smtClean="0"/>
              <a:t>……</a:t>
            </a:r>
            <a:endParaRPr lang="en-US" dirty="0"/>
          </a:p>
        </p:txBody>
      </p:sp>
    </p:spTree>
  </p:cSld>
  <p:clrMapOvr>
    <a:masterClrMapping/>
  </p:clrMapOvr>
  <p:transition>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8601"/>
            <a:ext cx="7772400" cy="685800"/>
          </a:xfrm>
        </p:spPr>
        <p:style>
          <a:lnRef idx="0">
            <a:scrgbClr r="0" g="0" b="0"/>
          </a:lnRef>
          <a:fillRef idx="1003">
            <a:schemeClr val="dk2"/>
          </a:fillRef>
          <a:effectRef idx="0">
            <a:scrgbClr r="0" g="0" b="0"/>
          </a:effectRef>
          <a:fontRef idx="major"/>
        </p:style>
        <p:txBody>
          <a:bodyPr>
            <a:normAutofit fontScale="90000"/>
          </a:bodyPr>
          <a:lstStyle/>
          <a:p>
            <a:r>
              <a:rPr lang="en-US" dirty="0" smtClean="0">
                <a:solidFill>
                  <a:srgbClr val="A83C0C"/>
                </a:solidFill>
              </a:rPr>
              <a:t>Previous Year u/s 3</a:t>
            </a:r>
            <a:endParaRPr lang="en-US" dirty="0">
              <a:solidFill>
                <a:srgbClr val="A83C0C"/>
              </a:solidFill>
            </a:endParaRPr>
          </a:p>
        </p:txBody>
      </p:sp>
      <p:sp>
        <p:nvSpPr>
          <p:cNvPr id="3" name="Subtitle 2"/>
          <p:cNvSpPr>
            <a:spLocks noGrp="1"/>
          </p:cNvSpPr>
          <p:nvPr>
            <p:ph type="subTitle" idx="1"/>
          </p:nvPr>
        </p:nvSpPr>
        <p:spPr>
          <a:xfrm>
            <a:off x="76200" y="914400"/>
            <a:ext cx="8915400" cy="5181600"/>
          </a:xfrm>
        </p:spPr>
        <p:txBody>
          <a:bodyPr>
            <a:noAutofit/>
          </a:bodyPr>
          <a:lstStyle/>
          <a:p>
            <a:pPr algn="just"/>
            <a:r>
              <a:rPr lang="en-US" dirty="0" smtClean="0">
                <a:solidFill>
                  <a:srgbClr val="002060"/>
                </a:solidFill>
              </a:rPr>
              <a:t>As a defined in section 3 of the income tax act, previous year means the financial immediately preceding the a assessment year. In case of newly setup business or profession or as the case may be the date on which the source of income newly in to existence to the date of the financial year</a:t>
            </a:r>
          </a:p>
          <a:p>
            <a:pPr marL="514350" indent="-514350" algn="just"/>
            <a:endParaRPr lang="en-US" sz="2800" dirty="0" smtClean="0">
              <a:solidFill>
                <a:srgbClr val="002060"/>
              </a:solidFill>
            </a:endParaRPr>
          </a:p>
          <a:p>
            <a:pPr marL="514350" indent="-514350" algn="just">
              <a:buAutoNum type="arabicPeriod"/>
            </a:pPr>
            <a:endParaRPr lang="en-US" sz="2800" dirty="0">
              <a:solidFill>
                <a:srgbClr val="FF0000"/>
              </a:solidFill>
            </a:endParaRPr>
          </a:p>
        </p:txBody>
      </p:sp>
      <p:sp>
        <p:nvSpPr>
          <p:cNvPr id="4" name="TextBox 3"/>
          <p:cNvSpPr txBox="1"/>
          <p:nvPr/>
        </p:nvSpPr>
        <p:spPr>
          <a:xfrm>
            <a:off x="7239000" y="6412468"/>
            <a:ext cx="1447800" cy="369332"/>
          </a:xfrm>
          <a:prstGeom prst="rect">
            <a:avLst/>
          </a:prstGeom>
          <a:noFill/>
        </p:spPr>
        <p:txBody>
          <a:bodyPr wrap="square" rtlCol="0">
            <a:spAutoFit/>
          </a:bodyPr>
          <a:lstStyle/>
          <a:p>
            <a:r>
              <a:rPr lang="en-US" dirty="0" err="1" smtClean="0"/>
              <a:t>Contd</a:t>
            </a:r>
            <a:r>
              <a:rPr lang="en-US" dirty="0" smtClean="0"/>
              <a:t>……</a:t>
            </a:r>
            <a:endParaRPr lang="en-US" dirty="0"/>
          </a:p>
        </p:txBody>
      </p:sp>
    </p:spTree>
  </p:cSld>
  <p:clrMapOvr>
    <a:masterClrMapping/>
  </p:clrMapOvr>
  <p:transition>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1"/>
            <a:ext cx="8686800" cy="685800"/>
          </a:xfrm>
        </p:spPr>
        <p:style>
          <a:lnRef idx="0">
            <a:scrgbClr r="0" g="0" b="0"/>
          </a:lnRef>
          <a:fillRef idx="1003">
            <a:schemeClr val="dk2"/>
          </a:fillRef>
          <a:effectRef idx="0">
            <a:scrgbClr r="0" g="0" b="0"/>
          </a:effectRef>
          <a:fontRef idx="major"/>
        </p:style>
        <p:txBody>
          <a:bodyPr>
            <a:normAutofit fontScale="90000"/>
          </a:bodyPr>
          <a:lstStyle/>
          <a:p>
            <a:r>
              <a:rPr lang="en-US" dirty="0" smtClean="0">
                <a:solidFill>
                  <a:srgbClr val="A83C0C"/>
                </a:solidFill>
              </a:rPr>
              <a:t>Agricultural Income u/s 2 (1A)</a:t>
            </a:r>
            <a:endParaRPr lang="en-US" dirty="0">
              <a:solidFill>
                <a:srgbClr val="A83C0C"/>
              </a:solidFill>
            </a:endParaRPr>
          </a:p>
        </p:txBody>
      </p:sp>
      <p:sp>
        <p:nvSpPr>
          <p:cNvPr id="3" name="Subtitle 2"/>
          <p:cNvSpPr>
            <a:spLocks noGrp="1"/>
          </p:cNvSpPr>
          <p:nvPr>
            <p:ph type="subTitle" idx="1"/>
          </p:nvPr>
        </p:nvSpPr>
        <p:spPr>
          <a:xfrm>
            <a:off x="76200" y="914400"/>
            <a:ext cx="8915400" cy="5181600"/>
          </a:xfrm>
        </p:spPr>
        <p:txBody>
          <a:bodyPr>
            <a:noAutofit/>
          </a:bodyPr>
          <a:lstStyle/>
          <a:p>
            <a:pPr algn="just"/>
            <a:r>
              <a:rPr lang="en-US" dirty="0" smtClean="0">
                <a:solidFill>
                  <a:srgbClr val="002060"/>
                </a:solidFill>
              </a:rPr>
              <a:t>The subsection 1 (A) of section 2 define and include agriculture income as:</a:t>
            </a:r>
          </a:p>
          <a:p>
            <a:pPr marL="514350" indent="-514350" algn="just">
              <a:buFont typeface="Wingdings" pitchFamily="2" charset="2"/>
              <a:buChar char="Ø"/>
            </a:pPr>
            <a:r>
              <a:rPr lang="en-US" dirty="0" smtClean="0">
                <a:solidFill>
                  <a:srgbClr val="002060"/>
                </a:solidFill>
              </a:rPr>
              <a:t>Any rent or revenue derived from land which is situated India and used for Agriculture purpose.</a:t>
            </a:r>
          </a:p>
          <a:p>
            <a:pPr marL="514350" indent="-514350" algn="just">
              <a:buFont typeface="Wingdings" pitchFamily="2" charset="2"/>
              <a:buChar char="Ø"/>
            </a:pPr>
            <a:r>
              <a:rPr lang="en-US" dirty="0" smtClean="0">
                <a:solidFill>
                  <a:srgbClr val="002060"/>
                </a:solidFill>
              </a:rPr>
              <a:t>Any income derived from such land by Agriculture  process performed by a cultivator or receiver of rent-in-kind to make product fit to be taken to the market or marketing or sale of agriculture goods.</a:t>
            </a:r>
          </a:p>
          <a:p>
            <a:pPr marL="514350" indent="-514350" algn="just">
              <a:buFont typeface="Wingdings" pitchFamily="2" charset="2"/>
              <a:buChar char="Ø"/>
            </a:pPr>
            <a:r>
              <a:rPr lang="en-US" dirty="0" smtClean="0">
                <a:solidFill>
                  <a:srgbClr val="002060"/>
                </a:solidFill>
              </a:rPr>
              <a:t>Cultivator or receiver of rent-in-kind.</a:t>
            </a:r>
          </a:p>
          <a:p>
            <a:pPr algn="just"/>
            <a:endParaRPr lang="en-US" dirty="0" smtClean="0">
              <a:solidFill>
                <a:srgbClr val="002060"/>
              </a:solidFill>
            </a:endParaRPr>
          </a:p>
          <a:p>
            <a:pPr marL="514350" indent="-514350" algn="just"/>
            <a:endParaRPr lang="en-US" sz="2800" dirty="0" smtClean="0">
              <a:solidFill>
                <a:srgbClr val="002060"/>
              </a:solidFill>
            </a:endParaRPr>
          </a:p>
          <a:p>
            <a:pPr marL="514350" indent="-514350" algn="just">
              <a:buAutoNum type="arabicPeriod"/>
            </a:pPr>
            <a:endParaRPr lang="en-US" sz="2800" dirty="0">
              <a:solidFill>
                <a:srgbClr val="FF0000"/>
              </a:solidFill>
            </a:endParaRPr>
          </a:p>
        </p:txBody>
      </p:sp>
      <p:sp>
        <p:nvSpPr>
          <p:cNvPr id="4" name="TextBox 3"/>
          <p:cNvSpPr txBox="1"/>
          <p:nvPr/>
        </p:nvSpPr>
        <p:spPr>
          <a:xfrm>
            <a:off x="7239000" y="6412468"/>
            <a:ext cx="1447800" cy="369332"/>
          </a:xfrm>
          <a:prstGeom prst="rect">
            <a:avLst/>
          </a:prstGeom>
          <a:noFill/>
        </p:spPr>
        <p:txBody>
          <a:bodyPr wrap="square" rtlCol="0">
            <a:spAutoFit/>
          </a:bodyPr>
          <a:lstStyle/>
          <a:p>
            <a:r>
              <a:rPr lang="en-US" dirty="0" err="1" smtClean="0"/>
              <a:t>Contd</a:t>
            </a:r>
            <a:r>
              <a:rPr lang="en-US" dirty="0" smtClean="0"/>
              <a:t>……</a:t>
            </a:r>
            <a:endParaRPr lang="en-US" dirty="0"/>
          </a:p>
        </p:txBody>
      </p:sp>
    </p:spTree>
  </p:cSld>
  <p:clrMapOvr>
    <a:masterClrMapping/>
  </p:clrMapOvr>
  <p:transition>
    <p:strips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1"/>
            <a:ext cx="8153400" cy="685800"/>
          </a:xfrm>
        </p:spPr>
        <p:style>
          <a:lnRef idx="0">
            <a:scrgbClr r="0" g="0" b="0"/>
          </a:lnRef>
          <a:fillRef idx="1003">
            <a:schemeClr val="dk2"/>
          </a:fillRef>
          <a:effectRef idx="0">
            <a:scrgbClr r="0" g="0" b="0"/>
          </a:effectRef>
          <a:fontRef idx="major"/>
        </p:style>
        <p:txBody>
          <a:bodyPr>
            <a:normAutofit fontScale="90000"/>
          </a:bodyPr>
          <a:lstStyle/>
          <a:p>
            <a:r>
              <a:rPr lang="en-US" dirty="0" smtClean="0">
                <a:solidFill>
                  <a:srgbClr val="A83C0C"/>
                </a:solidFill>
              </a:rPr>
              <a:t>Head of Income(Section 14)</a:t>
            </a:r>
            <a:endParaRPr lang="en-US" dirty="0">
              <a:solidFill>
                <a:srgbClr val="A83C0C"/>
              </a:solidFill>
            </a:endParaRPr>
          </a:p>
        </p:txBody>
      </p:sp>
      <p:sp>
        <p:nvSpPr>
          <p:cNvPr id="3" name="Subtitle 2"/>
          <p:cNvSpPr>
            <a:spLocks noGrp="1"/>
          </p:cNvSpPr>
          <p:nvPr>
            <p:ph type="subTitle" idx="1"/>
          </p:nvPr>
        </p:nvSpPr>
        <p:spPr>
          <a:xfrm>
            <a:off x="76200" y="914400"/>
            <a:ext cx="8915400" cy="5181600"/>
          </a:xfrm>
        </p:spPr>
        <p:txBody>
          <a:bodyPr>
            <a:noAutofit/>
          </a:bodyPr>
          <a:lstStyle/>
          <a:p>
            <a:pPr algn="just"/>
            <a:r>
              <a:rPr lang="en-US" dirty="0" smtClean="0">
                <a:solidFill>
                  <a:srgbClr val="002060"/>
                </a:solidFill>
              </a:rPr>
              <a:t>For calculating total income and ascertaining total tax liabilities, income from various sources is required to be computed under the following head:</a:t>
            </a:r>
          </a:p>
          <a:p>
            <a:pPr marL="514350" indent="-514350" algn="just">
              <a:buFont typeface="Wingdings" pitchFamily="2" charset="2"/>
              <a:buChar char="Ø"/>
            </a:pPr>
            <a:r>
              <a:rPr lang="en-US" dirty="0" smtClean="0">
                <a:solidFill>
                  <a:srgbClr val="002060"/>
                </a:solidFill>
              </a:rPr>
              <a:t>Salaries.</a:t>
            </a:r>
          </a:p>
          <a:p>
            <a:pPr marL="514350" indent="-514350" algn="just">
              <a:buFont typeface="Wingdings" pitchFamily="2" charset="2"/>
              <a:buChar char="Ø"/>
            </a:pPr>
            <a:r>
              <a:rPr lang="en-US" dirty="0" smtClean="0">
                <a:solidFill>
                  <a:srgbClr val="002060"/>
                </a:solidFill>
              </a:rPr>
              <a:t>Income from House Property.</a:t>
            </a:r>
          </a:p>
          <a:p>
            <a:pPr marL="514350" indent="-514350" algn="just">
              <a:buFont typeface="Wingdings" pitchFamily="2" charset="2"/>
              <a:buChar char="Ø"/>
            </a:pPr>
            <a:r>
              <a:rPr lang="en-US" dirty="0" smtClean="0">
                <a:solidFill>
                  <a:srgbClr val="002060"/>
                </a:solidFill>
              </a:rPr>
              <a:t>Profit and Gains of Business or Profession.</a:t>
            </a:r>
          </a:p>
          <a:p>
            <a:pPr marL="514350" indent="-514350" algn="just">
              <a:buFont typeface="Wingdings" pitchFamily="2" charset="2"/>
              <a:buChar char="Ø"/>
            </a:pPr>
            <a:r>
              <a:rPr lang="en-US" dirty="0" smtClean="0">
                <a:solidFill>
                  <a:srgbClr val="002060"/>
                </a:solidFill>
              </a:rPr>
              <a:t>Capital Gains.</a:t>
            </a:r>
          </a:p>
          <a:p>
            <a:pPr marL="514350" indent="-514350" algn="just">
              <a:buFont typeface="Wingdings" pitchFamily="2" charset="2"/>
              <a:buChar char="Ø"/>
            </a:pPr>
            <a:r>
              <a:rPr lang="en-US" dirty="0" smtClean="0">
                <a:solidFill>
                  <a:srgbClr val="002060"/>
                </a:solidFill>
              </a:rPr>
              <a:t>Income from Other Sources.</a:t>
            </a:r>
          </a:p>
          <a:p>
            <a:pPr algn="just"/>
            <a:endParaRPr lang="en-US" dirty="0" smtClean="0">
              <a:solidFill>
                <a:srgbClr val="002060"/>
              </a:solidFill>
            </a:endParaRPr>
          </a:p>
          <a:p>
            <a:pPr marL="514350" indent="-514350" algn="just"/>
            <a:endParaRPr lang="en-US" sz="2800" dirty="0" smtClean="0">
              <a:solidFill>
                <a:srgbClr val="002060"/>
              </a:solidFill>
            </a:endParaRPr>
          </a:p>
          <a:p>
            <a:pPr marL="514350" indent="-514350" algn="just">
              <a:buAutoNum type="arabicPeriod"/>
            </a:pPr>
            <a:endParaRPr lang="en-US" sz="2800" dirty="0">
              <a:solidFill>
                <a:srgbClr val="FF0000"/>
              </a:solidFill>
            </a:endParaRPr>
          </a:p>
        </p:txBody>
      </p:sp>
      <p:sp>
        <p:nvSpPr>
          <p:cNvPr id="4" name="TextBox 3"/>
          <p:cNvSpPr txBox="1"/>
          <p:nvPr/>
        </p:nvSpPr>
        <p:spPr>
          <a:xfrm>
            <a:off x="7239000" y="6412468"/>
            <a:ext cx="1447800" cy="369332"/>
          </a:xfrm>
          <a:prstGeom prst="rect">
            <a:avLst/>
          </a:prstGeom>
          <a:noFill/>
        </p:spPr>
        <p:txBody>
          <a:bodyPr wrap="square" rtlCol="0">
            <a:spAutoFit/>
          </a:bodyPr>
          <a:lstStyle/>
          <a:p>
            <a:r>
              <a:rPr lang="en-US" dirty="0" err="1" smtClean="0"/>
              <a:t>Contd</a:t>
            </a:r>
            <a:r>
              <a:rPr lang="en-US" dirty="0" smtClean="0"/>
              <a:t>……</a:t>
            </a:r>
            <a:endParaRPr lang="en-US" dirty="0"/>
          </a:p>
        </p:txBody>
      </p:sp>
    </p:spTree>
  </p:cSld>
  <p:clrMapOvr>
    <a:masterClrMapping/>
  </p:clrMapOvr>
  <p:transition>
    <p:strips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103</TotalTime>
  <Words>1059</Words>
  <Application>Microsoft Office PowerPoint</Application>
  <PresentationFormat>On-screen Show (4:3)</PresentationFormat>
  <Paragraphs>267</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Dr.S.S.Jadhav Head, Dept of Commerce mrs.k.s.k. college beed</vt:lpstr>
      <vt:lpstr>Income Tax Act-1961</vt:lpstr>
      <vt:lpstr>Income u/s-2(24)</vt:lpstr>
      <vt:lpstr>Person u/s 2(31)</vt:lpstr>
      <vt:lpstr>Assessee u/s 2(7)</vt:lpstr>
      <vt:lpstr>Assessment Year u/s 2(9)</vt:lpstr>
      <vt:lpstr>Previous Year u/s 3</vt:lpstr>
      <vt:lpstr>Agricultural Income u/s 2 (1A)</vt:lpstr>
      <vt:lpstr>Head of Income(Section 14)</vt:lpstr>
      <vt:lpstr>Proforma of Income From House Property</vt:lpstr>
      <vt:lpstr>PowerPoint Presentation</vt:lpstr>
      <vt:lpstr>ILLUSTRATIONS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SR</dc:creator>
  <cp:lastModifiedBy>com_10</cp:lastModifiedBy>
  <cp:revision>61</cp:revision>
  <dcterms:created xsi:type="dcterms:W3CDTF">2010-12-15T08:57:14Z</dcterms:created>
  <dcterms:modified xsi:type="dcterms:W3CDTF">2017-11-29T06:03:31Z</dcterms:modified>
</cp:coreProperties>
</file>