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5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9869488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631" cy="336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531" y="0"/>
            <a:ext cx="4277630" cy="336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3F450-FF16-488E-BADD-93F891F801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0262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252" y="3199407"/>
            <a:ext cx="7896986" cy="30314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7729"/>
            <a:ext cx="4277631" cy="336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531" y="6397729"/>
            <a:ext cx="4277630" cy="336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B835C-1AA8-4618-A57A-CC1456BFE5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27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1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6"/>
            <a:ext cx="762000" cy="365125"/>
          </a:xfrm>
        </p:spPr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524001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F993F5-6A89-44B3-8D5A-B13CD75CECD3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6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6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DC18A7-128C-4D8E-981D-7C23CD56D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2060"/>
                </a:solidFill>
              </a:rPr>
              <a:t>Mr. </a:t>
            </a:r>
            <a:r>
              <a:rPr lang="en-US" sz="2400" u="sng" dirty="0" err="1" smtClean="0">
                <a:solidFill>
                  <a:srgbClr val="002060"/>
                </a:solidFill>
              </a:rPr>
              <a:t>Shaikh</a:t>
            </a:r>
            <a:r>
              <a:rPr lang="en-US" sz="2400" u="sng" dirty="0" smtClean="0">
                <a:solidFill>
                  <a:srgbClr val="002060"/>
                </a:solidFill>
              </a:rPr>
              <a:t> </a:t>
            </a:r>
            <a:r>
              <a:rPr lang="en-US" sz="2400" u="sng" dirty="0" err="1" smtClean="0">
                <a:solidFill>
                  <a:srgbClr val="002060"/>
                </a:solidFill>
              </a:rPr>
              <a:t>Amjad</a:t>
            </a:r>
            <a:r>
              <a:rPr lang="en-US" sz="2400" u="sng" dirty="0" smtClean="0">
                <a:solidFill>
                  <a:srgbClr val="002060"/>
                </a:solidFill>
              </a:rPr>
              <a:t> R.</a:t>
            </a:r>
            <a:br>
              <a:rPr lang="en-US" sz="2400" u="sng" dirty="0" smtClean="0">
                <a:solidFill>
                  <a:srgbClr val="002060"/>
                </a:solidFill>
              </a:rPr>
            </a:br>
            <a:r>
              <a:rPr lang="en-US" sz="1800" u="sng" dirty="0" smtClean="0">
                <a:solidFill>
                  <a:srgbClr val="002060"/>
                </a:solidFill>
              </a:rPr>
              <a:t>Asst. Prof in Dept. of Computer Sci.</a:t>
            </a:r>
            <a:r>
              <a:rPr lang="en-US" sz="2400" u="sng" dirty="0" smtClean="0">
                <a:solidFill>
                  <a:srgbClr val="002060"/>
                </a:solidFill>
              </a:rPr>
              <a:t/>
            </a:r>
            <a:br>
              <a:rPr lang="en-US" sz="2400" u="sng" dirty="0" smtClean="0">
                <a:solidFill>
                  <a:srgbClr val="002060"/>
                </a:solidFill>
              </a:rPr>
            </a:br>
            <a:r>
              <a:rPr lang="en-US" sz="2400" u="sng" dirty="0" smtClean="0">
                <a:solidFill>
                  <a:srgbClr val="002060"/>
                </a:solidFill>
              </a:rPr>
              <a:t>Mrs. K.S.K College </a:t>
            </a:r>
            <a:r>
              <a:rPr lang="en-US" sz="2400" u="sng" dirty="0" err="1" smtClean="0">
                <a:solidFill>
                  <a:srgbClr val="002060"/>
                </a:solidFill>
              </a:rPr>
              <a:t>Beed</a:t>
            </a:r>
            <a:r>
              <a:rPr lang="en-US" sz="2400" u="sng" dirty="0" smtClean="0">
                <a:solidFill>
                  <a:srgbClr val="002060"/>
                </a:solidFill>
              </a:rPr>
              <a:t/>
            </a:r>
            <a:br>
              <a:rPr lang="en-US" sz="2400" u="sng" dirty="0" smtClean="0">
                <a:solidFill>
                  <a:srgbClr val="002060"/>
                </a:solidFill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Computer Networking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1"/>
            <a:ext cx="8458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(3) </a:t>
            </a:r>
            <a:r>
              <a:rPr lang="en-US" sz="2400" u="sng" dirty="0" smtClean="0"/>
              <a:t>Star –Wired Ring Topology </a:t>
            </a:r>
            <a:r>
              <a:rPr lang="en-US" dirty="0" smtClean="0"/>
              <a:t>–</a:t>
            </a:r>
          </a:p>
          <a:p>
            <a:r>
              <a:rPr lang="en-US" sz="1600" dirty="0" smtClean="0"/>
              <a:t>A Ring topology can appears externally to be similar a star topology but internally.</a:t>
            </a:r>
          </a:p>
          <a:p>
            <a:r>
              <a:rPr lang="en-US" sz="1600" dirty="0" err="1" smtClean="0"/>
              <a:t>Multistation</a:t>
            </a:r>
            <a:r>
              <a:rPr lang="en-US" sz="1600" dirty="0" smtClean="0"/>
              <a:t> access unit (MAU) of a ring  topology </a:t>
            </a:r>
            <a:r>
              <a:rPr lang="en-US" sz="1600" dirty="0" err="1" smtClean="0"/>
              <a:t>containswiring</a:t>
            </a:r>
            <a:r>
              <a:rPr lang="en-US" sz="1600" dirty="0" smtClean="0"/>
              <a:t> that allows information to pass from one device to another in a ring it is also known as star-wired </a:t>
            </a:r>
            <a:r>
              <a:rPr lang="en-US" sz="1600" dirty="0" err="1" smtClean="0"/>
              <a:t>ring.topology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In a ring topology, each device has a point to point connection only with the two devices an either side of it.</a:t>
            </a:r>
          </a:p>
          <a:p>
            <a:r>
              <a:rPr lang="en-US" sz="1600" dirty="0" smtClean="0"/>
              <a:t>A signal is passed along the ring in one direction from device to device, </a:t>
            </a:r>
            <a:r>
              <a:rPr lang="en-US" sz="1600" dirty="0" err="1" smtClean="0"/>
              <a:t>untill</a:t>
            </a:r>
            <a:r>
              <a:rPr lang="en-US" sz="1600" dirty="0" smtClean="0"/>
              <a:t> it reaches its destination. </a:t>
            </a:r>
          </a:p>
          <a:p>
            <a:r>
              <a:rPr lang="en-US" sz="1600" dirty="0" smtClean="0"/>
              <a:t>Each device in this topology incorporates a repeater.</a:t>
            </a:r>
          </a:p>
          <a:p>
            <a:r>
              <a:rPr lang="en-US" b="1" u="sng" dirty="0" smtClean="0"/>
              <a:t>Advantages:</a:t>
            </a:r>
          </a:p>
          <a:p>
            <a:r>
              <a:rPr lang="en-US" sz="1600" dirty="0" smtClean="0"/>
              <a:t>1)It is easy to install and reconfigure.</a:t>
            </a:r>
          </a:p>
          <a:p>
            <a:r>
              <a:rPr lang="en-US" sz="1600" dirty="0" smtClean="0"/>
              <a:t>2)Each device is connected to its </a:t>
            </a:r>
            <a:r>
              <a:rPr lang="en-US" sz="1600" dirty="0" err="1" smtClean="0"/>
              <a:t>neighbours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3)To add or delete a device requirements changing only two connection.</a:t>
            </a:r>
          </a:p>
          <a:p>
            <a:r>
              <a:rPr lang="en-US" sz="1600" dirty="0" smtClean="0"/>
              <a:t>4)Easy to detect faults and to remove the parts.</a:t>
            </a:r>
          </a:p>
          <a:p>
            <a:r>
              <a:rPr lang="en-US" sz="1600" dirty="0" smtClean="0"/>
              <a:t>5)It can issue an alarm if one device does not receive a signal a specific period.</a:t>
            </a:r>
          </a:p>
          <a:p>
            <a:r>
              <a:rPr lang="en-US" sz="1600" b="1" u="sng" dirty="0" smtClean="0"/>
              <a:t>Disadvantages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1)It is a unidirectional.</a:t>
            </a:r>
          </a:p>
          <a:p>
            <a:r>
              <a:rPr lang="en-US" sz="1600" dirty="0" smtClean="0"/>
              <a:t>2)Entire network shuts down if there is break in the main cable.</a:t>
            </a:r>
          </a:p>
          <a:p>
            <a:r>
              <a:rPr lang="en-US" sz="1600" dirty="0" smtClean="0"/>
              <a:t>   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4753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36842"/>
            <a:ext cx="8001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(4</a:t>
            </a:r>
            <a:r>
              <a:rPr lang="en-US" sz="2400" u="sng" dirty="0" smtClean="0"/>
              <a:t>) Tree Topology </a:t>
            </a:r>
            <a:r>
              <a:rPr lang="en-US" sz="4000" dirty="0" smtClean="0"/>
              <a:t>–</a:t>
            </a:r>
          </a:p>
          <a:p>
            <a:r>
              <a:rPr lang="en-US" sz="1600" dirty="0" smtClean="0"/>
              <a:t>A tree topology combines characteristics of linear bus and star topology.</a:t>
            </a:r>
          </a:p>
          <a:p>
            <a:r>
              <a:rPr lang="en-US" sz="1600" dirty="0" smtClean="0"/>
              <a:t>It consists of group of star configured workstations connected to a linear bus backbones </a:t>
            </a:r>
            <a:r>
              <a:rPr lang="en-US" sz="1600" dirty="0" err="1" smtClean="0"/>
              <a:t>cable.Tree</a:t>
            </a:r>
            <a:r>
              <a:rPr lang="en-US" sz="1600" dirty="0" smtClean="0"/>
              <a:t> topology allow for the expansion of an existing network.</a:t>
            </a:r>
          </a:p>
          <a:p>
            <a:r>
              <a:rPr lang="en-US" b="1" u="sng" dirty="0" smtClean="0"/>
              <a:t>Advantages:</a:t>
            </a:r>
          </a:p>
          <a:p>
            <a:r>
              <a:rPr lang="en-US" sz="1600" dirty="0" smtClean="0"/>
              <a:t>1)Point to point wiring for individual segments.</a:t>
            </a:r>
          </a:p>
          <a:p>
            <a:r>
              <a:rPr lang="en-US" sz="1600" dirty="0" smtClean="0"/>
              <a:t>2)Supported by several hardware and software.</a:t>
            </a:r>
          </a:p>
          <a:p>
            <a:r>
              <a:rPr lang="en-US" sz="1600" dirty="0" smtClean="0"/>
              <a:t>3)Use of mesh topology to links , guarantees each connection can carry its own data lo</a:t>
            </a:r>
          </a:p>
          <a:p>
            <a:r>
              <a:rPr lang="en-US" sz="1600" dirty="0" smtClean="0"/>
              <a:t>     ad, </a:t>
            </a:r>
            <a:r>
              <a:rPr lang="en-US" sz="1600" dirty="0" err="1" smtClean="0"/>
              <a:t>therrefore</a:t>
            </a:r>
            <a:r>
              <a:rPr lang="en-US" sz="1600" dirty="0" smtClean="0"/>
              <a:t> eliminating the traffic problems that can </a:t>
            </a:r>
            <a:r>
              <a:rPr lang="en-US" sz="1600" dirty="0" err="1" smtClean="0"/>
              <a:t>occure</a:t>
            </a:r>
            <a:r>
              <a:rPr lang="en-US" sz="1600" dirty="0" smtClean="0"/>
              <a:t> when links must be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shared by multiple devices.</a:t>
            </a:r>
          </a:p>
          <a:p>
            <a:r>
              <a:rPr lang="en-US" sz="1600" dirty="0" smtClean="0"/>
              <a:t>4)Robust-If one connection becomes unusable, of does not incapacitate the entire    </a:t>
            </a:r>
            <a:r>
              <a:rPr lang="en-US" sz="1600" dirty="0" err="1" smtClean="0"/>
              <a:t>sysyem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5)Security-when every messages travel along a dedicated line, only the intended    </a:t>
            </a:r>
          </a:p>
          <a:p>
            <a:r>
              <a:rPr lang="en-US" sz="1600" dirty="0" smtClean="0"/>
              <a:t>     </a:t>
            </a:r>
            <a:r>
              <a:rPr lang="en-US" sz="1600" dirty="0" err="1" smtClean="0"/>
              <a:t>receipent</a:t>
            </a:r>
            <a:r>
              <a:rPr lang="en-US" sz="1600" dirty="0" smtClean="0"/>
              <a:t> sees it</a:t>
            </a:r>
          </a:p>
          <a:p>
            <a:r>
              <a:rPr lang="en-US" sz="1600" dirty="0" smtClean="0"/>
              <a:t>6)It makes fault identification and fault isolation easy.</a:t>
            </a:r>
          </a:p>
          <a:p>
            <a:r>
              <a:rPr lang="en-US" b="1" u="sng" dirty="0" smtClean="0"/>
              <a:t>Disadvantages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1)More difficult to configure and wire than other topologies.</a:t>
            </a:r>
          </a:p>
          <a:p>
            <a:r>
              <a:rPr lang="en-US" sz="1600" dirty="0" smtClean="0"/>
              <a:t>2)Installation an reconnection are difficult, because every devise should be connected to every other device.</a:t>
            </a:r>
          </a:p>
          <a:p>
            <a:r>
              <a:rPr lang="en-US" sz="1600" dirty="0" smtClean="0"/>
              <a:t>3)If the backbone line breaks, the entire segment goes down.</a:t>
            </a:r>
          </a:p>
          <a:p>
            <a:r>
              <a:rPr lang="en-US" sz="1600" dirty="0" smtClean="0"/>
              <a:t>4)The network required to connect each link that is input output ports and cable can be prohibitively expensive. </a:t>
            </a:r>
          </a:p>
          <a:p>
            <a:endParaRPr lang="en-US" sz="1600" dirty="0"/>
          </a:p>
          <a:p>
            <a:r>
              <a:rPr lang="en-US" sz="1600" dirty="0" smtClean="0"/>
              <a:t>Figure-Tree Topology.</a:t>
            </a:r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4098" name="Picture 2" descr="D:\220px-TreeNetwork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89261" y="5791200"/>
            <a:ext cx="1735540" cy="108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45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The Seven Layer Of </a:t>
            </a:r>
            <a:r>
              <a:rPr lang="en-US" sz="2400" b="1" u="sng" dirty="0"/>
              <a:t>T</a:t>
            </a:r>
            <a:r>
              <a:rPr lang="en-US" sz="2400" b="1" u="sng" dirty="0" smtClean="0"/>
              <a:t>he OSI Reference Model</a:t>
            </a:r>
            <a:endParaRPr lang="en-US" sz="24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822341"/>
            <a:ext cx="6019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Layer 7 - Application Layer.</a:t>
            </a:r>
          </a:p>
          <a:p>
            <a:r>
              <a:rPr lang="en-US" sz="1600" dirty="0" smtClean="0"/>
              <a:t>Layer 6 - Presentation Layer.</a:t>
            </a:r>
          </a:p>
          <a:p>
            <a:r>
              <a:rPr lang="en-US" sz="1600" dirty="0" smtClean="0"/>
              <a:t>Layer 5 - Session Layer.</a:t>
            </a:r>
          </a:p>
          <a:p>
            <a:r>
              <a:rPr lang="en-US" sz="1600" dirty="0" smtClean="0"/>
              <a:t>Layer 4 - Transport Layer.</a:t>
            </a:r>
          </a:p>
          <a:p>
            <a:r>
              <a:rPr lang="en-US" sz="1600" dirty="0" smtClean="0"/>
              <a:t>Layer 3 - Network Layer.</a:t>
            </a:r>
          </a:p>
          <a:p>
            <a:r>
              <a:rPr lang="en-US" sz="1600" dirty="0" smtClean="0"/>
              <a:t>Layer 2 - </a:t>
            </a:r>
            <a:r>
              <a:rPr lang="en-US" sz="1600" dirty="0" err="1" smtClean="0"/>
              <a:t>Datalink</a:t>
            </a:r>
            <a:r>
              <a:rPr lang="en-US" sz="1600" dirty="0" smtClean="0"/>
              <a:t> Layer.</a:t>
            </a:r>
          </a:p>
          <a:p>
            <a:r>
              <a:rPr lang="en-US" sz="1600" dirty="0" smtClean="0"/>
              <a:t>Layer 1 - Physical Layer.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42698"/>
            <a:ext cx="3124200" cy="482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4536" y="3638222"/>
            <a:ext cx="3292665" cy="306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762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7325" y="330958"/>
            <a:ext cx="70866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2400" u="sng" dirty="0" smtClean="0"/>
              <a:t>1)Application Layer </a:t>
            </a:r>
            <a:r>
              <a:rPr lang="en-US" sz="2400" dirty="0" smtClean="0"/>
              <a:t>:- (</a:t>
            </a:r>
            <a:r>
              <a:rPr lang="en-US" sz="2400" dirty="0"/>
              <a:t>L</a:t>
            </a:r>
            <a:r>
              <a:rPr lang="en-US" sz="2400" dirty="0" smtClean="0"/>
              <a:t>ayer 7)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The Application layer is the top layer of the OSI model. Application layer is the higher layer in the TCP/IP model. The application is located at layer4.</a:t>
            </a:r>
          </a:p>
          <a:p>
            <a:r>
              <a:rPr lang="en-US" sz="1600" dirty="0" smtClean="0"/>
              <a:t>The application layer serves as the window for users &amp; application processes to access network services. This layer contains a variety of commonly needed function.</a:t>
            </a:r>
          </a:p>
          <a:p>
            <a:r>
              <a:rPr lang="en-US" sz="1600" dirty="0" smtClean="0"/>
              <a:t>1)Resource sharing &amp; device redirection.</a:t>
            </a:r>
          </a:p>
          <a:p>
            <a:r>
              <a:rPr lang="en-US" sz="1600" dirty="0" smtClean="0"/>
              <a:t>2)Remote file access.</a:t>
            </a:r>
          </a:p>
          <a:p>
            <a:r>
              <a:rPr lang="en-US" sz="1600" dirty="0" smtClean="0"/>
              <a:t>3)Network management.</a:t>
            </a:r>
          </a:p>
          <a:p>
            <a:r>
              <a:rPr lang="en-US" sz="1600" dirty="0" smtClean="0"/>
              <a:t>4)Remote printer access.</a:t>
            </a:r>
          </a:p>
          <a:p>
            <a:r>
              <a:rPr lang="en-US" sz="1600" dirty="0" smtClean="0"/>
              <a:t>5)Directory services.</a:t>
            </a:r>
          </a:p>
          <a:p>
            <a:r>
              <a:rPr lang="en-US" sz="1600" dirty="0" smtClean="0"/>
              <a:t>6)Electronic messaging(such as email.)</a:t>
            </a:r>
          </a:p>
          <a:p>
            <a:r>
              <a:rPr lang="en-US" sz="1600" dirty="0" smtClean="0"/>
              <a:t>7)Network virtual terminals.</a:t>
            </a:r>
          </a:p>
          <a:p>
            <a:r>
              <a:rPr lang="en-US" sz="1600" dirty="0" smtClean="0"/>
              <a:t>It is used by applications to access across a TCP/IP network.</a:t>
            </a:r>
          </a:p>
          <a:p>
            <a:r>
              <a:rPr lang="en-US" sz="1600" dirty="0" smtClean="0"/>
              <a:t>At this layer application are operated such as-web browser, file transfer program, remote login program.</a:t>
            </a:r>
          </a:p>
          <a:p>
            <a:r>
              <a:rPr lang="en-US" sz="1600" dirty="0" smtClean="0"/>
              <a:t>The application layer passes data to the next layer that is transport layer.</a:t>
            </a:r>
          </a:p>
          <a:p>
            <a:r>
              <a:rPr lang="en-US" sz="1600" dirty="0" smtClean="0"/>
              <a:t>An application layer is placed an layer 7. It handles general network access, flow control, and error or recovery some of the functions it supports.</a:t>
            </a:r>
          </a:p>
          <a:p>
            <a:r>
              <a:rPr lang="en-US" b="1" u="sng" dirty="0" smtClean="0"/>
              <a:t>FUNCTIONS:-</a:t>
            </a:r>
          </a:p>
          <a:p>
            <a:r>
              <a:rPr lang="en-US" sz="1600" dirty="0" smtClean="0"/>
              <a:t>Accessing remote file.</a:t>
            </a:r>
          </a:p>
          <a:p>
            <a:r>
              <a:rPr lang="en-US" sz="1600" dirty="0" smtClean="0"/>
              <a:t>Accessing remote printers.</a:t>
            </a:r>
          </a:p>
          <a:p>
            <a:r>
              <a:rPr lang="en-US" sz="1600" dirty="0" smtClean="0"/>
              <a:t>Accessing remote database.</a:t>
            </a:r>
          </a:p>
          <a:p>
            <a:r>
              <a:rPr lang="en-US" sz="1600" dirty="0" smtClean="0"/>
              <a:t>Electronic mail.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41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1"/>
            <a:ext cx="68580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b="1" u="sng" dirty="0" smtClean="0"/>
              <a:t>2)Presentation layer</a:t>
            </a:r>
            <a:r>
              <a:rPr lang="en-US" sz="2400" dirty="0" smtClean="0"/>
              <a:t>:-(Layer 6)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The presentation layer is located at layer 6. It takes the data provided by the application layer and converts it into a standard format that the other layers can understand.</a:t>
            </a:r>
          </a:p>
          <a:p>
            <a:r>
              <a:rPr lang="en-US" sz="1600" dirty="0" smtClean="0"/>
              <a:t>It is the translator for the network as it determines the format used to exchange data among the computers on the network</a:t>
            </a:r>
            <a:r>
              <a:rPr lang="en-US" sz="2400" dirty="0" smtClean="0"/>
              <a:t>.</a:t>
            </a:r>
          </a:p>
          <a:p>
            <a:r>
              <a:rPr lang="en-US" b="1" u="sng" dirty="0" smtClean="0"/>
              <a:t>FUNCTION</a:t>
            </a:r>
            <a:r>
              <a:rPr lang="en-US" dirty="0" smtClean="0"/>
              <a:t>:-</a:t>
            </a:r>
          </a:p>
          <a:p>
            <a:r>
              <a:rPr lang="en-US" sz="1600" dirty="0" smtClean="0"/>
              <a:t>Protocol conversion.</a:t>
            </a:r>
          </a:p>
          <a:p>
            <a:r>
              <a:rPr lang="en-US" sz="1600" dirty="0" smtClean="0"/>
              <a:t>Data translation.</a:t>
            </a:r>
          </a:p>
          <a:p>
            <a:r>
              <a:rPr lang="en-US" sz="1600" dirty="0" smtClean="0"/>
              <a:t>Data encryption.</a:t>
            </a:r>
          </a:p>
          <a:p>
            <a:r>
              <a:rPr lang="en-US" sz="1600" dirty="0" smtClean="0"/>
              <a:t>Data compression</a:t>
            </a:r>
            <a:r>
              <a:rPr lang="en-US" sz="2400" dirty="0" smtClean="0"/>
              <a:t>.</a:t>
            </a:r>
          </a:p>
          <a:p>
            <a:r>
              <a:rPr lang="en-US" sz="1600" dirty="0" smtClean="0"/>
              <a:t>Conversion of the character set</a:t>
            </a:r>
            <a:r>
              <a:rPr lang="en-US" sz="2400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sz="2400" b="1" u="sng" dirty="0" smtClean="0"/>
              <a:t>3)Session Layer</a:t>
            </a:r>
            <a:r>
              <a:rPr lang="en-US" sz="2400" dirty="0" smtClean="0"/>
              <a:t>:-(Layer5)</a:t>
            </a:r>
          </a:p>
          <a:p>
            <a:r>
              <a:rPr lang="en-US" sz="1600" dirty="0" smtClean="0"/>
              <a:t>                               Session layer establishes, maintains and ends communication with the receiving device.</a:t>
            </a:r>
          </a:p>
          <a:p>
            <a:r>
              <a:rPr lang="en-US" sz="1600" dirty="0" smtClean="0"/>
              <a:t>The session layer allows session establishment between processes running on different stations. It provides:</a:t>
            </a:r>
          </a:p>
          <a:p>
            <a:r>
              <a:rPr lang="en-US" sz="1600" dirty="0" smtClean="0"/>
              <a:t>1)Session establishment </a:t>
            </a:r>
            <a:r>
              <a:rPr lang="en-US" sz="1600" dirty="0" err="1" smtClean="0"/>
              <a:t>maintaince</a:t>
            </a:r>
            <a:r>
              <a:rPr lang="en-US" sz="1600" dirty="0" smtClean="0"/>
              <a:t> &amp; </a:t>
            </a:r>
            <a:r>
              <a:rPr lang="en-US" sz="1600" dirty="0" err="1" smtClean="0"/>
              <a:t>termination:allows</a:t>
            </a:r>
            <a:r>
              <a:rPr lang="en-US" sz="1600" dirty="0" smtClean="0"/>
              <a:t> two application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processes on different machines to establish, use and terminate a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connection, called a session.</a:t>
            </a:r>
          </a:p>
          <a:p>
            <a:r>
              <a:rPr lang="en-US" sz="1600" dirty="0" smtClean="0"/>
              <a:t>2)Session </a:t>
            </a:r>
            <a:r>
              <a:rPr lang="en-US" sz="1600" dirty="0" err="1" smtClean="0"/>
              <a:t>Support:Performs</a:t>
            </a:r>
            <a:r>
              <a:rPr lang="en-US" sz="1600" dirty="0" smtClean="0"/>
              <a:t> the function that allow these processes to communicate over the network, performing security, name recognition, logging and so on.</a:t>
            </a:r>
          </a:p>
          <a:p>
            <a:endParaRPr lang="en-US" sz="1600" dirty="0" smtClean="0"/>
          </a:p>
          <a:p>
            <a:r>
              <a:rPr lang="en-US" sz="1600" dirty="0" smtClean="0"/>
              <a:t>                                                                                    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2557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77422"/>
            <a:ext cx="75438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b="1" u="sng" dirty="0" smtClean="0"/>
              <a:t>4)Transport Layer</a:t>
            </a:r>
            <a:r>
              <a:rPr lang="en-US" dirty="0" smtClean="0"/>
              <a:t>:-(Layer 4)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Transport Layer is responsible for ensuring that all the data is delivered in correct sequence, error free with no losses.</a:t>
            </a:r>
          </a:p>
          <a:p>
            <a:r>
              <a:rPr lang="en-US" sz="1600" dirty="0" smtClean="0"/>
              <a:t>It is the transport layer that breaks up large messages into smaller packets for </a:t>
            </a:r>
            <a:r>
              <a:rPr lang="en-US" sz="1600" dirty="0" err="1" smtClean="0"/>
              <a:t>delivery.Some</a:t>
            </a:r>
            <a:r>
              <a:rPr lang="en-US" sz="1600" dirty="0" smtClean="0"/>
              <a:t> of the other functions provided by the transport layer are.</a:t>
            </a:r>
          </a:p>
          <a:p>
            <a:r>
              <a:rPr lang="en-US" b="1" u="sng" dirty="0" smtClean="0"/>
              <a:t>FUNCTION</a:t>
            </a:r>
            <a:r>
              <a:rPr lang="en-US" sz="2400" dirty="0" smtClean="0"/>
              <a:t>:</a:t>
            </a:r>
          </a:p>
          <a:p>
            <a:r>
              <a:rPr lang="en-US" sz="1600" dirty="0" smtClean="0"/>
              <a:t>Error handling.</a:t>
            </a:r>
          </a:p>
          <a:p>
            <a:r>
              <a:rPr lang="en-US" sz="1600" dirty="0" smtClean="0"/>
              <a:t>Flow control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(</a:t>
            </a:r>
            <a:r>
              <a:rPr lang="en-US" b="1" u="sng" dirty="0" smtClean="0"/>
              <a:t>5)Network Layer</a:t>
            </a:r>
            <a:r>
              <a:rPr lang="en-US" dirty="0" smtClean="0"/>
              <a:t>:-(Layer 3)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The network layer control the operation of the subnet, deciding which physical path the data should take based on network conditions, priority of service and other factors.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It is responsible for determining the that is taken from the transmission computer to the receiving computer. It is also responsible for addressing messages and translation of logical across a TCP/IP </a:t>
            </a:r>
            <a:r>
              <a:rPr lang="en-US" dirty="0" smtClean="0"/>
              <a:t>network.</a:t>
            </a:r>
          </a:p>
          <a:p>
            <a:r>
              <a:rPr lang="en-US" dirty="0" smtClean="0"/>
              <a:t>(</a:t>
            </a:r>
            <a:r>
              <a:rPr lang="en-US" b="1" u="sng" dirty="0" smtClean="0"/>
              <a:t>6)Data Link Layer</a:t>
            </a:r>
            <a:r>
              <a:rPr lang="en-US" dirty="0" smtClean="0"/>
              <a:t>:-(Layer 2)</a:t>
            </a:r>
          </a:p>
          <a:p>
            <a:r>
              <a:rPr lang="en-US" sz="2400" dirty="0" smtClean="0"/>
              <a:t>                                     </a:t>
            </a:r>
            <a:r>
              <a:rPr lang="en-US" sz="1600" dirty="0" smtClean="0"/>
              <a:t>The data link layer is responsible for providing error free transfer of frames from one computer to another using the physical </a:t>
            </a:r>
            <a:r>
              <a:rPr lang="en-US" sz="1600" dirty="0" err="1" smtClean="0"/>
              <a:t>layer.A</a:t>
            </a:r>
            <a:r>
              <a:rPr lang="en-US" sz="1600" dirty="0" smtClean="0"/>
              <a:t> frame is a bundle of information sent as a single entity.</a:t>
            </a:r>
          </a:p>
          <a:p>
            <a:r>
              <a:rPr lang="en-US" sz="1600" dirty="0" smtClean="0"/>
              <a:t>Some of the other functions provided by the data link layer are:</a:t>
            </a:r>
          </a:p>
          <a:p>
            <a:r>
              <a:rPr lang="en-US" sz="1600" dirty="0" smtClean="0"/>
              <a:t>Function:</a:t>
            </a:r>
          </a:p>
          <a:p>
            <a:r>
              <a:rPr lang="en-US" sz="1600" dirty="0" smtClean="0"/>
              <a:t>1)Transmitting and receiving frames sequentially.</a:t>
            </a:r>
          </a:p>
          <a:p>
            <a:r>
              <a:rPr lang="en-US" sz="1600" dirty="0" smtClean="0"/>
              <a:t>2)Providing frames acknowledgement for frames it receives.</a:t>
            </a:r>
          </a:p>
          <a:p>
            <a:r>
              <a:rPr lang="en-US" sz="1600" dirty="0" smtClean="0"/>
              <a:t>3)Retransmitting frames that are not acknowledged by the receiving computer.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1658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42248"/>
            <a:ext cx="78486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b="1" u="sng" dirty="0" smtClean="0"/>
              <a:t>7)Physical Layer</a:t>
            </a:r>
            <a:r>
              <a:rPr lang="en-US" sz="2400" dirty="0" smtClean="0"/>
              <a:t>:-(Layer 1)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</a:t>
            </a:r>
            <a:r>
              <a:rPr lang="en-US" sz="1600" dirty="0" smtClean="0"/>
              <a:t>The physical layer, the lowest layer of the OSI model, is concerned with the transmission &amp; reception of the unstructured raw bit stream over a physical medium. It describes electrical, mechanical, and functional interfaces to the physical medium &amp; carries the signals for all of the higher layers. It provides:</a:t>
            </a:r>
          </a:p>
          <a:p>
            <a:r>
              <a:rPr lang="en-US" sz="1600" dirty="0" smtClean="0"/>
              <a:t>1)Data </a:t>
            </a:r>
            <a:r>
              <a:rPr lang="en-US" sz="1600" dirty="0" err="1" smtClean="0"/>
              <a:t>encoding:modifies</a:t>
            </a:r>
            <a:r>
              <a:rPr lang="en-US" sz="1600" dirty="0" smtClean="0"/>
              <a:t> the simple digital signal pattern(1s &amp; 0s) used by the PC to better accommodate the characteristics of the physical medium, and to aid in bit &amp; frames synchronization. It determines:</a:t>
            </a:r>
          </a:p>
          <a:p>
            <a:r>
              <a:rPr lang="en-US" sz="1600" dirty="0" smtClean="0"/>
              <a:t>What signal state represents a binary 1.</a:t>
            </a:r>
          </a:p>
          <a:p>
            <a:r>
              <a:rPr lang="en-US" sz="1600" dirty="0" smtClean="0"/>
              <a:t>  The physical layer has complex tasks to perform the physical layer task is to provide service for the data link layer.</a:t>
            </a:r>
          </a:p>
          <a:p>
            <a:r>
              <a:rPr lang="en-US" sz="1600" dirty="0" smtClean="0"/>
              <a:t>The data in the data link layer consists of 0s and 1s organized into frames that ready to sent through the transmission medium. </a:t>
            </a:r>
          </a:p>
          <a:p>
            <a:r>
              <a:rPr lang="en-US" sz="1600" dirty="0" smtClean="0"/>
              <a:t>This stream of 0s and 1s should first be converted into another entity that is signals one of the services provided by physical layer is to create signal.</a:t>
            </a:r>
          </a:p>
          <a:p>
            <a:r>
              <a:rPr lang="en-US" sz="1600" dirty="0" smtClean="0"/>
              <a:t>The physical layer is consist of several components and its represented.</a:t>
            </a:r>
          </a:p>
          <a:p>
            <a:r>
              <a:rPr lang="en-US" b="1" u="sng" dirty="0" smtClean="0"/>
              <a:t>Components of physical layer:</a:t>
            </a:r>
          </a:p>
          <a:p>
            <a:r>
              <a:rPr lang="en-US" sz="1600" dirty="0" smtClean="0"/>
              <a:t>1)Services.</a:t>
            </a:r>
          </a:p>
          <a:p>
            <a:r>
              <a:rPr lang="en-US" sz="1600" dirty="0" smtClean="0"/>
              <a:t>2)Bit signal transformation.</a:t>
            </a:r>
          </a:p>
          <a:p>
            <a:r>
              <a:rPr lang="en-US" sz="1600" dirty="0" smtClean="0"/>
              <a:t>3)Bit-Rate control.</a:t>
            </a:r>
          </a:p>
          <a:p>
            <a:r>
              <a:rPr lang="en-US" sz="1600" dirty="0" smtClean="0"/>
              <a:t>4)Bit-synchronization.</a:t>
            </a:r>
          </a:p>
          <a:p>
            <a:r>
              <a:rPr lang="en-US" sz="1600" dirty="0" smtClean="0"/>
              <a:t>5)Multiplexing.</a:t>
            </a:r>
          </a:p>
          <a:p>
            <a:r>
              <a:rPr lang="en-US" sz="1600" dirty="0" smtClean="0"/>
              <a:t>6)Circuit switching.</a:t>
            </a:r>
          </a:p>
          <a:p>
            <a:r>
              <a:rPr lang="en-US" sz="1600" dirty="0" smtClean="0"/>
              <a:t>7)Transmission media.</a:t>
            </a:r>
          </a:p>
          <a:p>
            <a:r>
              <a:rPr lang="en-US" sz="1600" dirty="0" smtClean="0"/>
              <a:t>8)Telephone network.</a:t>
            </a:r>
          </a:p>
          <a:p>
            <a:r>
              <a:rPr lang="en-US" sz="1600" dirty="0" smtClean="0"/>
              <a:t>9)High speed access.</a:t>
            </a:r>
          </a:p>
        </p:txBody>
      </p:sp>
    </p:spTree>
    <p:extLst>
      <p:ext uri="{BB962C8B-B14F-4D97-AF65-F5344CB8AC3E}">
        <p14:creationId xmlns:p14="http://schemas.microsoft.com/office/powerpoint/2010/main" xmlns="" val="338322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828801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57653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76200"/>
            <a:ext cx="69342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Introduction Of Computer Network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A collection of individual computers interconnected by a single technology is known as “Computer Network”.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Computers are connected  together to share the resources like hardware, software and 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A network is a group various components connected together in such a way that it is possible to share a component, distribute the information among the entire group.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Two computers are said to be interconnected if they are able to exchange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The computers are interconnected by use of transmission media such as fiber optics, microwave infrared(IR), and communication satellites.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Networks </a:t>
            </a:r>
            <a:r>
              <a:rPr lang="en-US" sz="1600" dirty="0" err="1" smtClean="0"/>
              <a:t>satify</a:t>
            </a:r>
            <a:r>
              <a:rPr lang="en-US" sz="1600" dirty="0" smtClean="0"/>
              <a:t> a broad range of purposes and meet different requirement some of the common objectives of computer communication networks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1) To provide sharing a geographically distance resources that is information or databases or processors.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2) To provide communication among users. Network users geographically for apart from each other can converse in an interactive session or send messages to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3) To increase the reliability of processing capacity through back up and </a:t>
            </a:r>
            <a:r>
              <a:rPr lang="en-US" sz="1600" dirty="0" err="1" smtClean="0"/>
              <a:t>redudancy</a:t>
            </a:r>
            <a:r>
              <a:rPr lang="en-US" sz="1600" dirty="0" smtClean="0"/>
              <a:t> if one processing unit breaks down, another physical distant processors can take 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4)  To provide distributed processing capabilities that means taking the processing out of a single large computer and distributing it to the place where the data is generated.</a:t>
            </a:r>
          </a:p>
        </p:txBody>
      </p:sp>
    </p:spTree>
    <p:extLst>
      <p:ext uri="{BB962C8B-B14F-4D97-AF65-F5344CB8AC3E}">
        <p14:creationId xmlns:p14="http://schemas.microsoft.com/office/powerpoint/2010/main" xmlns="" val="16551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1"/>
            <a:ext cx="8763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Application Of Computer Network.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u="sng" dirty="0" smtClean="0"/>
              <a:t>Business Application- </a:t>
            </a:r>
            <a:r>
              <a:rPr lang="en-US" sz="1600" dirty="0" smtClean="0"/>
              <a:t>Business application have different application have different types are-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1600" u="sng" dirty="0" smtClean="0"/>
              <a:t>Resources Sharing </a:t>
            </a:r>
            <a:r>
              <a:rPr lang="en-US" sz="1600" dirty="0" smtClean="0"/>
              <a:t>– the goal is to make all programs, </a:t>
            </a:r>
            <a:r>
              <a:rPr lang="en-US" sz="1600" dirty="0" err="1" smtClean="0"/>
              <a:t>equipments</a:t>
            </a:r>
            <a:r>
              <a:rPr lang="en-US" sz="1600" dirty="0" smtClean="0"/>
              <a:t>, and especially data available to anyone on the network.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1600" u="sng" dirty="0" smtClean="0"/>
              <a:t>Setting up computer </a:t>
            </a:r>
            <a:r>
              <a:rPr lang="en-US" sz="1600" dirty="0" smtClean="0"/>
              <a:t>– Network has to do with people rather than information. Ex-Email.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1600" u="sng" dirty="0" smtClean="0"/>
              <a:t>E-commerce</a:t>
            </a:r>
            <a:r>
              <a:rPr lang="en-US" sz="1600" dirty="0" smtClean="0"/>
              <a:t>- Airlines, </a:t>
            </a:r>
            <a:r>
              <a:rPr lang="en-US" sz="1600" dirty="0" err="1" smtClean="0"/>
              <a:t>bookstores,reservation</a:t>
            </a:r>
            <a:r>
              <a:rPr lang="en-US" sz="1600" dirty="0" smtClean="0"/>
              <a:t>, bill.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(2)Home application includes-</a:t>
            </a:r>
          </a:p>
          <a:p>
            <a:r>
              <a:rPr lang="en-US" sz="1600" dirty="0" smtClean="0"/>
              <a:t>                              (1)Access to remote information.</a:t>
            </a:r>
          </a:p>
          <a:p>
            <a:r>
              <a:rPr lang="en-US" sz="1600" dirty="0" smtClean="0"/>
              <a:t>                              (2)Peer-to-peer </a:t>
            </a:r>
            <a:r>
              <a:rPr lang="en-US" sz="1600" dirty="0" err="1" smtClean="0"/>
              <a:t>communication.i.e.Chatting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                             (3)Interactive Entertainment.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(</a:t>
            </a:r>
            <a:r>
              <a:rPr lang="en-US" sz="1600" u="sng" dirty="0" smtClean="0"/>
              <a:t>3)Mobile users </a:t>
            </a:r>
            <a:r>
              <a:rPr lang="en-US" sz="1600" dirty="0" smtClean="0"/>
              <a:t>– This application is one of the fastest growing segments of the </a:t>
            </a:r>
            <a:r>
              <a:rPr lang="en-US" sz="1600" dirty="0" err="1" smtClean="0"/>
              <a:t>computers.PDAs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95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1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Types of Network</a:t>
            </a:r>
            <a:r>
              <a:rPr lang="en-US" sz="3600" u="sng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000" dirty="0" smtClean="0"/>
              <a:t>LAN.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000" dirty="0" smtClean="0"/>
              <a:t>MAN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000" dirty="0" smtClean="0"/>
              <a:t>WAN.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000" dirty="0" smtClean="0"/>
              <a:t>(1)LAN</a:t>
            </a:r>
          </a:p>
          <a:p>
            <a:r>
              <a:rPr lang="en-US" sz="1600" dirty="0" smtClean="0"/>
              <a:t>A LAN is privately owned and connection the device in a office, </a:t>
            </a:r>
            <a:r>
              <a:rPr lang="en-US" sz="1600" dirty="0" err="1" smtClean="0"/>
              <a:t>building,or</a:t>
            </a:r>
            <a:r>
              <a:rPr lang="en-US" sz="1600" dirty="0" smtClean="0"/>
              <a:t> campus.</a:t>
            </a:r>
          </a:p>
          <a:p>
            <a:r>
              <a:rPr lang="en-US" sz="1600" dirty="0" smtClean="0"/>
              <a:t>LAN are designed to allow resources to be shared between personal computers.</a:t>
            </a:r>
          </a:p>
          <a:p>
            <a:r>
              <a:rPr lang="en-US" sz="1600" dirty="0" smtClean="0"/>
              <a:t>The resources to be shared can hardware, software or data.</a:t>
            </a:r>
          </a:p>
          <a:p>
            <a:r>
              <a:rPr lang="en-US" sz="1600" dirty="0" smtClean="0"/>
              <a:t>A LAN is a network that is a specific confined to relatively small area or a single building.</a:t>
            </a:r>
          </a:p>
          <a:p>
            <a:r>
              <a:rPr lang="en-US" sz="1600" dirty="0" smtClean="0"/>
              <a:t>LAN enable you to connect a group of computer.</a:t>
            </a:r>
          </a:p>
          <a:p>
            <a:r>
              <a:rPr lang="en-US" sz="1600" dirty="0" smtClean="0"/>
              <a:t>A </a:t>
            </a:r>
            <a:r>
              <a:rPr lang="en-US" sz="1600" dirty="0" err="1" smtClean="0"/>
              <a:t>Lan</a:t>
            </a:r>
            <a:r>
              <a:rPr lang="en-US" sz="1600" dirty="0" smtClean="0"/>
              <a:t> is so called, because the network is confined to a specific area which is called the “Local Area”.</a:t>
            </a:r>
          </a:p>
          <a:p>
            <a:r>
              <a:rPr lang="en-US" sz="1600" dirty="0" smtClean="0"/>
              <a:t>The LANs have three types of characteristics that are:</a:t>
            </a:r>
          </a:p>
          <a:p>
            <a:r>
              <a:rPr lang="en-US" sz="1600" dirty="0" smtClean="0"/>
              <a:t>1)size-LANs are restricted in size that is specific range.</a:t>
            </a:r>
          </a:p>
          <a:p>
            <a:r>
              <a:rPr lang="en-US" sz="1600" dirty="0" smtClean="0"/>
              <a:t>2)Transmission Technology-LANs can use a transmission technology consisting of cables to          which all machines are connected.</a:t>
            </a:r>
          </a:p>
          <a:p>
            <a:r>
              <a:rPr lang="en-US" sz="1600" dirty="0" smtClean="0"/>
              <a:t>3)Network topology-LANs can use of bus topology, ring topology, or star topology.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The speed of LANs depending on topologies. The speed LAN 4-16mbps to 10gpbs if bus topology is used. The today speed of LAN is 10gpbs.</a:t>
            </a:r>
            <a:endParaRPr lang="en-US" sz="1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8600"/>
            <a:ext cx="3505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181601"/>
            <a:ext cx="3276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2109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0403" y="304801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[2]</a:t>
            </a:r>
            <a:r>
              <a:rPr lang="en-US" sz="2000" b="1" u="sng" dirty="0" smtClean="0"/>
              <a:t>MAN </a:t>
            </a:r>
            <a:r>
              <a:rPr lang="en-US" sz="4400" dirty="0" smtClean="0"/>
              <a:t>–</a:t>
            </a:r>
            <a:r>
              <a:rPr lang="en-US" dirty="0" smtClean="0"/>
              <a:t> </a:t>
            </a:r>
          </a:p>
          <a:p>
            <a:r>
              <a:rPr lang="en-US" sz="1600" dirty="0" smtClean="0"/>
              <a:t>MAN means metropolitan area network.</a:t>
            </a:r>
          </a:p>
          <a:p>
            <a:r>
              <a:rPr lang="en-US" sz="1600" dirty="0" smtClean="0"/>
              <a:t>A MAN is designed to extend over an entire city.</a:t>
            </a:r>
          </a:p>
          <a:p>
            <a:r>
              <a:rPr lang="en-US" sz="1600" dirty="0" smtClean="0"/>
              <a:t>A MAN may be entirely owned and operated by private or operated by public i.e. telephone company.</a:t>
            </a:r>
          </a:p>
          <a:p>
            <a:r>
              <a:rPr lang="en-US" sz="1600" dirty="0" smtClean="0"/>
              <a:t>Many telephone companies provide a popular MAN service called switched multimegabit data service.</a:t>
            </a:r>
          </a:p>
          <a:p>
            <a:r>
              <a:rPr lang="en-US" sz="2800" dirty="0" smtClean="0"/>
              <a:t>                                                 </a:t>
            </a:r>
          </a:p>
          <a:p>
            <a:r>
              <a:rPr lang="en-US" sz="2800" dirty="0" smtClean="0"/>
              <a:t>                                             Figure-MAN.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404" y="2590800"/>
            <a:ext cx="382819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653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1"/>
            <a:ext cx="8610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[3].WAN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</a:p>
          <a:p>
            <a:r>
              <a:rPr lang="en-US" sz="1600" dirty="0" smtClean="0"/>
              <a:t>WAN means wide are network.</a:t>
            </a:r>
          </a:p>
          <a:p>
            <a:r>
              <a:rPr lang="en-US" sz="1600" dirty="0" smtClean="0"/>
              <a:t>Wan spans a large geographic area, such as a state, providence or country.</a:t>
            </a:r>
          </a:p>
          <a:p>
            <a:r>
              <a:rPr lang="en-US" sz="1600" dirty="0" smtClean="0"/>
              <a:t>WANs often connect multiple smaller networks, such as local area networks or metro </a:t>
            </a:r>
            <a:r>
              <a:rPr lang="en-US" sz="1600" dirty="0" err="1" smtClean="0"/>
              <a:t>politan</a:t>
            </a:r>
            <a:r>
              <a:rPr lang="en-US" sz="1600" dirty="0" smtClean="0"/>
              <a:t> area network.</a:t>
            </a:r>
          </a:p>
          <a:p>
            <a:r>
              <a:rPr lang="en-US" sz="1600" dirty="0" smtClean="0"/>
              <a:t>WANs are used to connect server machines and computer across continents are countries for constant information updates.</a:t>
            </a:r>
          </a:p>
          <a:p>
            <a:r>
              <a:rPr lang="en-US" sz="1600" dirty="0" smtClean="0"/>
              <a:t>WAN are used across the globe many network connect with one another across continent to create one giant wide area network.</a:t>
            </a:r>
          </a:p>
          <a:p>
            <a:r>
              <a:rPr lang="en-US" sz="1600" dirty="0" smtClean="0"/>
              <a:t>It provides long-distance transmission of data over large geographic area that may comprise a country a continent or even the whole world.</a:t>
            </a:r>
          </a:p>
          <a:p>
            <a:r>
              <a:rPr lang="en-US" sz="1600" dirty="0" smtClean="0"/>
              <a:t>The machines which makes this network is called as hosts. </a:t>
            </a:r>
            <a:endParaRPr lang="en-US" sz="1600" dirty="0"/>
          </a:p>
          <a:p>
            <a:r>
              <a:rPr lang="en-US" sz="1600" dirty="0" smtClean="0"/>
              <a:t>WAN is subdivided into subnets consists of two elements that are:</a:t>
            </a:r>
          </a:p>
          <a:p>
            <a:r>
              <a:rPr lang="en-US" sz="1600" dirty="0" smtClean="0"/>
              <a:t>(1) </a:t>
            </a:r>
            <a:r>
              <a:rPr lang="en-US" sz="2000" b="1" dirty="0" smtClean="0"/>
              <a:t>Transmission Lines </a:t>
            </a:r>
            <a:r>
              <a:rPr lang="en-US" sz="1600" dirty="0" smtClean="0"/>
              <a:t>– </a:t>
            </a:r>
          </a:p>
          <a:p>
            <a:r>
              <a:rPr lang="en-US" sz="1600" dirty="0" smtClean="0"/>
              <a:t>It is used to carry  the information between the hosts.</a:t>
            </a:r>
          </a:p>
          <a:p>
            <a:r>
              <a:rPr lang="en-US" sz="1600" dirty="0" smtClean="0"/>
              <a:t>(2) </a:t>
            </a:r>
            <a:r>
              <a:rPr lang="en-US" sz="2000" b="1" u="sng" dirty="0" smtClean="0"/>
              <a:t>Switching  Elements </a:t>
            </a:r>
            <a:r>
              <a:rPr lang="en-US" sz="1600" dirty="0" smtClean="0"/>
              <a:t>–</a:t>
            </a:r>
          </a:p>
          <a:p>
            <a:r>
              <a:rPr lang="en-US" sz="1600" dirty="0" smtClean="0"/>
              <a:t>The switching elements will connect different subnets and device is known as “router”.  </a:t>
            </a:r>
          </a:p>
          <a:p>
            <a:endParaRPr lang="en-US" sz="1600" dirty="0"/>
          </a:p>
          <a:p>
            <a:r>
              <a:rPr lang="en-US" sz="1600" dirty="0" err="1" smtClean="0"/>
              <a:t>Fig.Wide</a:t>
            </a:r>
            <a:r>
              <a:rPr lang="en-US" sz="1600" dirty="0" smtClean="0"/>
              <a:t> Area Network.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878019"/>
            <a:ext cx="2743200" cy="1979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0986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1"/>
            <a:ext cx="8229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Network Topology- </a:t>
            </a:r>
          </a:p>
          <a:p>
            <a:r>
              <a:rPr lang="en-US" sz="1600" dirty="0" smtClean="0"/>
              <a:t>The physical topology of a network to the configuration of cables, computers and other peripherals.</a:t>
            </a:r>
          </a:p>
          <a:p>
            <a:r>
              <a:rPr lang="en-US" sz="1600" dirty="0" smtClean="0"/>
              <a:t>Physical topology is the method that used to pass information between workstations.</a:t>
            </a:r>
          </a:p>
          <a:p>
            <a:r>
              <a:rPr lang="en-US" sz="1600" dirty="0" smtClean="0"/>
              <a:t>These are four different types of topologies that are-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Linear Bus Topology – 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Star Topology –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Star-wired Ring Topology –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Linear Bus Topology-</a:t>
            </a:r>
            <a:endParaRPr lang="en-US" sz="1600" dirty="0"/>
          </a:p>
        </p:txBody>
      </p:sp>
      <p:pic>
        <p:nvPicPr>
          <p:cNvPr id="1026" name="Picture 2" descr="D:\220px-NetworkTopology-FullyConnect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0036"/>
            <a:ext cx="3200400" cy="404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300px-NetworkTopologie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828800"/>
            <a:ext cx="5562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695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1"/>
            <a:ext cx="8305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sz="2400" u="sng" dirty="0" smtClean="0"/>
              <a:t>Linear Bus Topology </a:t>
            </a:r>
            <a:r>
              <a:rPr lang="en-US" sz="4800" u="sng" dirty="0" smtClean="0"/>
              <a:t>–</a:t>
            </a:r>
          </a:p>
          <a:p>
            <a:r>
              <a:rPr lang="en-US" sz="1600" dirty="0" smtClean="0"/>
              <a:t>A linear bus topology consists of a main run of cable with a terminator at each end.</a:t>
            </a:r>
          </a:p>
          <a:p>
            <a:r>
              <a:rPr lang="en-US" sz="1600" dirty="0" smtClean="0"/>
              <a:t>All nodes are connected to the linear cable.</a:t>
            </a:r>
          </a:p>
          <a:p>
            <a:r>
              <a:rPr lang="en-US" sz="1600" dirty="0" smtClean="0"/>
              <a:t>Ethernet and local talks use a linear bus topology.</a:t>
            </a:r>
          </a:p>
          <a:p>
            <a:r>
              <a:rPr lang="en-US" sz="1600" dirty="0" smtClean="0"/>
              <a:t>Nodes are server, workstations and peripherals. </a:t>
            </a:r>
          </a:p>
          <a:p>
            <a:r>
              <a:rPr lang="en-US" sz="1600" dirty="0" smtClean="0"/>
              <a:t>Nodes are connected to the bus cable by drop lines and taps.</a:t>
            </a:r>
          </a:p>
          <a:p>
            <a:r>
              <a:rPr lang="en-US" sz="1600" dirty="0" smtClean="0"/>
              <a:t>The drop line is a connection running between the device and the main cable .</a:t>
            </a:r>
          </a:p>
          <a:p>
            <a:r>
              <a:rPr lang="en-US" sz="1600" dirty="0" smtClean="0"/>
              <a:t>A tap is connector that either spaces into the main cable.</a:t>
            </a:r>
          </a:p>
          <a:p>
            <a:r>
              <a:rPr lang="en-US" sz="2000" b="1" u="sng" dirty="0" smtClean="0"/>
              <a:t>Advantages:</a:t>
            </a:r>
            <a:endParaRPr lang="en-US" sz="2000" dirty="0"/>
          </a:p>
          <a:p>
            <a:r>
              <a:rPr lang="en-US" sz="1600" dirty="0"/>
              <a:t>2)Require less cable length than a star topology</a:t>
            </a:r>
            <a:endParaRPr lang="en-US" sz="1600" u="sng" dirty="0"/>
          </a:p>
          <a:p>
            <a:r>
              <a:rPr lang="en-US" sz="1600" dirty="0" smtClean="0"/>
              <a:t>1)Easy to connect a computer or peripheral to a linear bus..</a:t>
            </a:r>
          </a:p>
          <a:p>
            <a:r>
              <a:rPr lang="en-US" b="1" u="sng" dirty="0" smtClean="0"/>
              <a:t>Disadvantages:</a:t>
            </a:r>
          </a:p>
          <a:p>
            <a:r>
              <a:rPr lang="en-US" sz="1600" dirty="0" smtClean="0"/>
              <a:t>1)Entire network shuts down if there is a break in the main cable.</a:t>
            </a:r>
          </a:p>
          <a:p>
            <a:r>
              <a:rPr lang="en-US" sz="1600" dirty="0" smtClean="0"/>
              <a:t>2)Terminators are required at both ends of the backbone cable.</a:t>
            </a:r>
          </a:p>
          <a:p>
            <a:r>
              <a:rPr lang="en-US" sz="1600" dirty="0" smtClean="0"/>
              <a:t>3)Difficult to identify the problem if the entire networks shuts down.</a:t>
            </a:r>
          </a:p>
          <a:p>
            <a:r>
              <a:rPr lang="en-US" sz="1600" dirty="0" smtClean="0"/>
              <a:t>4)Not meant to be used as a stand alone solution in a large building.</a:t>
            </a:r>
          </a:p>
          <a:p>
            <a:endParaRPr lang="en-US" sz="1600" dirty="0"/>
          </a:p>
          <a:p>
            <a:r>
              <a:rPr lang="en-US" dirty="0" smtClean="0"/>
              <a:t>Figure-Linear Bus Topology</a:t>
            </a:r>
          </a:p>
        </p:txBody>
      </p:sp>
      <p:pic>
        <p:nvPicPr>
          <p:cNvPr id="2050" name="Picture 2" descr="D:\220px-BusNetwork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829176"/>
            <a:ext cx="43434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169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1"/>
            <a:ext cx="8610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(2)Star Topology </a:t>
            </a:r>
            <a:r>
              <a:rPr lang="en-US" dirty="0" smtClean="0"/>
              <a:t>–</a:t>
            </a:r>
          </a:p>
          <a:p>
            <a:r>
              <a:rPr lang="en-US" sz="1600" dirty="0" smtClean="0"/>
              <a:t>A star topology is designed with each node(server</a:t>
            </a:r>
            <a:r>
              <a:rPr lang="en-US" sz="2400" dirty="0" smtClean="0"/>
              <a:t>, </a:t>
            </a:r>
            <a:r>
              <a:rPr lang="en-US" sz="1600" dirty="0" smtClean="0"/>
              <a:t>workstation, and peripherals)connected directly to a central network </a:t>
            </a:r>
            <a:r>
              <a:rPr lang="en-US" sz="1600" dirty="0" err="1" smtClean="0"/>
              <a:t>hub.The</a:t>
            </a:r>
            <a:r>
              <a:rPr lang="en-US" sz="1600" dirty="0" smtClean="0"/>
              <a:t> device are not directly linked to one another.</a:t>
            </a:r>
          </a:p>
          <a:p>
            <a:r>
              <a:rPr lang="en-US" sz="1600" dirty="0" smtClean="0"/>
              <a:t>The hub acts as an exchange the hub is called as central </a:t>
            </a:r>
            <a:r>
              <a:rPr lang="en-US" sz="1600" dirty="0" err="1" smtClean="0"/>
              <a:t>controller.If</a:t>
            </a:r>
            <a:r>
              <a:rPr lang="en-US" sz="1600" dirty="0" smtClean="0"/>
              <a:t> one device wants to send data to another it sends the data to the hub, which then relays the data to the other connected </a:t>
            </a:r>
            <a:r>
              <a:rPr lang="en-US" sz="1600" dirty="0" err="1" smtClean="0"/>
              <a:t>device.The</a:t>
            </a:r>
            <a:r>
              <a:rPr lang="en-US" sz="1600" dirty="0" smtClean="0"/>
              <a:t> hub manages and controls all functions of the network it also acts as a repeater for the data </a:t>
            </a:r>
            <a:r>
              <a:rPr lang="en-US" sz="1600" dirty="0" err="1" smtClean="0"/>
              <a:t>flow.Hub</a:t>
            </a:r>
            <a:r>
              <a:rPr lang="en-US" sz="1600" dirty="0" smtClean="0"/>
              <a:t> is </a:t>
            </a:r>
            <a:r>
              <a:rPr lang="en-US" sz="1600" dirty="0" err="1" smtClean="0"/>
              <a:t>refered</a:t>
            </a:r>
            <a:r>
              <a:rPr lang="en-US" sz="1600" dirty="0" smtClean="0"/>
              <a:t> as concentrators.</a:t>
            </a:r>
          </a:p>
          <a:p>
            <a:r>
              <a:rPr lang="en-US" b="1" u="sng" dirty="0" smtClean="0"/>
              <a:t>Advantages:</a:t>
            </a:r>
          </a:p>
          <a:p>
            <a:r>
              <a:rPr lang="en-US" sz="1600" dirty="0" smtClean="0"/>
              <a:t>1)Easy to install and reconfigure.</a:t>
            </a:r>
          </a:p>
          <a:p>
            <a:r>
              <a:rPr lang="en-US" sz="1600" dirty="0" smtClean="0"/>
              <a:t>2)It is less expensive than a mesh topology.</a:t>
            </a:r>
          </a:p>
          <a:p>
            <a:r>
              <a:rPr lang="en-US" sz="1600" dirty="0" smtClean="0"/>
              <a:t>3)No </a:t>
            </a:r>
            <a:r>
              <a:rPr lang="en-US" sz="1600" dirty="0" err="1" smtClean="0"/>
              <a:t>distruptions</a:t>
            </a:r>
            <a:r>
              <a:rPr lang="en-US" sz="1600" dirty="0" smtClean="0"/>
              <a:t> to the network then connecting or removing devices.</a:t>
            </a:r>
          </a:p>
          <a:p>
            <a:r>
              <a:rPr lang="en-US" sz="1600" dirty="0" smtClean="0"/>
              <a:t>4)Easy to detect faults and to remove parts.</a:t>
            </a:r>
          </a:p>
          <a:p>
            <a:r>
              <a:rPr lang="en-US" b="1" u="sng" dirty="0" smtClean="0"/>
              <a:t>Disadvantages:</a:t>
            </a:r>
          </a:p>
          <a:p>
            <a:r>
              <a:rPr lang="en-US" sz="1600" dirty="0" smtClean="0"/>
              <a:t>1)Require more cable length than linear topology.</a:t>
            </a:r>
          </a:p>
          <a:p>
            <a:r>
              <a:rPr lang="en-US" sz="1600" dirty="0" smtClean="0"/>
              <a:t>2)If the hub fails, nodes attached are disables.</a:t>
            </a:r>
          </a:p>
          <a:p>
            <a:r>
              <a:rPr lang="en-US" sz="1600" dirty="0" smtClean="0"/>
              <a:t>3)More expensive than linear bus topologies because of the cost of the hub.</a:t>
            </a:r>
            <a:endParaRPr lang="en-US" sz="1600" dirty="0"/>
          </a:p>
        </p:txBody>
      </p:sp>
      <p:pic>
        <p:nvPicPr>
          <p:cNvPr id="3074" name="Picture 2" descr="D:\220px-StarNetwork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419601"/>
            <a:ext cx="342900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308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532</TotalTime>
  <Words>2384</Words>
  <Application>Microsoft Office PowerPoint</Application>
  <PresentationFormat>On-screen Show (4:3)</PresentationFormat>
  <Paragraphs>222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Mr. Shaikh Amjad R. Asst. Prof in Dept. of Computer Sci. Mrs. K.S.K College Beed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MKCL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Dr.Babasaheb Ambedkar Marathwada University, Aurangabad. </dc:title>
  <dc:creator>MSCIT</dc:creator>
  <cp:lastModifiedBy>Amjad</cp:lastModifiedBy>
  <cp:revision>61</cp:revision>
  <cp:lastPrinted>2014-04-15T06:27:51Z</cp:lastPrinted>
  <dcterms:created xsi:type="dcterms:W3CDTF">2014-03-29T04:23:47Z</dcterms:created>
  <dcterms:modified xsi:type="dcterms:W3CDTF">2017-11-29T13:37:52Z</dcterms:modified>
</cp:coreProperties>
</file>