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02108-2CC4-460D-B22E-9AC5C0848A1B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FBF09-ACAE-405F-BE11-DC2B03658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02108-2CC4-460D-B22E-9AC5C0848A1B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FBF09-ACAE-405F-BE11-DC2B03658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02108-2CC4-460D-B22E-9AC5C0848A1B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FBF09-ACAE-405F-BE11-DC2B03658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02108-2CC4-460D-B22E-9AC5C0848A1B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FBF09-ACAE-405F-BE11-DC2B03658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02108-2CC4-460D-B22E-9AC5C0848A1B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FBF09-ACAE-405F-BE11-DC2B03658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02108-2CC4-460D-B22E-9AC5C0848A1B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FBF09-ACAE-405F-BE11-DC2B03658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02108-2CC4-460D-B22E-9AC5C0848A1B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FBF09-ACAE-405F-BE11-DC2B03658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02108-2CC4-460D-B22E-9AC5C0848A1B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FBF09-ACAE-405F-BE11-DC2B03658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02108-2CC4-460D-B22E-9AC5C0848A1B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FBF09-ACAE-405F-BE11-DC2B03658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02108-2CC4-460D-B22E-9AC5C0848A1B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FBF09-ACAE-405F-BE11-DC2B03658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02108-2CC4-460D-B22E-9AC5C0848A1B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FBF09-ACAE-405F-BE11-DC2B0365879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602108-2CC4-460D-B22E-9AC5C0848A1B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3BFBF09-ACAE-405F-BE11-DC2B036587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PROGRAMMING IN C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BY</a:t>
            </a:r>
          </a:p>
          <a:p>
            <a:r>
              <a:rPr lang="en-US" dirty="0" smtClean="0"/>
              <a:t>GAWARE S.R.</a:t>
            </a:r>
          </a:p>
          <a:p>
            <a:r>
              <a:rPr lang="en-US" dirty="0" smtClean="0"/>
              <a:t>COMPUTER SCI. DEPARTMENT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322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81000"/>
            <a:ext cx="8610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cap="all" dirty="0"/>
              <a:t>2. BREAK STATEMENT IN C:</a:t>
            </a:r>
          </a:p>
          <a:p>
            <a:pPr fontAlgn="base"/>
            <a:r>
              <a:rPr lang="en-US" dirty="0"/>
              <a:t>Break statement is used to terminate the while loops, switch case loops and for loops from the subsequent execution.</a:t>
            </a:r>
          </a:p>
          <a:p>
            <a:pPr fontAlgn="base"/>
            <a:r>
              <a:rPr lang="en-US" dirty="0"/>
              <a:t>Syntax: break;</a:t>
            </a:r>
          </a:p>
          <a:p>
            <a:pPr fontAlgn="base"/>
            <a:r>
              <a:rPr lang="en-US" b="1" cap="all" dirty="0"/>
              <a:t>3. CONTINUE STATEMENT IN C:</a:t>
            </a:r>
          </a:p>
          <a:p>
            <a:pPr fontAlgn="base"/>
            <a:r>
              <a:rPr lang="en-US" dirty="0"/>
              <a:t>Continue statement is used to continue the next iteration of for loop, while loop and do-while loops.  So, the remaining statements are skipped within the loop for that particular iteration.</a:t>
            </a:r>
          </a:p>
          <a:p>
            <a:pPr fontAlgn="base"/>
            <a:r>
              <a:rPr lang="en-US" dirty="0"/>
              <a:t>Syntax : continue;</a:t>
            </a:r>
          </a:p>
          <a:p>
            <a:pPr fontAlgn="base"/>
            <a:r>
              <a:rPr lang="en-US" b="1" cap="all" dirty="0"/>
              <a:t>4. GOTO STATEMENT IN C:</a:t>
            </a:r>
          </a:p>
          <a:p>
            <a:pPr fontAlgn="base"/>
            <a:r>
              <a:rPr lang="en-US" dirty="0" err="1"/>
              <a:t>goto</a:t>
            </a:r>
            <a:r>
              <a:rPr lang="en-US" dirty="0"/>
              <a:t> statements is used to transfer the normal flow of a program to the specified label in the program.</a:t>
            </a:r>
          </a:p>
          <a:p>
            <a:pPr fontAlgn="base"/>
            <a:r>
              <a:rPr lang="en-US" dirty="0"/>
              <a:t>Below is the syntax for </a:t>
            </a:r>
            <a:r>
              <a:rPr lang="en-US" dirty="0" err="1"/>
              <a:t>goto</a:t>
            </a:r>
            <a:r>
              <a:rPr lang="en-US" dirty="0"/>
              <a:t> statement in C.</a:t>
            </a:r>
          </a:p>
          <a:p>
            <a:pPr fontAlgn="base"/>
            <a:r>
              <a:rPr lang="en-US" dirty="0"/>
              <a:t>{</a:t>
            </a:r>
            <a:br>
              <a:rPr lang="en-US" dirty="0"/>
            </a:br>
            <a:r>
              <a:rPr lang="en-US" dirty="0"/>
              <a:t>         …….</a:t>
            </a:r>
            <a:br>
              <a:rPr lang="en-US" dirty="0"/>
            </a:br>
            <a:r>
              <a:rPr lang="en-US" dirty="0"/>
              <a:t>         go to label;</a:t>
            </a:r>
            <a:br>
              <a:rPr lang="en-US" dirty="0"/>
            </a:br>
            <a:r>
              <a:rPr lang="en-US" dirty="0"/>
              <a:t>         …….</a:t>
            </a:r>
            <a:br>
              <a:rPr lang="en-US" dirty="0"/>
            </a:br>
            <a:r>
              <a:rPr lang="en-US" dirty="0"/>
              <a:t>         …….</a:t>
            </a:r>
            <a:br>
              <a:rPr lang="en-US" dirty="0"/>
            </a:br>
            <a:r>
              <a:rPr lang="en-US" dirty="0"/>
              <a:t>         LABEL:</a:t>
            </a:r>
            <a:br>
              <a:rPr lang="en-US" dirty="0"/>
            </a:br>
            <a:r>
              <a:rPr lang="en-US" dirty="0"/>
              <a:t>         statements;</a:t>
            </a:r>
            <a:br>
              <a:rPr lang="en-US" dirty="0"/>
            </a:br>
            <a:r>
              <a:rPr 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533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381000"/>
            <a:ext cx="84582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>
                <a:latin typeface="Times New Roman" pitchFamily="18" charset="0"/>
                <a:cs typeface="Times New Roman" pitchFamily="18" charset="0"/>
              </a:rPr>
              <a:t>C – Array</a:t>
            </a:r>
          </a:p>
          <a:p>
            <a:pPr fontAlgn="base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Array is a collection of variables belongings to the same data type. You can store group of data of same data type in an array.</a:t>
            </a:r>
          </a:p>
          <a:p>
            <a:pPr fontAlgn="base"/>
            <a:r>
              <a:rPr lang="en-US" dirty="0">
                <a:latin typeface="Times New Roman" pitchFamily="18" charset="0"/>
                <a:cs typeface="Times New Roman" pitchFamily="18" charset="0"/>
              </a:rPr>
              <a:t>Array might be belonging to any of the data types</a:t>
            </a:r>
          </a:p>
          <a:p>
            <a:pPr fontAlgn="base"/>
            <a:r>
              <a:rPr lang="en-US" dirty="0">
                <a:latin typeface="Times New Roman" pitchFamily="18" charset="0"/>
                <a:cs typeface="Times New Roman" pitchFamily="18" charset="0"/>
              </a:rPr>
              <a:t>Array size must be a constant value.</a:t>
            </a:r>
          </a:p>
          <a:p>
            <a:pPr fontAlgn="base"/>
            <a:r>
              <a:rPr lang="en-US" dirty="0">
                <a:latin typeface="Times New Roman" pitchFamily="18" charset="0"/>
                <a:cs typeface="Times New Roman" pitchFamily="18" charset="0"/>
              </a:rPr>
              <a:t>Always, Contiguous (adjacent) memory locations are used to store array elements in memory.</a:t>
            </a:r>
          </a:p>
          <a:p>
            <a:pPr fontAlgn="base"/>
            <a:r>
              <a:rPr lang="en-US" dirty="0">
                <a:latin typeface="Times New Roman" pitchFamily="18" charset="0"/>
                <a:cs typeface="Times New Roman" pitchFamily="18" charset="0"/>
              </a:rPr>
              <a:t>It is a best practice to initialize an array to zero or null while declaring, if we don’t assign any values to array.</a:t>
            </a:r>
          </a:p>
          <a:p>
            <a:pPr fontAlgn="base"/>
            <a:r>
              <a:rPr lang="en-US" b="1" cap="all" dirty="0">
                <a:latin typeface="Times New Roman" pitchFamily="18" charset="0"/>
                <a:cs typeface="Times New Roman" pitchFamily="18" charset="0"/>
              </a:rPr>
              <a:t>EXAMPLE FOR C ARRAYS:</a:t>
            </a:r>
          </a:p>
          <a:p>
            <a:pPr fontAlgn="base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a[10];       // integer array</a:t>
            </a:r>
          </a:p>
          <a:p>
            <a:pPr fontAlgn="base"/>
            <a:r>
              <a:rPr lang="en-US" dirty="0">
                <a:latin typeface="Times New Roman" pitchFamily="18" charset="0"/>
                <a:cs typeface="Times New Roman" pitchFamily="18" charset="0"/>
              </a:rPr>
              <a:t>char b[10];    // character array   i.e. string</a:t>
            </a:r>
          </a:p>
          <a:p>
            <a:pPr fontAlgn="base"/>
            <a:r>
              <a:rPr lang="en-US" b="1" cap="all" dirty="0">
                <a:latin typeface="Times New Roman" pitchFamily="18" charset="0"/>
                <a:cs typeface="Times New Roman" pitchFamily="18" charset="0"/>
              </a:rPr>
              <a:t>TYPES OF C ARRAYS:</a:t>
            </a:r>
          </a:p>
          <a:p>
            <a:pPr fontAlgn="base"/>
            <a:r>
              <a:rPr lang="en-US" dirty="0">
                <a:latin typeface="Times New Roman" pitchFamily="18" charset="0"/>
                <a:cs typeface="Times New Roman" pitchFamily="18" charset="0"/>
              </a:rPr>
              <a:t>There are 2 types of C arrays. They are,</a:t>
            </a:r>
          </a:p>
          <a:p>
            <a:pPr fontAlgn="base"/>
            <a:r>
              <a:rPr lang="en-US" dirty="0">
                <a:latin typeface="Times New Roman" pitchFamily="18" charset="0"/>
                <a:cs typeface="Times New Roman" pitchFamily="18" charset="0"/>
              </a:rPr>
              <a:t>One dimensional array</a:t>
            </a:r>
          </a:p>
          <a:p>
            <a:pPr fontAlgn="base"/>
            <a:r>
              <a:rPr lang="en-US" dirty="0">
                <a:latin typeface="Times New Roman" pitchFamily="18" charset="0"/>
                <a:cs typeface="Times New Roman" pitchFamily="18" charset="0"/>
              </a:rPr>
              <a:t>Multi dimensional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array</a:t>
            </a:r>
          </a:p>
          <a:p>
            <a:pPr fontAlgn="base"/>
            <a:r>
              <a:rPr lang="en-US" b="1" cap="all" dirty="0">
                <a:latin typeface="Times New Roman" pitchFamily="18" charset="0"/>
                <a:cs typeface="Times New Roman" pitchFamily="18" charset="0"/>
              </a:rPr>
              <a:t>1. ONE DIMENSIONAL ARRAY IN C:</a:t>
            </a:r>
          </a:p>
          <a:p>
            <a:pPr fontAlgn="base"/>
            <a:r>
              <a:rPr lang="en-US" dirty="0">
                <a:latin typeface="Times New Roman" pitchFamily="18" charset="0"/>
                <a:cs typeface="Times New Roman" pitchFamily="18" charset="0"/>
              </a:rPr>
              <a:t>Syntax : data-type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arr_name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array_size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];</a:t>
            </a:r>
          </a:p>
          <a:p>
            <a:pPr fontAlgn="base"/>
            <a:r>
              <a:rPr lang="en-US" b="1" cap="all" dirty="0">
                <a:latin typeface="Times New Roman" pitchFamily="18" charset="0"/>
                <a:cs typeface="Times New Roman" pitchFamily="18" charset="0"/>
              </a:rPr>
              <a:t>2. TWO DIMENSIONAL ARRAY IN C:</a:t>
            </a:r>
          </a:p>
          <a:p>
            <a:pPr fontAlgn="base"/>
            <a:r>
              <a:rPr lang="en-US" dirty="0">
                <a:latin typeface="Times New Roman" pitchFamily="18" charset="0"/>
                <a:cs typeface="Times New Roman" pitchFamily="18" charset="0"/>
              </a:rPr>
              <a:t>Two dimensional array is nothing but array of array.</a:t>
            </a:r>
          </a:p>
          <a:p>
            <a:pPr fontAlgn="base"/>
            <a:r>
              <a:rPr lang="en-US" dirty="0">
                <a:latin typeface="Times New Roman" pitchFamily="18" charset="0"/>
                <a:cs typeface="Times New Roman" pitchFamily="18" charset="0"/>
              </a:rPr>
              <a:t>syntax : data_type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array_name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num_of_rows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][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num_of_column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];</a:t>
            </a:r>
          </a:p>
          <a:p>
            <a:pPr fontAlgn="base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885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609600"/>
            <a:ext cx="8077200" cy="5897562"/>
          </a:xfrm>
        </p:spPr>
        <p:txBody>
          <a:bodyPr>
            <a:noAutofit/>
          </a:bodyPr>
          <a:lstStyle/>
          <a:p>
            <a:pPr algn="l"/>
            <a:r>
              <a:rPr 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Introduction:</a:t>
            </a:r>
            <a:br>
              <a:rPr 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Programming is an ANSI/ISO standard and powerful programming language for developing real time applications. C programming language was invented by Dennis Ritchie at the Bell Laboratories in 1972. It was invented for implementing UNIX operating system. C is most widely used programming language even today. All other programming languages were derived directly or indirectly from C programming concepts. This tutorial explains all basic concepts in C like history of C language, data types, keywords, constants, variables, operators, expressions, control statements, array, pointer, string, library functions, structures and unions etc.</a:t>
            </a:r>
          </a:p>
        </p:txBody>
      </p:sp>
    </p:spTree>
    <p:extLst>
      <p:ext uri="{BB962C8B-B14F-4D97-AF65-F5344CB8AC3E}">
        <p14:creationId xmlns:p14="http://schemas.microsoft.com/office/powerpoint/2010/main" val="1711443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33400" y="381000"/>
            <a:ext cx="8153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I/O Statements:</a:t>
            </a:r>
          </a:p>
          <a:p>
            <a:pPr fontAlgn="base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printf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()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scanf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() functions are inbuilt library functions in C programming language which are available in C library by default. These functions are declared and related macros are defined in “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stdio.h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 which is a header file in C language.</a:t>
            </a:r>
          </a:p>
          <a:p>
            <a:pPr fontAlgn="base"/>
            <a:r>
              <a:rPr lang="en-US" dirty="0">
                <a:latin typeface="Times New Roman" pitchFamily="18" charset="0"/>
                <a:cs typeface="Times New Roman" pitchFamily="18" charset="0"/>
              </a:rPr>
              <a:t>We have to include “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stdio.h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 file as shown in below C program to make use of these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printf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()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scanf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() library functions in C language.</a:t>
            </a:r>
          </a:p>
          <a:p>
            <a:pPr fontAlgn="base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Data Types:</a:t>
            </a:r>
          </a:p>
          <a:p>
            <a:pPr fontAlgn="base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data types are defined as the data storage format that a variable can store a data to perform a specific operation.</a:t>
            </a:r>
          </a:p>
          <a:p>
            <a:pPr fontAlgn="base"/>
            <a:r>
              <a:rPr lang="en-US" dirty="0">
                <a:latin typeface="Times New Roman" pitchFamily="18" charset="0"/>
                <a:cs typeface="Times New Roman" pitchFamily="18" charset="0"/>
              </a:rPr>
              <a:t>Data types are used to define a variable before to use in a program.</a:t>
            </a:r>
          </a:p>
          <a:p>
            <a:pPr fontAlgn="base"/>
            <a:r>
              <a:rPr lang="en-US" dirty="0">
                <a:latin typeface="Times New Roman" pitchFamily="18" charset="0"/>
                <a:cs typeface="Times New Roman" pitchFamily="18" charset="0"/>
              </a:rPr>
              <a:t>Size of variable, constant and array are determined by data types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/>
            <a:r>
              <a:rPr lang="en-US" b="1" cap="all" dirty="0">
                <a:latin typeface="Times New Roman" pitchFamily="18" charset="0"/>
                <a:cs typeface="Times New Roman" pitchFamily="18" charset="0"/>
              </a:rPr>
              <a:t>C – DATA TYPES:</a:t>
            </a:r>
            <a:br>
              <a:rPr lang="en-US" b="1" cap="all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/>
              <a:t>There </a:t>
            </a:r>
            <a:r>
              <a:rPr lang="en-US" dirty="0"/>
              <a:t>are four data types in C language. They are,</a:t>
            </a:r>
          </a:p>
          <a:p>
            <a:pPr fontAlgn="base"/>
            <a:endParaRPr lang="en-US" dirty="0"/>
          </a:p>
          <a:p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353006"/>
              </p:ext>
            </p:extLst>
          </p:nvPr>
        </p:nvGraphicFramePr>
        <p:xfrm>
          <a:off x="685800" y="4267200"/>
          <a:ext cx="6096000" cy="2312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 fontAlgn="base"/>
                      <a:r>
                        <a:rPr lang="en-US" b="1" dirty="0">
                          <a:effectLst/>
                          <a:latin typeface="inherit"/>
                        </a:rPr>
                        <a:t>Types</a:t>
                      </a:r>
                      <a:endParaRPr lang="en-US" dirty="0">
                        <a:effectLst/>
                        <a:latin typeface="inherit"/>
                      </a:endParaRPr>
                    </a:p>
                  </a:txBody>
                  <a:tcPr marL="142875" marR="142875" marT="66675" marB="66675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b="1">
                          <a:effectLst/>
                          <a:latin typeface="inherit"/>
                        </a:rPr>
                        <a:t>Data Types</a:t>
                      </a:r>
                      <a:endParaRPr lang="en-US">
                        <a:effectLst/>
                        <a:latin typeface="inherit"/>
                      </a:endParaRPr>
                    </a:p>
                  </a:txBody>
                  <a:tcPr marL="142875" marR="142875" marT="66675" marB="66675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  <a:latin typeface="inherit"/>
                        </a:rPr>
                        <a:t>Basic data types</a:t>
                      </a:r>
                    </a:p>
                  </a:txBody>
                  <a:tcPr marL="142875" marR="142875" marT="66675" marB="666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  <a:latin typeface="inherit"/>
                        </a:rPr>
                        <a:t>int, char, float, double</a:t>
                      </a:r>
                    </a:p>
                  </a:txBody>
                  <a:tcPr marL="142875" marR="142875" marT="66675" marB="66675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  <a:latin typeface="inherit"/>
                        </a:rPr>
                        <a:t>Enumeration data type</a:t>
                      </a:r>
                    </a:p>
                  </a:txBody>
                  <a:tcPr marL="142875" marR="142875" marT="66675" marB="666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  <a:latin typeface="inherit"/>
                        </a:rPr>
                        <a:t>enum</a:t>
                      </a:r>
                    </a:p>
                  </a:txBody>
                  <a:tcPr marL="142875" marR="142875" marT="66675" marB="66675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  <a:latin typeface="inherit"/>
                        </a:rPr>
                        <a:t>Derived data type</a:t>
                      </a:r>
                    </a:p>
                  </a:txBody>
                  <a:tcPr marL="142875" marR="142875" marT="66675" marB="666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  <a:latin typeface="inherit"/>
                        </a:rPr>
                        <a:t>pointer, array, structure, union</a:t>
                      </a:r>
                    </a:p>
                  </a:txBody>
                  <a:tcPr marL="142875" marR="142875" marT="66675" marB="66675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en-US">
                          <a:effectLst/>
                          <a:latin typeface="inherit"/>
                        </a:rPr>
                        <a:t>Void data type</a:t>
                      </a:r>
                    </a:p>
                  </a:txBody>
                  <a:tcPr marL="142875" marR="142875" marT="66675" marB="666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dirty="0">
                          <a:effectLst/>
                          <a:latin typeface="inherit"/>
                        </a:rPr>
                        <a:t>void</a:t>
                      </a:r>
                    </a:p>
                  </a:txBody>
                  <a:tcPr marL="142875" marR="142875" marT="66675" marB="6667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245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457200"/>
            <a:ext cx="84582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dirty="0"/>
              <a:t>C Constants are also like normal variables. But, only difference is, their values can not be modified by the program once they are defined.</a:t>
            </a:r>
          </a:p>
          <a:p>
            <a:pPr fontAlgn="base"/>
            <a:r>
              <a:rPr lang="en-US" sz="2400" dirty="0"/>
              <a:t>Constants refer to fixed values. They are also called as literals</a:t>
            </a:r>
          </a:p>
          <a:p>
            <a:pPr fontAlgn="base"/>
            <a:r>
              <a:rPr lang="en-US" sz="2400" dirty="0"/>
              <a:t>Constants may be belonging to any of the data type.</a:t>
            </a:r>
          </a:p>
          <a:p>
            <a:pPr fontAlgn="base"/>
            <a:r>
              <a:rPr lang="en-US" sz="2400" dirty="0"/>
              <a:t>Syntax:</a:t>
            </a:r>
          </a:p>
          <a:p>
            <a:pPr fontAlgn="base"/>
            <a:r>
              <a:rPr lang="en-US" sz="2400" dirty="0"/>
              <a:t>const data_type variable_name; (or) const data_type *variable_name;</a:t>
            </a:r>
          </a:p>
          <a:p>
            <a:pPr fontAlgn="base"/>
            <a:r>
              <a:rPr lang="en-US" sz="2400" b="1" cap="all" dirty="0"/>
              <a:t>TYPES OF C CONSTANT: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sz="2400" dirty="0"/>
              <a:t>Integer constants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sz="2400" dirty="0"/>
              <a:t>Real or Floating point constants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sz="2400" dirty="0"/>
              <a:t>Octal &amp; Hexadecimal constants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sz="2400" dirty="0"/>
              <a:t>Character constants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sz="2400" dirty="0"/>
              <a:t>String constants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sz="2400" dirty="0"/>
              <a:t>Backslash character constants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42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381000"/>
            <a:ext cx="8077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/>
              <a:t>C – Operators and </a:t>
            </a:r>
            <a:r>
              <a:rPr lang="en-US" b="1" dirty="0" smtClean="0"/>
              <a:t>Expressions</a:t>
            </a:r>
            <a:endParaRPr lang="en-US" b="1" cap="all" dirty="0"/>
          </a:p>
          <a:p>
            <a:pPr fontAlgn="base"/>
            <a:r>
              <a:rPr lang="en-US" dirty="0"/>
              <a:t>The symbols which are used to perform logical and mathematical operations in a C program are called C operators.</a:t>
            </a:r>
          </a:p>
          <a:p>
            <a:pPr fontAlgn="base"/>
            <a:r>
              <a:rPr lang="en-US" dirty="0"/>
              <a:t>These C operators join individual constants and variables to form expressions.</a:t>
            </a:r>
          </a:p>
          <a:p>
            <a:pPr fontAlgn="base"/>
            <a:r>
              <a:rPr lang="en-US" dirty="0"/>
              <a:t>Operators, functions, constants and variables are combined together to form expressions.</a:t>
            </a:r>
          </a:p>
          <a:p>
            <a:pPr fontAlgn="base"/>
            <a:r>
              <a:rPr lang="en-US" dirty="0"/>
              <a:t>Consider the expression A + B * 5. where, +, * are operators, A, B  are variables, 5 is constant and A + B * 5 is an expression.</a:t>
            </a:r>
          </a:p>
          <a:p>
            <a:pPr fontAlgn="base"/>
            <a:r>
              <a:rPr lang="en-US" b="1" cap="all" dirty="0"/>
              <a:t>TYPES OF C OPERATORS:</a:t>
            </a:r>
          </a:p>
          <a:p>
            <a:pPr fontAlgn="base"/>
            <a:r>
              <a:rPr lang="en-US" dirty="0"/>
              <a:t>C language offers many types of operators. They are,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dirty="0"/>
              <a:t>Arithmetic operators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dirty="0"/>
              <a:t>Assignment operators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dirty="0"/>
              <a:t>Relational operators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dirty="0"/>
              <a:t>Logical operators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dirty="0"/>
              <a:t>Bit wise operators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dirty="0"/>
              <a:t>Conditional operators (ternary operators)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dirty="0"/>
              <a:t>Increment/decrement operators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dirty="0"/>
              <a:t>Special operators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88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304800"/>
            <a:ext cx="8153400" cy="434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endParaRPr lang="en-US" b="1" dirty="0" smtClean="0"/>
          </a:p>
          <a:p>
            <a:pPr fontAlgn="base"/>
            <a:r>
              <a:rPr lang="en-US" b="1" dirty="0" smtClean="0"/>
              <a:t>C </a:t>
            </a:r>
            <a:r>
              <a:rPr lang="en-US" b="1" dirty="0"/>
              <a:t>– Decision Control </a:t>
            </a:r>
            <a:r>
              <a:rPr lang="en-US" b="1" dirty="0" smtClean="0"/>
              <a:t>statement</a:t>
            </a:r>
            <a:endParaRPr lang="en-US" b="1" cap="all" dirty="0"/>
          </a:p>
          <a:p>
            <a:pPr fontAlgn="base"/>
            <a:r>
              <a:rPr lang="en-US" dirty="0"/>
              <a:t>In decision control statements (if-else and nested if), group of statements are executed when condition is true.  If condition is false, then else part statements are executed.</a:t>
            </a:r>
          </a:p>
          <a:p>
            <a:pPr fontAlgn="base"/>
            <a:r>
              <a:rPr lang="en-US" dirty="0"/>
              <a:t>There are 3 types of decision making control statements in C language. They are,</a:t>
            </a:r>
          </a:p>
          <a:p>
            <a:pPr fontAlgn="base"/>
            <a:r>
              <a:rPr lang="en-US" dirty="0"/>
              <a:t>  if statements</a:t>
            </a:r>
          </a:p>
          <a:p>
            <a:pPr fontAlgn="base"/>
            <a:r>
              <a:rPr lang="en-US" dirty="0"/>
              <a:t>  if else statements</a:t>
            </a:r>
          </a:p>
          <a:p>
            <a:pPr fontAlgn="base"/>
            <a:r>
              <a:rPr lang="en-US" dirty="0"/>
              <a:t>  nested if statements</a:t>
            </a:r>
          </a:p>
          <a:p>
            <a:pPr fontAlgn="base"/>
            <a:r>
              <a:rPr lang="en-US" b="1" cap="all" dirty="0"/>
              <a:t>“IF”, “ELSE” AND “NESTED IF” DECISION CONTROL STATEMENTS IN C:</a:t>
            </a:r>
          </a:p>
          <a:p>
            <a:pPr fontAlgn="base"/>
            <a:r>
              <a:rPr lang="en-US" dirty="0"/>
              <a:t>Syntax for each C decision control statements are given in below table with description.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614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419301"/>
              </p:ext>
            </p:extLst>
          </p:nvPr>
        </p:nvGraphicFramePr>
        <p:xfrm>
          <a:off x="838200" y="609600"/>
          <a:ext cx="7086600" cy="4994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3300"/>
                <a:gridCol w="3543300"/>
              </a:tblGrid>
              <a:tr h="574941">
                <a:tc>
                  <a:txBody>
                    <a:bodyPr/>
                    <a:lstStyle/>
                    <a:p>
                      <a:pPr algn="ctr" fontAlgn="base"/>
                      <a:r>
                        <a:rPr lang="en-US" b="1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Decision control statements</a:t>
                      </a:r>
                      <a:endParaRPr lang="en-US" dirty="0">
                        <a:effectLst/>
                        <a:latin typeface="inherit"/>
                      </a:endParaRPr>
                    </a:p>
                  </a:txBody>
                  <a:tcPr marL="142875" marR="142875" marT="66675" marB="66675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b="1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Syntax/Description</a:t>
                      </a:r>
                      <a:endParaRPr lang="en-US" dirty="0">
                        <a:effectLst/>
                        <a:latin typeface="inherit"/>
                      </a:endParaRPr>
                    </a:p>
                  </a:txBody>
                  <a:tcPr marL="142875" marR="142875" marT="66675" marB="66675" anchor="ctr"/>
                </a:tc>
              </a:tr>
              <a:tr h="1756943">
                <a:tc>
                  <a:txBody>
                    <a:bodyPr/>
                    <a:lstStyle/>
                    <a:p>
                      <a:pPr algn="ctr" fontAlgn="base"/>
                      <a:r>
                        <a:rPr lang="en-US" b="1" dirty="0">
                          <a:effectLst/>
                          <a:latin typeface="inherit"/>
                        </a:rPr>
                        <a:t>if</a:t>
                      </a:r>
                      <a:endParaRPr lang="en-US" dirty="0">
                        <a:effectLst/>
                        <a:latin typeface="inherit"/>
                      </a:endParaRPr>
                    </a:p>
                  </a:txBody>
                  <a:tcPr marL="142875" marR="142875" marT="66675" marB="666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600" dirty="0">
                          <a:effectLst/>
                          <a:latin typeface="inherit"/>
                        </a:rPr>
                        <a:t>Syntax:</a:t>
                      </a:r>
                      <a:br>
                        <a:rPr lang="en-US" sz="1600" dirty="0">
                          <a:effectLst/>
                          <a:latin typeface="inherit"/>
                        </a:rPr>
                      </a:br>
                      <a:r>
                        <a:rPr lang="en-US" sz="1600" dirty="0">
                          <a:effectLst/>
                          <a:latin typeface="inherit"/>
                        </a:rPr>
                        <a:t>if (condition) </a:t>
                      </a:r>
                      <a:br>
                        <a:rPr lang="en-US" sz="1600" dirty="0">
                          <a:effectLst/>
                          <a:latin typeface="inherit"/>
                        </a:rPr>
                      </a:br>
                      <a:r>
                        <a:rPr lang="en-US" sz="1600" dirty="0">
                          <a:effectLst/>
                          <a:latin typeface="inherit"/>
                        </a:rPr>
                        <a:t>{ Statements; }</a:t>
                      </a:r>
                    </a:p>
                    <a:p>
                      <a:pPr algn="l" fontAlgn="base"/>
                      <a:r>
                        <a:rPr lang="en-US" sz="1600" dirty="0">
                          <a:effectLst/>
                          <a:latin typeface="inherit"/>
                        </a:rPr>
                        <a:t>Description:</a:t>
                      </a:r>
                      <a:br>
                        <a:rPr lang="en-US" sz="1600" dirty="0">
                          <a:effectLst/>
                          <a:latin typeface="inherit"/>
                        </a:rPr>
                      </a:br>
                      <a:r>
                        <a:rPr lang="en-US" sz="1600" dirty="0">
                          <a:effectLst/>
                          <a:latin typeface="inherit"/>
                        </a:rPr>
                        <a:t>In these type of statements, if condition is true, then respective block of code is executed.</a:t>
                      </a:r>
                    </a:p>
                  </a:txBody>
                  <a:tcPr marL="142875" marR="142875" marT="66675" marB="66675" anchor="ctr"/>
                </a:tc>
              </a:tr>
              <a:tr h="2579206">
                <a:tc>
                  <a:txBody>
                    <a:bodyPr/>
                    <a:lstStyle/>
                    <a:p>
                      <a:pPr algn="ctr" fontAlgn="base"/>
                      <a:r>
                        <a:rPr lang="en-US" b="1">
                          <a:effectLst/>
                          <a:latin typeface="inherit"/>
                        </a:rPr>
                        <a:t>if…else</a:t>
                      </a:r>
                      <a:endParaRPr lang="en-US">
                        <a:effectLst/>
                        <a:latin typeface="inherit"/>
                      </a:endParaRPr>
                    </a:p>
                  </a:txBody>
                  <a:tcPr marL="142875" marR="142875" marT="66675" marB="666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600" dirty="0">
                          <a:effectLst/>
                          <a:latin typeface="inherit"/>
                        </a:rPr>
                        <a:t>Syntax:</a:t>
                      </a:r>
                      <a:br>
                        <a:rPr lang="en-US" sz="1600" dirty="0">
                          <a:effectLst/>
                          <a:latin typeface="inherit"/>
                        </a:rPr>
                      </a:br>
                      <a:r>
                        <a:rPr lang="en-US" sz="1600" dirty="0">
                          <a:effectLst/>
                          <a:latin typeface="inherit"/>
                        </a:rPr>
                        <a:t>if (condition) </a:t>
                      </a:r>
                      <a:br>
                        <a:rPr lang="en-US" sz="1600" dirty="0">
                          <a:effectLst/>
                          <a:latin typeface="inherit"/>
                        </a:rPr>
                      </a:br>
                      <a:r>
                        <a:rPr lang="en-US" sz="1600" dirty="0">
                          <a:effectLst/>
                          <a:latin typeface="inherit"/>
                        </a:rPr>
                        <a:t>{ Statement1; Statement2; } </a:t>
                      </a:r>
                      <a:r>
                        <a:rPr lang="en-US" sz="1600" dirty="0" smtClean="0">
                          <a:effectLst/>
                          <a:latin typeface="inherit"/>
                        </a:rPr>
                        <a:t>else</a:t>
                      </a:r>
                      <a:r>
                        <a:rPr lang="en-US" sz="1600" dirty="0">
                          <a:effectLst/>
                          <a:latin typeface="inherit"/>
                        </a:rPr>
                        <a:t> </a:t>
                      </a:r>
                      <a:br>
                        <a:rPr lang="en-US" sz="1600" dirty="0">
                          <a:effectLst/>
                          <a:latin typeface="inherit"/>
                        </a:rPr>
                      </a:br>
                      <a:r>
                        <a:rPr lang="en-US" sz="1600" dirty="0">
                          <a:effectLst/>
                          <a:latin typeface="inherit"/>
                        </a:rPr>
                        <a:t>{ Statement3; Statement4; </a:t>
                      </a:r>
                      <a:r>
                        <a:rPr lang="en-US" sz="1600" dirty="0" smtClean="0">
                          <a:effectLst/>
                          <a:latin typeface="inherit"/>
                        </a:rPr>
                        <a:t>}</a:t>
                      </a:r>
                    </a:p>
                    <a:p>
                      <a:pPr algn="l" fontAlgn="base"/>
                      <a:r>
                        <a:rPr lang="en-US" sz="1600" dirty="0" smtClean="0">
                          <a:effectLst/>
                          <a:latin typeface="inherit"/>
                        </a:rPr>
                        <a:t>Description</a:t>
                      </a:r>
                      <a:r>
                        <a:rPr lang="en-US" sz="1600" dirty="0">
                          <a:effectLst/>
                          <a:latin typeface="inherit"/>
                        </a:rPr>
                        <a:t>:</a:t>
                      </a:r>
                      <a:br>
                        <a:rPr lang="en-US" sz="1600" dirty="0">
                          <a:effectLst/>
                          <a:latin typeface="inherit"/>
                        </a:rPr>
                      </a:br>
                      <a:r>
                        <a:rPr lang="en-US" sz="1600" dirty="0">
                          <a:effectLst/>
                          <a:latin typeface="inherit"/>
                        </a:rPr>
                        <a:t>In these type of statements, group of statements are executed when condition is true.  If condition is false, then else part statements are executed.</a:t>
                      </a:r>
                    </a:p>
                  </a:txBody>
                  <a:tcPr marL="142875" marR="142875" marT="66675" marB="6667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8266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456066"/>
              </p:ext>
            </p:extLst>
          </p:nvPr>
        </p:nvGraphicFramePr>
        <p:xfrm>
          <a:off x="1143000" y="685800"/>
          <a:ext cx="5715000" cy="4095750"/>
        </p:xfrm>
        <a:graphic>
          <a:graphicData uri="http://schemas.openxmlformats.org/drawingml/2006/table">
            <a:tbl>
              <a:tblPr>
                <a:tableStyleId>{72833802-FEF1-4C79-8D5D-14CF1EAF98D9}</a:tableStyleId>
              </a:tblPr>
              <a:tblGrid>
                <a:gridCol w="1607736"/>
                <a:gridCol w="4107264"/>
              </a:tblGrid>
              <a:tr h="3886200">
                <a:tc>
                  <a:txBody>
                    <a:bodyPr/>
                    <a:lstStyle/>
                    <a:p>
                      <a:pPr algn="ctr" fontAlgn="base"/>
                      <a:r>
                        <a:rPr lang="en-US" dirty="0">
                          <a:effectLst/>
                        </a:rPr>
                        <a:t>nested </a:t>
                      </a:r>
                      <a:endParaRPr lang="en-US" dirty="0" smtClean="0">
                        <a:effectLst/>
                      </a:endParaRPr>
                    </a:p>
                    <a:p>
                      <a:pPr algn="ctr" fontAlgn="base"/>
                      <a:r>
                        <a:rPr lang="en-US" dirty="0" smtClean="0">
                          <a:effectLst/>
                        </a:rPr>
                        <a:t>if</a:t>
                      </a:r>
                      <a:endParaRPr lang="en-US" dirty="0">
                        <a:effectLst/>
                        <a:latin typeface="inherit"/>
                      </a:endParaRPr>
                    </a:p>
                  </a:txBody>
                  <a:tcPr marL="142875" marR="142875" marT="66675" marB="666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>
                          <a:effectLst/>
                        </a:rPr>
                        <a:t>Syntax: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</a:rPr>
                        <a:t>if (condition1){ Statement1; }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 err="1">
                          <a:effectLst/>
                        </a:rPr>
                        <a:t>else_if</a:t>
                      </a:r>
                      <a:r>
                        <a:rPr lang="en-US" sz="2000" dirty="0">
                          <a:effectLst/>
                        </a:rPr>
                        <a:t>(condition2) 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</a:rPr>
                        <a:t>{ Statement2; } 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</a:rPr>
                        <a:t>else Statement 3;</a:t>
                      </a:r>
                    </a:p>
                    <a:p>
                      <a:pPr algn="l" fontAlgn="base"/>
                      <a:r>
                        <a:rPr lang="en-US" sz="2000" dirty="0">
                          <a:effectLst/>
                        </a:rPr>
                        <a:t>Description: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</a:rPr>
                        <a:t>If condition 1 is false, then condition 2 is checked and statements are executed if it is true. If condition 2 also gets failure, then else part is executed.</a:t>
                      </a:r>
                      <a:endParaRPr lang="en-US" sz="2000" dirty="0">
                        <a:effectLst/>
                        <a:latin typeface="inherit"/>
                      </a:endParaRPr>
                    </a:p>
                  </a:txBody>
                  <a:tcPr marL="142875" marR="142875" marT="66675" marB="6667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368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41564"/>
            <a:ext cx="838200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– Case control statements</a:t>
            </a:r>
          </a:p>
          <a:p>
            <a:pPr fontAlgn="base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statements which are used to execute only specific block of statements in a series of blocks are called case control statements.</a:t>
            </a:r>
          </a:p>
          <a:p>
            <a:pPr fontAlgn="base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There are 4 types of case control statements in C language. They are,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Switch     2. break     3.continue        4.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goto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2000" b="1" cap="all" dirty="0">
                <a:latin typeface="Times New Roman" pitchFamily="18" charset="0"/>
                <a:cs typeface="Times New Roman" pitchFamily="18" charset="0"/>
              </a:rPr>
              <a:t>1. SWITCH CASE STATEMENT IN C:</a:t>
            </a:r>
          </a:p>
          <a:p>
            <a:pPr fontAlgn="base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Switch case statements are used to execute only specific case statements based on the switch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expression. Below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the syntax for switch case statement.</a:t>
            </a:r>
          </a:p>
          <a:p>
            <a:pPr fontAlgn="base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switch (expression)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fontAlgn="base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case label1:   statements;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                          break;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    case label2:   statements;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                          break;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    case label3:   statements;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                          break;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    default:      statements;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                          break;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9266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79</TotalTime>
  <Words>346</Words>
  <Application>Microsoft Office PowerPoint</Application>
  <PresentationFormat>On-screen Show (4:3)</PresentationFormat>
  <Paragraphs>111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Aspect</vt:lpstr>
      <vt:lpstr>PROGRAMMING IN C</vt:lpstr>
      <vt:lpstr>Introduction: C Programming is an ANSI/ISO standard and powerful programming language for developing real time applications. C programming language was invented by Dennis Ritchie at the Bell Laboratories in 1972. It was invented for implementing UNIX operating system. C is most widely used programming language even today. All other programming languages were derived directly or indirectly from C programming concepts. This tutorial explains all basic concepts in C like history of C language, data types, keywords, constants, variables, operators, expressions, control statements, array, pointer, string, library functions, structures and unions etc.</vt:lpstr>
      <vt:lpstr>PowerPoint Presentation</vt:lpstr>
      <vt:lpstr>                  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pc22</dc:creator>
  <cp:lastModifiedBy>pc22</cp:lastModifiedBy>
  <cp:revision>15</cp:revision>
  <dcterms:created xsi:type="dcterms:W3CDTF">2017-11-30T06:14:39Z</dcterms:created>
  <dcterms:modified xsi:type="dcterms:W3CDTF">2017-11-30T07:33:53Z</dcterms:modified>
</cp:coreProperties>
</file>