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7437AE2-DBE4-44AB-B7DB-545A7A46C1B1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FA1638A-F166-4BF8-B9FE-885443A68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437AE2-DBE4-44AB-B7DB-545A7A46C1B1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A1638A-F166-4BF8-B9FE-885443A68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7437AE2-DBE4-44AB-B7DB-545A7A46C1B1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FA1638A-F166-4BF8-B9FE-885443A68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437AE2-DBE4-44AB-B7DB-545A7A46C1B1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A1638A-F166-4BF8-B9FE-885443A68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7437AE2-DBE4-44AB-B7DB-545A7A46C1B1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FA1638A-F166-4BF8-B9FE-885443A68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437AE2-DBE4-44AB-B7DB-545A7A46C1B1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A1638A-F166-4BF8-B9FE-885443A68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437AE2-DBE4-44AB-B7DB-545A7A46C1B1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A1638A-F166-4BF8-B9FE-885443A68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437AE2-DBE4-44AB-B7DB-545A7A46C1B1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A1638A-F166-4BF8-B9FE-885443A68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7437AE2-DBE4-44AB-B7DB-545A7A46C1B1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A1638A-F166-4BF8-B9FE-885443A68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437AE2-DBE4-44AB-B7DB-545A7A46C1B1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A1638A-F166-4BF8-B9FE-885443A68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437AE2-DBE4-44AB-B7DB-545A7A46C1B1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A1638A-F166-4BF8-B9FE-885443A68A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7437AE2-DBE4-44AB-B7DB-545A7A46C1B1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FA1638A-F166-4BF8-B9FE-885443A68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Thiophene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By</a:t>
            </a:r>
          </a:p>
          <a:p>
            <a:r>
              <a:rPr lang="en-US" dirty="0" err="1" smtClean="0"/>
              <a:t>Dr.S.V</a:t>
            </a:r>
            <a:r>
              <a:rPr lang="en-US" dirty="0" smtClean="0"/>
              <a:t>. </a:t>
            </a:r>
            <a:r>
              <a:rPr lang="en-US" dirty="0" err="1" smtClean="0"/>
              <a:t>Lamture</a:t>
            </a:r>
            <a:endParaRPr lang="en-US" dirty="0" smtClean="0"/>
          </a:p>
          <a:p>
            <a:r>
              <a:rPr lang="en-US" dirty="0" err="1" smtClean="0"/>
              <a:t>Asso</a:t>
            </a:r>
            <a:r>
              <a:rPr lang="en-US" dirty="0" smtClean="0"/>
              <a:t>. Prof. </a:t>
            </a:r>
          </a:p>
          <a:p>
            <a:r>
              <a:rPr lang="en-US" dirty="0" smtClean="0"/>
              <a:t>Dept of Chemistry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382000" cy="731838"/>
          </a:xfrm>
        </p:spPr>
        <p:txBody>
          <a:bodyPr>
            <a:no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Properties of Quinoline</a:t>
            </a:r>
            <a:endParaRPr lang="en-US" sz="40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382000" cy="55626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Quinoline is a colourless liquid.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It’s boiling point 238°C and melting point -15°C.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has a disagreeable ,pyridine –like odor.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is soluble in water and completely miscible with alcohol, ether and acetone. 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Quinoline gives all the reaction of pyridine and electrophilic substitution reactions of the benzene ring</a:t>
            </a:r>
            <a:r>
              <a:rPr lang="en-US" dirty="0" smtClean="0"/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endParaRPr lang="en-US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Quinoline is used as a high-boiling basic solvent in organic reactions.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is also used in the manufacture of pharmaceuticals, dyes and insecticides.</a:t>
            </a:r>
            <a:endParaRPr 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4191000"/>
            <a:ext cx="8382000" cy="571500"/>
          </a:xfrm>
          <a:prstGeom prst="rect">
            <a:avLst/>
          </a:prstGeom>
        </p:spPr>
        <p:txBody>
          <a:bodyPr anchor="b"/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Uses of Quinoline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blinds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458200" cy="731838"/>
          </a:xfrm>
        </p:spPr>
        <p:txBody>
          <a:bodyPr>
            <a:noAutofit/>
          </a:bodyPr>
          <a:lstStyle/>
          <a:p>
            <a:pPr marL="685800" indent="-68580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4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Polynuclear Compounds</a:t>
            </a:r>
            <a:endParaRPr lang="en-US" sz="4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05800" cy="53308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Polycyclic aromatic hydrocarbons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are hydrocarbons organic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compounds containing only carbon and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hydrogen that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are composed of multiple aromatic rings (organic rings in which the electrons are delocalized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Though poly- in these cases literally means "many", there is precedence in nomenclature for beginning this class and subclass with the two ring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cases.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naphthalene would therefore be considered a simple example; beginning at three rings, examples include anthracene and phenanthrene.</a:t>
            </a:r>
          </a:p>
        </p:txBody>
      </p:sp>
      <p:pic>
        <p:nvPicPr>
          <p:cNvPr id="31748" name="Picture 2" descr="https://upload.wikimedia.org/wikipedia/commons/thumb/f/fa/Benzo-a-pyrene.svg/981px-Benzo-a-pyrene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3932238"/>
            <a:ext cx="5305425" cy="240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Rectangle 3"/>
          <p:cNvSpPr>
            <a:spLocks noChangeArrowheads="1"/>
          </p:cNvSpPr>
          <p:nvPr/>
        </p:nvSpPr>
        <p:spPr bwMode="auto">
          <a:xfrm>
            <a:off x="2438400" y="6318250"/>
            <a:ext cx="2093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entury Schoolbook" pitchFamily="18" charset="0"/>
              </a:rPr>
              <a:t>Benzo[</a:t>
            </a:r>
            <a:r>
              <a:rPr lang="en-US" b="1" i="1">
                <a:latin typeface="Century Schoolbook" pitchFamily="18" charset="0"/>
              </a:rPr>
              <a:t>a</a:t>
            </a:r>
            <a:r>
              <a:rPr lang="en-US" b="1">
                <a:latin typeface="Century Schoolbook" pitchFamily="18" charset="0"/>
              </a:rPr>
              <a:t>]pyrene</a:t>
            </a:r>
            <a:endParaRPr lang="en-US">
              <a:latin typeface="Century Schoolbook" pitchFamily="18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458200" cy="762000"/>
          </a:xfrm>
        </p:spPr>
        <p:txBody>
          <a:bodyPr>
            <a:noAutofit/>
          </a:bodyPr>
          <a:lstStyle/>
          <a:p>
            <a:pPr marL="571500" indent="-57150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Properties Of Thiophene</a:t>
            </a:r>
            <a:endParaRPr lang="en-US" sz="40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382000" cy="55594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n-US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room temperature, thiophene is a colorless liquid with a mildly pleasant odor reminiscent of </a:t>
            </a:r>
            <a:r>
              <a:rPr lang="en-US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benzene.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n-US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It’s boiling point is 84°C and melting point -38°C.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n-US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is insoluble in water but freely soluble in ethanol, ether and acetone.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high reactivity of thiophene toward sulfonation is the basis for the separation of thiophene from </a:t>
            </a:r>
            <a:r>
              <a:rPr lang="en-US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benzene.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n-US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Thiophene is much more reactive than benzene , thus thiophene undergoes the electrophilic substitution reactions like benzene , under moderate condition. </a:t>
            </a:r>
            <a:endParaRPr lang="en-US" sz="28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endParaRPr lang="en-US" sz="28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05800" cy="655638"/>
          </a:xfrm>
        </p:spPr>
        <p:txBody>
          <a:bodyPr>
            <a:noAutofit/>
          </a:bodyPr>
          <a:lstStyle/>
          <a:p>
            <a:pPr marL="571500" indent="-57150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Uses of Thiophene </a:t>
            </a:r>
            <a:endParaRPr lang="en-US" sz="44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305800" cy="55594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Thiophenes are important heterocyclic compounds that are widely used as building blocks in many agrochemicals and pharmaceuticals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benzene ring of a biologically active compound may often be replaced by a thiophene without loss of activity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is seen in examples such as the NSAID lornoxicam, the thiophene analog of piroxicam.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82000" cy="1143000"/>
          </a:xfrm>
        </p:spPr>
        <p:txBody>
          <a:bodyPr>
            <a:no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6-Membered Heterocyclic Compounds  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382000" cy="52578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Tx/>
              <a:buFont typeface="Wingdings"/>
              <a:buChar char=""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With heterocycles containing five atoms, the unsaturated compounds are frequently more stable because of aromaticity.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/>
              <a:buChar char="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For examples: Pyridine , Quinoline ,etc…..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  <p:pic>
        <p:nvPicPr>
          <p:cNvPr id="24580" name="Picture 2" descr="Full structural formula of pyrid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276600"/>
            <a:ext cx="28575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4" descr="https://upload.wikimedia.org/wikipedia/commons/2/2d/Quinoline_structur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3429000"/>
            <a:ext cx="3962400" cy="266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211263" y="6110288"/>
            <a:ext cx="1501775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Pyridine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68900" y="6089650"/>
            <a:ext cx="1701800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Quinoline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458200" cy="838200"/>
          </a:xfrm>
        </p:spPr>
        <p:txBody>
          <a:bodyPr>
            <a:no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Pyridine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(Azabenzene , Azine ) C</a:t>
            </a:r>
            <a:r>
              <a:rPr lang="en-US" sz="24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56388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Pyridine is a basic heterocyclic organic compound with the chemical formula C5H5N. It is structurally related to benzene, with one methine group (=CH-) replaced by a nitrogen atom. </a:t>
            </a: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pyridine ring occurs in many important compounds, including azines and the vitamins niacin and 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pyridoxal. Pyridine occurs in coal tar (0.1%)and in the distillate from bones (bone oil) and has been produced industrially from these sources.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According to the resonance theory, pyridine is considered to be hybrid of the following structures: </a:t>
            </a:r>
          </a:p>
          <a:p>
            <a:pPr marL="0" indent="0" eaLnBrk="1" fontAlgn="auto" hangingPunct="1">
              <a:spcAft>
                <a:spcPts val="0"/>
              </a:spcAft>
              <a:buClrTx/>
              <a:buFont typeface="Wingdings"/>
              <a:buNone/>
              <a:defRPr/>
            </a:pP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4" name="Picture 2" descr="http://www.chemgapedia.de/vsengine/media/vsc/en/ch/12/oc/heterocyclen/sechsringaromat/pyridin_resonaz_gif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572000"/>
            <a:ext cx="7696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655638"/>
          </a:xfrm>
        </p:spPr>
        <p:txBody>
          <a:bodyPr>
            <a:noAutofit/>
          </a:bodyPr>
          <a:lstStyle/>
          <a:p>
            <a:pPr marL="571500" indent="-57150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Preparation of Pyridine 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305800" cy="5791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Tx/>
              <a:buFont typeface="Wingdings"/>
              <a:buChar char="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Pyridine may be obtained by: </a:t>
            </a:r>
          </a:p>
          <a:p>
            <a:pPr marL="457200" indent="-457200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From acrolein by the following steps: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  <p:pic>
        <p:nvPicPr>
          <p:cNvPr id="26628" name="Picture 2" descr="https://upload.wikimedia.org/wikipedia/commons/thumb/7/7a/AcroleinDarstellung.svg/790px-AcroleinDarstellung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981200"/>
            <a:ext cx="77724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66800" y="3228975"/>
            <a:ext cx="67214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Formation of acrolein from acetaldehyde and formaldehyde</a:t>
            </a:r>
          </a:p>
        </p:txBody>
      </p:sp>
      <p:pic>
        <p:nvPicPr>
          <p:cNvPr id="26630" name="Picture 4" descr="https://upload.wikimedia.org/wikipedia/commons/thumb/7/73/Pyridin_aus_Acrolein.svg/957px-Pyridin_aus_Acrolein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125" y="3733800"/>
            <a:ext cx="83788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95388" y="5287963"/>
            <a:ext cx="64484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Condensation of pyridine from acrolein and acetaldehyde</a:t>
            </a: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382000" cy="655638"/>
          </a:xfrm>
        </p:spPr>
        <p:txBody>
          <a:bodyPr>
            <a:noAutofit/>
          </a:bodyPr>
          <a:lstStyle/>
          <a:p>
            <a:pPr marL="571500" indent="-57150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4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Properties of Pyridine </a:t>
            </a:r>
            <a:endParaRPr lang="en-US" sz="44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55594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Tx/>
              <a:buFont typeface="Wingdings"/>
              <a:buChar char=""/>
              <a:defRPr/>
            </a:pP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Pyridine is colourless liquid.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/>
              <a:buChar char=""/>
              <a:defRPr/>
            </a:pP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It’s boiling point 115.5°C and melting point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−41.6 °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C.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/>
              <a:buChar char=""/>
              <a:defRPr/>
            </a:pP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have characteristic unpleasant odor. 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/>
              <a:buChar char=""/>
              <a:defRPr/>
            </a:pP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is soluble in water and most organic solvent .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/>
              <a:buChar char=""/>
              <a:defRPr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Pyridine is conventionally detected by the gas chromatography and mass spectrometry methods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eaLnBrk="1" fontAlgn="auto" hangingPunct="1">
              <a:spcAft>
                <a:spcPts val="0"/>
              </a:spcAft>
              <a:buClrTx/>
              <a:buFont typeface="Wingdings"/>
              <a:buNone/>
              <a:defRPr/>
            </a:pPr>
            <a:endParaRPr lang="en-US" sz="2800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ClrTx/>
              <a:buFont typeface="Wingdings"/>
              <a:buNone/>
              <a:defRPr/>
            </a:pPr>
            <a:endParaRPr lang="en-US" sz="28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/>
              <a:buChar char=""/>
              <a:defRPr/>
            </a:pP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Pyridine is used as basic solvent I organic reactions.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/>
              <a:buChar char=""/>
              <a:defRPr/>
            </a:pP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Pyridine is used to denature alcohol.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/>
              <a:buChar char=""/>
              <a:defRPr/>
            </a:pP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is also used for preparing </a:t>
            </a:r>
            <a:r>
              <a:rPr lang="en-US" sz="2800" b="1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sulfapyridine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endParaRPr lang="en-US" sz="28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6688" y="3505200"/>
            <a:ext cx="8610600" cy="7318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Uses of Pyridine </a:t>
            </a:r>
            <a:endParaRPr lang="en-US" sz="40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152400"/>
            <a:ext cx="8382000" cy="731838"/>
          </a:xfrm>
        </p:spPr>
        <p:txBody>
          <a:bodyPr>
            <a:noAutofit/>
          </a:bodyPr>
          <a:lstStyle/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Quinoline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(2,3-Benzopyridine)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baseline="-250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250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382000" cy="58674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Blip>
                <a:blip r:embed="rId2"/>
              </a:buBlip>
              <a:defRPr/>
            </a:pP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Quinoline is a heterocyclic aromatic organic compound with the chemical formula C9H7N. It is a colorless hygroscopic liquid with a strong odor</a:t>
            </a: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Blip>
                <a:blip r:embed="rId2"/>
              </a:buBlip>
              <a:defRPr/>
            </a:pP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is a bicyclic heterocyclic having a benzene ring fused with a pyridine ring in 2,3-positions.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Blip>
                <a:blip r:embed="rId2"/>
              </a:buBlip>
              <a:defRPr/>
            </a:pP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could be considered as naphthalene in which one CH in 2-position has been replaces by N.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Blip>
                <a:blip r:embed="rId2"/>
              </a:buBlip>
              <a:defRPr/>
            </a:pP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official name of Quinoline is 1-Azanaphthalene.</a:t>
            </a:r>
            <a:endParaRPr 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6" name="Picture 2" descr="Quinoline molecu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4038600"/>
            <a:ext cx="5181600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34000" y="4953000"/>
            <a:ext cx="213360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Quinoline</a:t>
            </a:r>
            <a:endParaRPr lang="en-US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382000" cy="884238"/>
          </a:xfrm>
        </p:spPr>
        <p:txBody>
          <a:bodyPr>
            <a:normAutofit/>
          </a:bodyPr>
          <a:lstStyle/>
          <a:p>
            <a:pPr marL="571500" indent="-57150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Preparation Of Quinoline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382000" cy="5254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Skraups Synthesis:-  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 mixture of aniline, glycerol and sulfuric acid is heated in the presence of a mild oxidizing agent such as nitrobenzene. The reaction being exothermic tends to be violent and FeSO4 is also called moderator.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700" name="Picture 4" descr="The Skraup reac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881313"/>
            <a:ext cx="8382000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81000" y="5943600"/>
            <a:ext cx="13017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Aniline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81400" y="4343400"/>
            <a:ext cx="102711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Glycerol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81800" y="5791200"/>
            <a:ext cx="148272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Quinoline</a:t>
            </a:r>
          </a:p>
        </p:txBody>
      </p:sp>
    </p:spTree>
  </p:cSld>
  <p:clrMapOvr>
    <a:masterClrMapping/>
  </p:clrMapOvr>
  <p:transition spd="slow">
    <p:wheel spokes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</TotalTime>
  <Words>630</Words>
  <Application>Microsoft Office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Opulent</vt:lpstr>
      <vt:lpstr>Thiophene</vt:lpstr>
      <vt:lpstr>Properties Of Thiophene</vt:lpstr>
      <vt:lpstr>Uses of Thiophene </vt:lpstr>
      <vt:lpstr>6-Membered Heterocyclic Compounds  </vt:lpstr>
      <vt:lpstr>Pyridine (Azabenzene , Azine ) C5H5N</vt:lpstr>
      <vt:lpstr>Preparation of Pyridine </vt:lpstr>
      <vt:lpstr>Properties of Pyridine </vt:lpstr>
      <vt:lpstr>Quinoline (2,3-Benzopyridine) C9H7N</vt:lpstr>
      <vt:lpstr>Preparation Of Quinoline</vt:lpstr>
      <vt:lpstr>Properties of Quinoline</vt:lpstr>
      <vt:lpstr> Polynuclear Compounds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</dc:creator>
  <cp:lastModifiedBy>com</cp:lastModifiedBy>
  <cp:revision>2</cp:revision>
  <dcterms:created xsi:type="dcterms:W3CDTF">2010-01-21T22:49:57Z</dcterms:created>
  <dcterms:modified xsi:type="dcterms:W3CDTF">2010-01-22T00:02:22Z</dcterms:modified>
</cp:coreProperties>
</file>