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905DD-5E8B-43A3-A27D-F65A43296B9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BDE7-0178-4D69-9082-0A86DF6337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905DD-5E8B-43A3-A27D-F65A43296B9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BDE7-0178-4D69-9082-0A86DF6337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905DD-5E8B-43A3-A27D-F65A43296B9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BDE7-0178-4D69-9082-0A86DF6337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905DD-5E8B-43A3-A27D-F65A43296B9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BDE7-0178-4D69-9082-0A86DF6337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905DD-5E8B-43A3-A27D-F65A43296B9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BDE7-0178-4D69-9082-0A86DF6337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905DD-5E8B-43A3-A27D-F65A43296B9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BDE7-0178-4D69-9082-0A86DF6337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905DD-5E8B-43A3-A27D-F65A43296B9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BDE7-0178-4D69-9082-0A86DF6337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905DD-5E8B-43A3-A27D-F65A43296B9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BDE7-0178-4D69-9082-0A86DF6337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905DD-5E8B-43A3-A27D-F65A43296B9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BDE7-0178-4D69-9082-0A86DF6337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905DD-5E8B-43A3-A27D-F65A43296B9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BDE7-0178-4D69-9082-0A86DF6337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905DD-5E8B-43A3-A27D-F65A43296B9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BDE7-0178-4D69-9082-0A86DF6337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905DD-5E8B-43A3-A27D-F65A43296B9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6BDE7-0178-4D69-9082-0A86DF6337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447799"/>
          </a:xfrm>
        </p:spPr>
        <p:txBody>
          <a:bodyPr>
            <a:normAutofit fontScale="90000"/>
          </a:bodyPr>
          <a:lstStyle/>
          <a:p>
            <a:r>
              <a:rPr lang="en-US" sz="8000" b="1" dirty="0" smtClean="0">
                <a:solidFill>
                  <a:srgbClr val="7030A0"/>
                </a:solidFill>
              </a:rPr>
              <a:t>WEL COME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to</a:t>
            </a:r>
            <a:r>
              <a:rPr lang="en-US" dirty="0" smtClean="0"/>
              <a:t> 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600200"/>
          </a:xfrm>
        </p:spPr>
        <p:txBody>
          <a:bodyPr>
            <a:normAutofit fontScale="70000" lnSpcReduction="20000"/>
          </a:bodyPr>
          <a:lstStyle/>
          <a:p>
            <a:r>
              <a:rPr lang="en-IN" sz="5400" b="1" dirty="0" err="1">
                <a:solidFill>
                  <a:srgbClr val="C00000"/>
                </a:solidFill>
              </a:rPr>
              <a:t>Dr.</a:t>
            </a:r>
            <a:r>
              <a:rPr lang="en-IN" sz="5400" b="1" dirty="0">
                <a:solidFill>
                  <a:srgbClr val="C00000"/>
                </a:solidFill>
              </a:rPr>
              <a:t> </a:t>
            </a:r>
            <a:r>
              <a:rPr lang="en-IN" sz="5400" b="1" dirty="0" err="1">
                <a:solidFill>
                  <a:srgbClr val="C00000"/>
                </a:solidFill>
              </a:rPr>
              <a:t>Uhave</a:t>
            </a:r>
            <a:r>
              <a:rPr lang="en-IN" sz="5400" b="1" dirty="0">
                <a:solidFill>
                  <a:srgbClr val="C00000"/>
                </a:solidFill>
              </a:rPr>
              <a:t> Kale</a:t>
            </a:r>
            <a:endParaRPr lang="en-US" sz="5400" b="1" dirty="0">
              <a:solidFill>
                <a:srgbClr val="C00000"/>
              </a:solidFill>
            </a:endParaRPr>
          </a:p>
          <a:p>
            <a:r>
              <a:rPr lang="en-US" sz="5400" b="1" smtClean="0">
                <a:solidFill>
                  <a:srgbClr val="FF0000"/>
                </a:solidFill>
              </a:rPr>
              <a:t>Department </a:t>
            </a:r>
            <a:r>
              <a:rPr lang="en-US" sz="5400" b="1" dirty="0" smtClean="0">
                <a:solidFill>
                  <a:srgbClr val="FF0000"/>
                </a:solidFill>
              </a:rPr>
              <a:t>of Physical Education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Documents and Settings\Acer\Desktop\pic 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828800"/>
            <a:ext cx="3886200" cy="23037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9900" dirty="0" smtClean="0">
                <a:solidFill>
                  <a:srgbClr val="7030A0"/>
                </a:solidFill>
              </a:rPr>
              <a:t>			END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7030A0"/>
                </a:solidFill>
                <a:ea typeface="+mj-ea"/>
              </a:rPr>
              <a:t>The Sports education model</a:t>
            </a:r>
            <a:endParaRPr lang="en-US" b="1" dirty="0">
              <a:solidFill>
                <a:srgbClr val="7030A0"/>
              </a:solidFill>
              <a:ea typeface="+mj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Key components </a:t>
            </a:r>
          </a:p>
        </p:txBody>
      </p:sp>
      <p:sp>
        <p:nvSpPr>
          <p:cNvPr id="10242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smtClean="0"/>
              <a:t>Physical Education/Sports Education</a:t>
            </a:r>
          </a:p>
          <a:p>
            <a:r>
              <a:rPr lang="en-US" dirty="0" smtClean="0"/>
              <a:t>Intramural Sports</a:t>
            </a:r>
          </a:p>
          <a:p>
            <a:r>
              <a:rPr lang="en-US" smtClean="0"/>
              <a:t>Interscholastic Athletics</a:t>
            </a:r>
          </a:p>
          <a:p>
            <a:endParaRPr lang="en-US" dirty="0" smtClean="0"/>
          </a:p>
        </p:txBody>
      </p:sp>
      <p:pic>
        <p:nvPicPr>
          <p:cNvPr id="10243" name="Picture 2" descr="http://www.uams.edu/studentlife/images/intramur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2743200"/>
            <a:ext cx="322897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Seven Characteristics of Sport Education</a:t>
            </a:r>
            <a:endParaRPr lang="en-US" dirty="0">
              <a:ea typeface="+mj-ea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Sports education involves seasons rather than units</a:t>
            </a:r>
          </a:p>
          <a:p>
            <a:r>
              <a:rPr lang="en-US" smtClean="0"/>
              <a:t>Students quickly become members of teams</a:t>
            </a:r>
          </a:p>
          <a:p>
            <a:r>
              <a:rPr lang="en-US" smtClean="0"/>
              <a:t>The schedule for competition is formal</a:t>
            </a:r>
          </a:p>
          <a:p>
            <a:r>
              <a:rPr lang="en-US" smtClean="0"/>
              <a:t>There is a major accumulating event</a:t>
            </a:r>
          </a:p>
          <a:p>
            <a:r>
              <a:rPr lang="en-US" smtClean="0"/>
              <a:t>The sport is recognized and the stats are recorded</a:t>
            </a:r>
          </a:p>
          <a:p>
            <a:r>
              <a:rPr lang="en-US" smtClean="0"/>
              <a:t>Entertainment is included to provide excitement, meaning and social interaction.</a:t>
            </a:r>
          </a:p>
          <a:p>
            <a:r>
              <a:rPr lang="en-US" smtClean="0"/>
              <a:t>Students become involved.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Teacher Role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sz="2800" smtClean="0">
                <a:latin typeface="Century Schoolbook" pitchFamily="18" charset="0"/>
              </a:rPr>
              <a:t>Student-centered instruction.</a:t>
            </a:r>
          </a:p>
          <a:p>
            <a:pPr lvl="1"/>
            <a:r>
              <a:rPr lang="en-US" sz="2500" smtClean="0">
                <a:latin typeface="Century Schoolbook" pitchFamily="18" charset="0"/>
              </a:rPr>
              <a:t>The teacher is present to guide the students.</a:t>
            </a:r>
          </a:p>
          <a:p>
            <a:r>
              <a:rPr lang="en-US" sz="2800" smtClean="0">
                <a:latin typeface="Century Schoolbook" pitchFamily="18" charset="0"/>
              </a:rPr>
              <a:t>Teacher must establish strong rules and routines before beginning the sport/activity.</a:t>
            </a:r>
          </a:p>
          <a:p>
            <a:r>
              <a:rPr lang="en-US" sz="2800" smtClean="0">
                <a:latin typeface="Century Schoolbook" pitchFamily="18" charset="0"/>
              </a:rPr>
              <a:t>Instructs, facilitates, and assesses student learning.</a:t>
            </a:r>
          </a:p>
          <a:p>
            <a:pPr lvl="1"/>
            <a:r>
              <a:rPr lang="en-US" sz="2500" smtClean="0">
                <a:latin typeface="Century Schoolbook" pitchFamily="18" charset="0"/>
              </a:rPr>
              <a:t>Model works especially well in a team-teaching scenario</a:t>
            </a:r>
          </a:p>
          <a:p>
            <a:r>
              <a:rPr lang="en-US" sz="2800" smtClean="0">
                <a:latin typeface="Century Schoolbook" pitchFamily="18" charset="0"/>
              </a:rPr>
              <a:t>Grading…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Student Roles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>
                <a:latin typeface="Century Schoolbook" pitchFamily="18" charset="0"/>
              </a:rPr>
              <a:t>Responsible for leadership, instruction </a:t>
            </a:r>
            <a:r>
              <a:rPr lang="en-US" sz="2000" i="1" smtClean="0">
                <a:latin typeface="Century Schoolbook" pitchFamily="18" charset="0"/>
              </a:rPr>
              <a:t>and</a:t>
            </a:r>
            <a:r>
              <a:rPr lang="en-US" sz="2000" smtClean="0">
                <a:latin typeface="Century Schoolbook" pitchFamily="18" charset="0"/>
              </a:rPr>
              <a:t> performing.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latin typeface="Century Schoolbook" pitchFamily="18" charset="0"/>
              </a:rPr>
              <a:t>All students practice and play Sports</a:t>
            </a:r>
          </a:p>
          <a:p>
            <a:pPr lvl="1">
              <a:lnSpc>
                <a:spcPct val="90000"/>
              </a:lnSpc>
            </a:pPr>
            <a:r>
              <a:rPr lang="en-US" sz="1900" smtClean="0">
                <a:latin typeface="Century Schoolbook" pitchFamily="18" charset="0"/>
              </a:rPr>
              <a:t>Team Captain – Coach</a:t>
            </a:r>
          </a:p>
          <a:p>
            <a:pPr lvl="1">
              <a:lnSpc>
                <a:spcPct val="90000"/>
              </a:lnSpc>
            </a:pPr>
            <a:r>
              <a:rPr lang="en-US" sz="1900" smtClean="0">
                <a:latin typeface="Century Schoolbook" pitchFamily="18" charset="0"/>
              </a:rPr>
              <a:t>Stats. Keeper – records and post team and individual statistics</a:t>
            </a:r>
          </a:p>
          <a:p>
            <a:pPr lvl="1">
              <a:lnSpc>
                <a:spcPct val="90000"/>
              </a:lnSpc>
            </a:pPr>
            <a:r>
              <a:rPr lang="en-US" sz="1900" smtClean="0">
                <a:latin typeface="Century Schoolbook" pitchFamily="18" charset="0"/>
              </a:rPr>
              <a:t>Manager – equipment manager &amp; sets up field/court</a:t>
            </a:r>
          </a:p>
          <a:p>
            <a:pPr lvl="1">
              <a:lnSpc>
                <a:spcPct val="90000"/>
              </a:lnSpc>
            </a:pPr>
            <a:r>
              <a:rPr lang="en-US" sz="1900" smtClean="0">
                <a:latin typeface="Century Schoolbook" pitchFamily="18" charset="0"/>
              </a:rPr>
              <a:t>Referee – Is acquainted with rules and etiquette of the sport/activity being played.  </a:t>
            </a:r>
          </a:p>
          <a:p>
            <a:pPr lvl="1">
              <a:lnSpc>
                <a:spcPct val="90000"/>
              </a:lnSpc>
            </a:pPr>
            <a:r>
              <a:rPr lang="en-US" sz="1900" smtClean="0">
                <a:latin typeface="Century Schoolbook" pitchFamily="18" charset="0"/>
              </a:rPr>
              <a:t>Player – participating member of team.</a:t>
            </a:r>
          </a:p>
          <a:p>
            <a:pPr lvl="1">
              <a:lnSpc>
                <a:spcPct val="90000"/>
              </a:lnSpc>
            </a:pPr>
            <a:r>
              <a:rPr lang="en-US" sz="1900" smtClean="0">
                <a:latin typeface="Century Schoolbook" pitchFamily="18" charset="0"/>
              </a:rPr>
              <a:t>Scorekeeper – keeps tally of game score as it is played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Examples of Activities: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>
              <a:lnSpc>
                <a:spcPct val="60000"/>
              </a:lnSpc>
            </a:pPr>
            <a:r>
              <a:rPr lang="en-US" sz="2700" smtClean="0">
                <a:latin typeface="Century Schoolbook" pitchFamily="18" charset="0"/>
              </a:rPr>
              <a:t>Basketball </a:t>
            </a:r>
          </a:p>
          <a:p>
            <a:pPr>
              <a:lnSpc>
                <a:spcPct val="60000"/>
              </a:lnSpc>
            </a:pPr>
            <a:r>
              <a:rPr lang="en-US" sz="2700" smtClean="0">
                <a:latin typeface="Century Schoolbook" pitchFamily="18" charset="0"/>
              </a:rPr>
              <a:t>Field Hockey</a:t>
            </a:r>
          </a:p>
          <a:p>
            <a:pPr>
              <a:lnSpc>
                <a:spcPct val="60000"/>
              </a:lnSpc>
            </a:pPr>
            <a:r>
              <a:rPr lang="en-US" sz="2700" smtClean="0">
                <a:latin typeface="Century Schoolbook" pitchFamily="18" charset="0"/>
              </a:rPr>
              <a:t>Football </a:t>
            </a:r>
          </a:p>
          <a:p>
            <a:pPr>
              <a:lnSpc>
                <a:spcPct val="60000"/>
              </a:lnSpc>
            </a:pPr>
            <a:r>
              <a:rPr lang="en-US" sz="2700" smtClean="0">
                <a:latin typeface="Century Schoolbook" pitchFamily="18" charset="0"/>
              </a:rPr>
              <a:t>Hockey </a:t>
            </a:r>
          </a:p>
          <a:p>
            <a:pPr>
              <a:lnSpc>
                <a:spcPct val="60000"/>
              </a:lnSpc>
            </a:pPr>
            <a:r>
              <a:rPr lang="en-US" sz="2700" smtClean="0">
                <a:latin typeface="Century Schoolbook" pitchFamily="18" charset="0"/>
              </a:rPr>
              <a:t>Lacrosse </a:t>
            </a:r>
          </a:p>
          <a:p>
            <a:pPr>
              <a:lnSpc>
                <a:spcPct val="60000"/>
              </a:lnSpc>
            </a:pPr>
            <a:r>
              <a:rPr lang="en-US" sz="2700" smtClean="0">
                <a:latin typeface="Century Schoolbook" pitchFamily="18" charset="0"/>
              </a:rPr>
              <a:t>Soccer </a:t>
            </a:r>
          </a:p>
          <a:p>
            <a:pPr>
              <a:lnSpc>
                <a:spcPct val="60000"/>
              </a:lnSpc>
            </a:pPr>
            <a:r>
              <a:rPr lang="en-US" sz="2700" smtClean="0">
                <a:latin typeface="Century Schoolbook" pitchFamily="18" charset="0"/>
              </a:rPr>
              <a:t>Softball</a:t>
            </a:r>
          </a:p>
          <a:p>
            <a:pPr>
              <a:lnSpc>
                <a:spcPct val="60000"/>
              </a:lnSpc>
            </a:pPr>
            <a:r>
              <a:rPr lang="en-US" sz="2700" smtClean="0">
                <a:latin typeface="Century Schoolbook" pitchFamily="18" charset="0"/>
              </a:rPr>
              <a:t>Tennis</a:t>
            </a:r>
          </a:p>
          <a:p>
            <a:pPr>
              <a:lnSpc>
                <a:spcPct val="60000"/>
              </a:lnSpc>
            </a:pPr>
            <a:r>
              <a:rPr lang="en-US" sz="2700" smtClean="0">
                <a:latin typeface="Century Schoolbook" pitchFamily="18" charset="0"/>
              </a:rPr>
              <a:t>Track &amp; Field</a:t>
            </a:r>
          </a:p>
          <a:p>
            <a:pPr>
              <a:lnSpc>
                <a:spcPct val="60000"/>
              </a:lnSpc>
            </a:pPr>
            <a:r>
              <a:rPr lang="en-US" sz="2700" smtClean="0">
                <a:latin typeface="Century Schoolbook" pitchFamily="18" charset="0"/>
              </a:rPr>
              <a:t>Volleyball</a:t>
            </a:r>
          </a:p>
          <a:p>
            <a:pPr>
              <a:lnSpc>
                <a:spcPct val="60000"/>
              </a:lnSpc>
            </a:pPr>
            <a:r>
              <a:rPr lang="en-US" sz="2700" smtClean="0">
                <a:latin typeface="Century Schoolbook" pitchFamily="18" charset="0"/>
              </a:rPr>
              <a:t>Weight Training</a:t>
            </a:r>
          </a:p>
          <a:p>
            <a:pPr>
              <a:lnSpc>
                <a:spcPct val="60000"/>
              </a:lnSpc>
            </a:pPr>
            <a:r>
              <a:rPr lang="en-US" sz="2700" smtClean="0">
                <a:latin typeface="Century Schoolbook" pitchFamily="18" charset="0"/>
              </a:rPr>
              <a:t>Wrestling</a:t>
            </a:r>
          </a:p>
          <a:p>
            <a:pPr>
              <a:lnSpc>
                <a:spcPct val="60000"/>
              </a:lnSpc>
            </a:pPr>
            <a:r>
              <a:rPr lang="en-US" sz="2700" smtClean="0">
                <a:latin typeface="Century Schoolbook" pitchFamily="18" charset="0"/>
              </a:rPr>
              <a:t>Modified Sports…</a:t>
            </a:r>
          </a:p>
        </p:txBody>
      </p:sp>
      <p:pic>
        <p:nvPicPr>
          <p:cNvPr id="14339" name="Picture 2" descr="http://www.sportsdesktopwallpaper.net/backgrounds/basketball/basketball-cou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21336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Creating the Model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mtClean="0">
                <a:latin typeface="Century Schoolbook" pitchFamily="18" charset="0"/>
              </a:rPr>
              <a:t>Teach students about the roles prior to start of each season.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Century Schoolbook" pitchFamily="18" charset="0"/>
              </a:rPr>
              <a:t>Talk about student conflicts </a:t>
            </a:r>
          </a:p>
          <a:p>
            <a:pPr>
              <a:lnSpc>
                <a:spcPct val="90000"/>
              </a:lnSpc>
            </a:pPr>
            <a:r>
              <a:rPr lang="en-US" smtClean="0">
                <a:latin typeface="Century Schoolbook" pitchFamily="18" charset="0"/>
              </a:rPr>
              <a:t>Teacher should conduct training sessions for individual jobs students may partake in.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Century Schoolbook" pitchFamily="18" charset="0"/>
              </a:rPr>
              <a:t>Rules for Referee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Century Schoolbook" pitchFamily="18" charset="0"/>
              </a:rPr>
              <a:t>Managerial positions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Century Schoolbook" pitchFamily="18" charset="0"/>
              </a:rPr>
              <a:t>Stats. Keeper</a:t>
            </a:r>
          </a:p>
          <a:p>
            <a:pPr>
              <a:lnSpc>
                <a:spcPct val="90000"/>
              </a:lnSpc>
            </a:pPr>
            <a:r>
              <a:rPr lang="en-US" smtClean="0">
                <a:latin typeface="Century Schoolbook" pitchFamily="18" charset="0"/>
              </a:rPr>
              <a:t>Instructions or teacher authority may vary between grade levels and maturity.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Creating the Model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latin typeface="Century Schoolbook" pitchFamily="18" charset="0"/>
              </a:rPr>
              <a:t>Make necessary modifications to rules and competition format</a:t>
            </a:r>
          </a:p>
          <a:p>
            <a:pPr>
              <a:lnSpc>
                <a:spcPct val="90000"/>
              </a:lnSpc>
            </a:pPr>
            <a:r>
              <a:rPr lang="en-US" smtClean="0">
                <a:latin typeface="Century Schoolbook" pitchFamily="18" charset="0"/>
              </a:rPr>
              <a:t>Equality – all team members get to play the same amount of time.  </a:t>
            </a:r>
          </a:p>
          <a:p>
            <a:pPr>
              <a:lnSpc>
                <a:spcPct val="90000"/>
              </a:lnSpc>
            </a:pPr>
            <a:r>
              <a:rPr lang="en-US" smtClean="0">
                <a:latin typeface="Century Schoolbook" pitchFamily="18" charset="0"/>
              </a:rPr>
              <a:t>Balanced teams: gender, ability, behavior, etc.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305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WEL COME  to  </vt:lpstr>
      <vt:lpstr>The Sports education model</vt:lpstr>
      <vt:lpstr>Key components </vt:lpstr>
      <vt:lpstr>Seven Characteristics of Sport Education</vt:lpstr>
      <vt:lpstr>Teacher Role</vt:lpstr>
      <vt:lpstr>Student Roles</vt:lpstr>
      <vt:lpstr>Examples of Activities:</vt:lpstr>
      <vt:lpstr>Creating the Model</vt:lpstr>
      <vt:lpstr>Creating the Model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</dc:creator>
  <cp:lastModifiedBy>PC1</cp:lastModifiedBy>
  <cp:revision>4</cp:revision>
  <dcterms:created xsi:type="dcterms:W3CDTF">2017-12-04T05:09:43Z</dcterms:created>
  <dcterms:modified xsi:type="dcterms:W3CDTF">2017-12-05T04:54:41Z</dcterms:modified>
</cp:coreProperties>
</file>