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CB057-DFC9-4B00-9CB4-41A6560DDE9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69532-D025-473F-875D-91A99FD00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19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20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24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25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29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76193-5D76-48A4-B02F-F8C2A0B459FB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091C-CA44-4163-A89B-F532F13E1A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447799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rgbClr val="7030A0"/>
                </a:solidFill>
              </a:rPr>
              <a:t>WEL COME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to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rmAutofit fontScale="70000" lnSpcReduction="20000"/>
          </a:bodyPr>
          <a:lstStyle/>
          <a:p>
            <a:r>
              <a:rPr lang="en-IN" sz="5400" b="1" dirty="0" err="1" smtClean="0">
                <a:solidFill>
                  <a:srgbClr val="FF0000"/>
                </a:solidFill>
              </a:rPr>
              <a:t>Dr.</a:t>
            </a:r>
            <a:r>
              <a:rPr lang="en-IN" sz="5400" b="1" dirty="0" smtClean="0">
                <a:solidFill>
                  <a:srgbClr val="FF0000"/>
                </a:solidFill>
              </a:rPr>
              <a:t> </a:t>
            </a:r>
            <a:r>
              <a:rPr lang="en-IN" sz="5400" b="1" dirty="0" err="1" smtClean="0">
                <a:solidFill>
                  <a:srgbClr val="FF0000"/>
                </a:solidFill>
              </a:rPr>
              <a:t>Udhav</a:t>
            </a:r>
            <a:r>
              <a:rPr lang="en-IN" sz="5400" b="1" dirty="0" smtClean="0">
                <a:solidFill>
                  <a:srgbClr val="FF0000"/>
                </a:solidFill>
              </a:rPr>
              <a:t> Kale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r>
              <a:rPr lang="en-US" sz="5400" b="1" dirty="0" smtClean="0">
                <a:solidFill>
                  <a:srgbClr val="FF0000"/>
                </a:solidFill>
              </a:rPr>
              <a:t>Department </a:t>
            </a:r>
            <a:r>
              <a:rPr lang="en-US" sz="5400" b="1" dirty="0" smtClean="0">
                <a:solidFill>
                  <a:srgbClr val="FF0000"/>
                </a:solidFill>
              </a:rPr>
              <a:t>of Physical Education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Acer\Desktop\pic 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886200" cy="2303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Physical Fitness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4291013" cy="4114800"/>
          </a:xfrm>
          <a:noFill/>
          <a:ln/>
        </p:spPr>
        <p:txBody>
          <a:bodyPr/>
          <a:lstStyle/>
          <a:p>
            <a:r>
              <a:rPr lang="en-US" sz="2400" b="1" u="sng"/>
              <a:t>Health-related Fitness</a:t>
            </a:r>
            <a:endParaRPr lang="en-US" sz="2800"/>
          </a:p>
          <a:p>
            <a:pPr lvl="1">
              <a:buSzPct val="75000"/>
            </a:pPr>
            <a:r>
              <a:rPr lang="en-US" sz="2400"/>
              <a:t>Cardiovascular endurance</a:t>
            </a:r>
          </a:p>
          <a:p>
            <a:pPr lvl="1">
              <a:buSzPct val="75000"/>
            </a:pPr>
            <a:r>
              <a:rPr lang="en-US" sz="2400"/>
              <a:t>Body composition</a:t>
            </a:r>
          </a:p>
          <a:p>
            <a:pPr lvl="1">
              <a:buSzPct val="75000"/>
            </a:pPr>
            <a:r>
              <a:rPr lang="en-US" sz="2400"/>
              <a:t>Flexibility</a:t>
            </a:r>
          </a:p>
          <a:p>
            <a:pPr lvl="1">
              <a:buSzPct val="75000"/>
            </a:pPr>
            <a:r>
              <a:rPr lang="en-US" sz="2400"/>
              <a:t>Muscular endurance</a:t>
            </a:r>
          </a:p>
          <a:p>
            <a:pPr lvl="1">
              <a:buSzPct val="75000"/>
            </a:pPr>
            <a:r>
              <a:rPr lang="en-US" sz="2400"/>
              <a:t>Muscular strength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572000" y="1676400"/>
            <a:ext cx="4419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en-US" b="1" u="sng"/>
              <a:t>Performance-related Fitness</a:t>
            </a:r>
            <a:endParaRPr lang="en-US" sz="28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Agility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Speed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Coordination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Power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Reaction time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Balance</a:t>
            </a:r>
          </a:p>
        </p:txBody>
      </p:sp>
      <p:pic>
        <p:nvPicPr>
          <p:cNvPr id="55304" name="Picture 8" descr="D:\muscl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572000"/>
            <a:ext cx="1447800" cy="1447800"/>
          </a:xfrm>
          <a:prstGeom prst="rect">
            <a:avLst/>
          </a:prstGeom>
          <a:noFill/>
        </p:spPr>
      </p:pic>
      <p:pic>
        <p:nvPicPr>
          <p:cNvPr id="55306" name="Picture 10" descr="D:\balanc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7244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 autoUpdateAnimBg="0"/>
      <p:bldP spid="55301" grpId="0" build="p" autoUpdateAnimBg="0"/>
      <p:bldP spid="5530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Philosophy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“The love of wisdom” (Greek)</a:t>
            </a:r>
          </a:p>
          <a:p>
            <a:r>
              <a:rPr lang="en-US"/>
              <a:t>A set of beliefs relating to a particular field.</a:t>
            </a:r>
          </a:p>
          <a:p>
            <a:r>
              <a:rPr lang="en-US"/>
              <a:t>A system of values by which one lives and works.</a:t>
            </a:r>
          </a:p>
          <a:p>
            <a:r>
              <a:rPr lang="en-US"/>
              <a:t>Helps individuals address the problems that confront them through the use of critical thinking, logical analysis, and reflective appraisal.</a:t>
            </a:r>
          </a:p>
        </p:txBody>
      </p:sp>
      <p:pic>
        <p:nvPicPr>
          <p:cNvPr id="77828" name="Picture 4" descr="D:\beanques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81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General Philosophies	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876800"/>
          </a:xfrm>
          <a:noFill/>
          <a:ln/>
        </p:spPr>
        <p:txBody>
          <a:bodyPr/>
          <a:lstStyle/>
          <a:p>
            <a:r>
              <a:rPr lang="en-US" sz="2400" b="1" u="sng"/>
              <a:t>Idealism</a:t>
            </a:r>
            <a:r>
              <a:rPr lang="en-US" sz="2400"/>
              <a:t>: The mind interprets events and creates reality; truth and values are absolute and universally shared.</a:t>
            </a:r>
          </a:p>
          <a:p>
            <a:r>
              <a:rPr lang="en-US" sz="2400" b="1" u="sng"/>
              <a:t>Realism</a:t>
            </a:r>
            <a:r>
              <a:rPr lang="en-US" sz="2400"/>
              <a:t>: The physical world is the real world and it is governed by nature; science reveals the truth.</a:t>
            </a:r>
          </a:p>
          <a:p>
            <a:r>
              <a:rPr lang="en-US" sz="2400" b="1" u="sng"/>
              <a:t>Pragmatism</a:t>
            </a:r>
            <a:r>
              <a:rPr lang="en-US" sz="2400"/>
              <a:t>: Reality and truth is determined by an individual’s life experiences.</a:t>
            </a:r>
          </a:p>
          <a:p>
            <a:r>
              <a:rPr lang="en-US" sz="2400" b="1" u="sng"/>
              <a:t>Naturalism</a:t>
            </a:r>
            <a:r>
              <a:rPr lang="en-US" sz="2400"/>
              <a:t>: Reality and life are governed by the laws of nature; the individual is more important than the society.</a:t>
            </a:r>
          </a:p>
          <a:p>
            <a:r>
              <a:rPr lang="en-US" sz="2400" b="1" u="sng"/>
              <a:t>Existentialism</a:t>
            </a:r>
            <a:r>
              <a:rPr lang="en-US" sz="2400"/>
              <a:t>: Reality is based on human existence; individual experiences determine what is true.</a:t>
            </a:r>
          </a:p>
          <a:p>
            <a:r>
              <a:rPr lang="en-US" sz="2400" b="1" u="sng"/>
              <a:t>Humanism</a:t>
            </a:r>
            <a:r>
              <a:rPr lang="en-US" sz="2400"/>
              <a:t>: Development of the full potential of each individual. Emphasized meeting the needs individuals’ needs.</a:t>
            </a:r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Sport Philosophy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Study of the true meanings and actions of sport and how sport contributes to our lives.</a:t>
            </a:r>
          </a:p>
          <a:p>
            <a:pPr lvl="1"/>
            <a:r>
              <a:rPr lang="en-US" sz="2400"/>
              <a:t>Eclectic philosophy of education (1875-1950)</a:t>
            </a:r>
          </a:p>
          <a:p>
            <a:pPr lvl="1"/>
            <a:r>
              <a:rPr lang="en-US" sz="2400"/>
              <a:t>Comparative Systems Approach (1950-1965)</a:t>
            </a:r>
          </a:p>
          <a:p>
            <a:pPr lvl="1"/>
            <a:r>
              <a:rPr lang="en-US" sz="2400"/>
              <a:t>Disciplinary Approach (1965-present)</a:t>
            </a:r>
          </a:p>
          <a:p>
            <a:r>
              <a:rPr lang="en-US"/>
              <a:t>Sport philosophy offers us guidance in addressing inequities in physical activity opportunities experienced by underserved populations.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9900" b="1" dirty="0" smtClean="0"/>
              <a:t>		  </a:t>
            </a:r>
            <a:r>
              <a:rPr lang="en-US" sz="19900" b="1" dirty="0" smtClean="0">
                <a:solidFill>
                  <a:schemeClr val="accent6">
                    <a:lumMod val="50000"/>
                  </a:schemeClr>
                </a:solidFill>
              </a:rPr>
              <a:t>END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The Field </a:t>
            </a:r>
            <a:r>
              <a:rPr lang="en-US" sz="2800" dirty="0"/>
              <a:t>(More than a playing surface!)	</a:t>
            </a: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Field…. </a:t>
            </a:r>
            <a:r>
              <a:rPr lang="en-US"/>
              <a:t>“</a:t>
            </a:r>
            <a:r>
              <a:rPr lang="en-US" sz="2800"/>
              <a:t>a combination of a well-established discipline and one or more professions that deliver a social service and are focused on common goals.” (Corbin)</a:t>
            </a:r>
            <a:endParaRPr lang="en-US" sz="160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dirty="0"/>
              <a:t>Discipline</a:t>
            </a:r>
            <a:r>
              <a:rPr lang="en-US" sz="2800" dirty="0"/>
              <a:t> …“organized body of knowledge embraced in a formal course of learning.” (Henry)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7252776" y="152400"/>
          <a:ext cx="1384811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2309760" imgH="3176280" progId="">
                  <p:embed/>
                </p:oleObj>
              </mc:Choice>
              <mc:Fallback>
                <p:oleObj name="Clip" r:id="rId5" imgW="2309760" imgH="31762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2776" y="152400"/>
                        <a:ext cx="1384811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05800" cy="11049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Adapted Physical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Providing individual programs and services that encourage participation to the fullest extent by those with disabilities.</a:t>
            </a:r>
          </a:p>
        </p:txBody>
      </p:sp>
      <p:pic>
        <p:nvPicPr>
          <p:cNvPr id="40969" name="Picture 9" descr="D:\wheels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962400"/>
            <a:ext cx="2209800" cy="2209800"/>
          </a:xfrm>
          <a:prstGeom prst="rect">
            <a:avLst/>
          </a:prstGeom>
          <a:noFill/>
        </p:spPr>
      </p:pic>
      <p:pic>
        <p:nvPicPr>
          <p:cNvPr id="40970" name="Picture 10" descr="D:\wheels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38862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Sport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Encompasses the managerial aspects of sport and sport enterprise.</a:t>
            </a:r>
          </a:p>
          <a:p>
            <a:r>
              <a:rPr lang="en-US"/>
              <a:t>Facility and personnel management, budgeting, promotion of events, media relations, and programming.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33400" y="4419600"/>
            <a:ext cx="4419600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Journal of Sport Management is the official journal of the North American Society for Sport Management (NASSM).</a:t>
            </a:r>
          </a:p>
        </p:txBody>
      </p:sp>
      <p:pic>
        <p:nvPicPr>
          <p:cNvPr id="43015" name="Picture 7" descr="D:\JS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886200"/>
            <a:ext cx="1758950" cy="2667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Allied Fields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Health:</a:t>
            </a:r>
          </a:p>
          <a:p>
            <a:pPr lvl="1">
              <a:buSzPct val="75000"/>
            </a:pPr>
            <a:r>
              <a:rPr lang="en-US"/>
              <a:t>Health Instruction</a:t>
            </a:r>
          </a:p>
          <a:p>
            <a:pPr lvl="1">
              <a:buSzPct val="75000"/>
            </a:pPr>
            <a:r>
              <a:rPr lang="en-US"/>
              <a:t>Health Services</a:t>
            </a:r>
          </a:p>
          <a:p>
            <a:pPr lvl="1">
              <a:buSzPct val="75000"/>
            </a:pPr>
            <a:r>
              <a:rPr lang="en-US"/>
              <a:t>Environmental Health</a:t>
            </a:r>
          </a:p>
          <a:p>
            <a:r>
              <a:rPr lang="en-US"/>
              <a:t>Recreation</a:t>
            </a:r>
          </a:p>
          <a:p>
            <a:r>
              <a:rPr lang="en-US"/>
              <a:t>Dance</a:t>
            </a:r>
          </a:p>
        </p:txBody>
      </p:sp>
      <p:pic>
        <p:nvPicPr>
          <p:cNvPr id="49158" name="Picture 6" descr="D:\aahperdindex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1066800"/>
            <a:ext cx="2943225" cy="764797"/>
          </a:xfrm>
          <a:prstGeom prst="rect">
            <a:avLst/>
          </a:prstGeom>
          <a:noFill/>
        </p:spPr>
      </p:pic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04800" y="5181600"/>
            <a:ext cx="8305800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fields share many purposes with physical education, exercise science, and sport, but the content of the subject matter and methods to reach their goals are different.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026" descr="D:\boo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  <p:sp>
        <p:nvSpPr>
          <p:cNvPr id="64515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64516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Health</a:t>
            </a:r>
            <a:r>
              <a:rPr lang="en-US"/>
              <a:t>: a state of positive well-being associated with freedom from disease or illness.</a:t>
            </a:r>
          </a:p>
          <a:p>
            <a:r>
              <a:rPr lang="en-US" u="sng"/>
              <a:t>Wellness</a:t>
            </a:r>
            <a:r>
              <a:rPr lang="en-US"/>
              <a:t>: a state of positive biological and psychological well-being that encompasses a sense of well-being and quality of life.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Holistic Health</a:t>
            </a:r>
            <a:r>
              <a:rPr lang="en-US"/>
              <a:t>: the physical, mental, emotional, spiritual, social, environmental, and genetic factors’ influence on an individual’s life. (similar to wellness)</a:t>
            </a:r>
          </a:p>
          <a:p>
            <a:r>
              <a:rPr lang="en-US" u="sng"/>
              <a:t>Quality of Life</a:t>
            </a:r>
            <a:r>
              <a:rPr lang="en-US"/>
              <a:t>: overall sense of well-being that has a different meaning for each individual.</a:t>
            </a:r>
          </a:p>
        </p:txBody>
      </p:sp>
      <p:pic>
        <p:nvPicPr>
          <p:cNvPr id="76804" name="Picture 4" descr="D:\boo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 of Terms	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Physical activity</a:t>
            </a:r>
            <a:r>
              <a:rPr lang="en-US"/>
              <a:t>: any bodily movement produced by the contraction of the skeletal muscles that increases energy expenditure above the baseline level.</a:t>
            </a:r>
          </a:p>
          <a:p>
            <a:pPr>
              <a:lnSpc>
                <a:spcPct val="90000"/>
              </a:lnSpc>
            </a:pPr>
            <a:r>
              <a:rPr lang="en-US" u="sng"/>
              <a:t>Exercise</a:t>
            </a:r>
            <a:r>
              <a:rPr lang="en-US"/>
              <a:t>: physical activity that is planned, structured, and repetitive with the purpose of developing, improving, or maintaining physical fitness.</a:t>
            </a:r>
            <a:endParaRPr lang="en-US" sz="2800"/>
          </a:p>
        </p:txBody>
      </p:sp>
      <p:pic>
        <p:nvPicPr>
          <p:cNvPr id="51206" name="Picture 6" descr="D:\boo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  <p:pic>
        <p:nvPicPr>
          <p:cNvPr id="51208" name="Picture 8" descr="D:\bi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50292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u="sng"/>
              <a:t>Physical Fitness</a:t>
            </a:r>
            <a:r>
              <a:rPr lang="en-US"/>
              <a:t>: the ability to perform daily tasks with vigor and without undue fatigue, and with sufficient energy to engage in leisure-time pursuits, to meet unforeseen emergencies, and the vitality to perform at one’s fullest capacity</a:t>
            </a:r>
            <a:r>
              <a:rPr lang="en-US" sz="2800"/>
              <a:t>.</a:t>
            </a:r>
          </a:p>
          <a:p>
            <a:r>
              <a:rPr lang="en-US" u="sng"/>
              <a:t>Health-related</a:t>
            </a:r>
            <a:r>
              <a:rPr lang="en-US"/>
              <a:t> and </a:t>
            </a:r>
            <a:r>
              <a:rPr lang="en-US" u="sng"/>
              <a:t>Performance-related</a:t>
            </a:r>
            <a:r>
              <a:rPr lang="en-US"/>
              <a:t> physical fitness: what are the components of each?</a:t>
            </a:r>
            <a:endParaRPr lang="en-US" sz="2800"/>
          </a:p>
        </p:txBody>
      </p:sp>
      <p:pic>
        <p:nvPicPr>
          <p:cNvPr id="53254" name="Picture 6" descr="D:\boo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624</Words>
  <Application>Microsoft Office PowerPoint</Application>
  <PresentationFormat>On-screen Show (4:3)</PresentationFormat>
  <Paragraphs>75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Clip</vt:lpstr>
      <vt:lpstr>WEL COME  to  </vt:lpstr>
      <vt:lpstr>The Field (More than a playing surface!) </vt:lpstr>
      <vt:lpstr>Adapted Physical Activity</vt:lpstr>
      <vt:lpstr>Sport Management</vt:lpstr>
      <vt:lpstr>Allied Fields</vt:lpstr>
      <vt:lpstr>Definition of Terms</vt:lpstr>
      <vt:lpstr>Definition of Terms</vt:lpstr>
      <vt:lpstr>Definition of Terms </vt:lpstr>
      <vt:lpstr>Definition of Terms</vt:lpstr>
      <vt:lpstr>Physical Fitness</vt:lpstr>
      <vt:lpstr>Philosophy</vt:lpstr>
      <vt:lpstr>General Philosophies </vt:lpstr>
      <vt:lpstr>Sport Philosophy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 COME  to  </dc:title>
  <dc:creator>Windows</dc:creator>
  <cp:lastModifiedBy>PC1</cp:lastModifiedBy>
  <cp:revision>3</cp:revision>
  <dcterms:created xsi:type="dcterms:W3CDTF">2017-12-05T04:32:36Z</dcterms:created>
  <dcterms:modified xsi:type="dcterms:W3CDTF">2017-12-05T05:02:22Z</dcterms:modified>
</cp:coreProperties>
</file>