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E421E1-CDBB-426C-B1A2-648D6709BA93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7606C2-9688-4D14-9FD1-BF8229EDDB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421E1-CDBB-426C-B1A2-648D6709BA93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7606C2-9688-4D14-9FD1-BF8229EDD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7E421E1-CDBB-426C-B1A2-648D6709BA93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7606C2-9688-4D14-9FD1-BF8229EDD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421E1-CDBB-426C-B1A2-648D6709BA93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7606C2-9688-4D14-9FD1-BF8229EDD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E421E1-CDBB-426C-B1A2-648D6709BA93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47606C2-9688-4D14-9FD1-BF8229EDDB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421E1-CDBB-426C-B1A2-648D6709BA93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7606C2-9688-4D14-9FD1-BF8229EDD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421E1-CDBB-426C-B1A2-648D6709BA93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7606C2-9688-4D14-9FD1-BF8229EDD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421E1-CDBB-426C-B1A2-648D6709BA93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7606C2-9688-4D14-9FD1-BF8229EDD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E421E1-CDBB-426C-B1A2-648D6709BA93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7606C2-9688-4D14-9FD1-BF8229EDD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421E1-CDBB-426C-B1A2-648D6709BA93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7606C2-9688-4D14-9FD1-BF8229EDD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421E1-CDBB-426C-B1A2-648D6709BA93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7606C2-9688-4D14-9FD1-BF8229EDDBF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7E421E1-CDBB-426C-B1A2-648D6709BA93}" type="datetimeFigureOut">
              <a:rPr lang="en-US" smtClean="0"/>
              <a:t>22/01/2010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47606C2-9688-4D14-9FD1-BF8229EDDB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762250"/>
          </a:xfrm>
        </p:spPr>
        <p:txBody>
          <a:bodyPr/>
          <a:lstStyle/>
          <a:p>
            <a:r>
              <a:rPr lang="en-US" dirty="0" err="1" smtClean="0"/>
              <a:t>Wel</a:t>
            </a:r>
            <a:r>
              <a:rPr lang="en-US" dirty="0" smtClean="0"/>
              <a:t> Come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Dr.s.v. </a:t>
            </a:r>
            <a:r>
              <a:rPr lang="en-US" dirty="0" err="1" smtClean="0"/>
              <a:t>lamture</a:t>
            </a:r>
            <a:endParaRPr lang="en-US" dirty="0" smtClean="0"/>
          </a:p>
          <a:p>
            <a:r>
              <a:rPr lang="en-US" dirty="0" err="1" smtClean="0"/>
              <a:t>Asso</a:t>
            </a:r>
            <a:r>
              <a:rPr lang="en-US" dirty="0" smtClean="0"/>
              <a:t>. Prof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Department of Chemistry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Interpreting L R NMR spectrum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1625" y="2430570"/>
            <a:ext cx="4038600" cy="2563597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Different sizes of peak give valuable information</a:t>
            </a:r>
          </a:p>
          <a:p>
            <a:r>
              <a:rPr lang="en-US" dirty="0" smtClean="0"/>
              <a:t>Are underneath a peak is proportional to number of hydrogen atoms in that environment.  </a:t>
            </a:r>
          </a:p>
          <a:p>
            <a:r>
              <a:rPr lang="en-US" dirty="0" smtClean="0"/>
              <a:t>Area underneath peaks can be worked out by integration trace. The vertical heights of the steps in Integration trace are proportional to the number of hydrogen  atoms in each </a:t>
            </a:r>
            <a:r>
              <a:rPr lang="en-US" dirty="0" err="1" smtClean="0"/>
              <a:t>envirnoment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1905000"/>
            <a:ext cx="426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Three peaks in the spectrum corresponds to different chemical environments of H atoms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704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Interpreting L R NMR spectrum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9100" y="3810000"/>
            <a:ext cx="4038600" cy="2510135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Chemical Shift gives information about the environment of protons( Hydrogen atoms). The protons in different chemical environment give different chemical shift </a:t>
            </a:r>
          </a:p>
          <a:p>
            <a:r>
              <a:rPr lang="en-US" dirty="0" smtClean="0"/>
              <a:t>Detail about chemical shift will be covered in HL syllabus.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1905000"/>
            <a:ext cx="426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Chemical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Shift</a:t>
            </a:r>
            <a:r>
              <a:rPr lang="en-US" sz="2400" dirty="0"/>
              <a:t>: The Horizontal scale on NMR, is given by the symbol  </a:t>
            </a:r>
            <a:r>
              <a:rPr lang="el-GR" sz="2400" dirty="0">
                <a:solidFill>
                  <a:srgbClr val="FF0000"/>
                </a:solidFill>
              </a:rPr>
              <a:t>δ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has a unit parts per million ppm.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99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NMR Spectrum of Pentan-3-one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Symmetrical  molecule </a:t>
            </a:r>
          </a:p>
          <a:p>
            <a:r>
              <a:rPr lang="en-US" dirty="0" smtClean="0"/>
              <a:t>Two peaks show two different chemical environment</a:t>
            </a:r>
          </a:p>
          <a:p>
            <a:r>
              <a:rPr lang="en-US" dirty="0" smtClean="0"/>
              <a:t>Heights of peaks as ratio of 2;3 in integration trace, show four H atom in one environment and 6 in other.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78300" y="2102644"/>
            <a:ext cx="3521075" cy="3521075"/>
          </a:xfrm>
        </p:spPr>
      </p:pic>
    </p:spTree>
    <p:extLst>
      <p:ext uri="{BB962C8B-B14F-4D97-AF65-F5344CB8AC3E}">
        <p14:creationId xmlns:p14="http://schemas.microsoft.com/office/powerpoint/2010/main" xmlns="" val="3885349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Identify number of different chemical environments and ratio of H atoms in each environment </a:t>
            </a:r>
            <a:endParaRPr lang="en-US" sz="32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61034" y="3313302"/>
            <a:ext cx="2185420" cy="999746"/>
          </a:xfrm>
          <a:ln>
            <a:solidFill>
              <a:srgbClr val="FF0000"/>
            </a:solidFill>
          </a:ln>
        </p:spPr>
      </p:pic>
      <p:sp>
        <p:nvSpPr>
          <p:cNvPr id="8" name="Oval 7"/>
          <p:cNvSpPr/>
          <p:nvPr/>
        </p:nvSpPr>
        <p:spPr>
          <a:xfrm>
            <a:off x="1371600" y="1905000"/>
            <a:ext cx="2362200" cy="3429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72000" y="1905000"/>
            <a:ext cx="1524000" cy="3733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096000" y="2057400"/>
            <a:ext cx="2057400" cy="3429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52699" y="5410200"/>
            <a:ext cx="3429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3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9200" y="5352871"/>
            <a:ext cx="76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0" y="5493603"/>
            <a:ext cx="4651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tx2"/>
                </a:solidFill>
              </a:rPr>
              <a:t>3</a:t>
            </a: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212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9" grpId="0"/>
      <p:bldP spid="10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Shift ( HL only)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horizontal scale on a nuclear magnetic resonance spectrum is called chemical shift. </a:t>
            </a:r>
          </a:p>
          <a:p>
            <a:r>
              <a:rPr lang="en-US" dirty="0" smtClean="0"/>
              <a:t>The symbol for chemical shift is  </a:t>
            </a:r>
            <a:r>
              <a:rPr lang="el-GR" sz="2800" dirty="0" smtClean="0">
                <a:solidFill>
                  <a:srgbClr val="FF0000"/>
                </a:solidFill>
              </a:rPr>
              <a:t>δ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  <a:r>
              <a:rPr lang="en-US" dirty="0" smtClean="0"/>
              <a:t> </a:t>
            </a:r>
          </a:p>
          <a:p>
            <a:r>
              <a:rPr lang="en-US" dirty="0"/>
              <a:t>It is measured as parts per million </a:t>
            </a:r>
            <a:endParaRPr lang="en-US" dirty="0" smtClean="0"/>
          </a:p>
          <a:p>
            <a:r>
              <a:rPr lang="en-US" dirty="0"/>
              <a:t>The Chemical Shift gives information about the environment of protons( Hydrogen atoms). The protons in different chemical environment give different chemical shift </a:t>
            </a:r>
            <a:endParaRPr lang="en-US" dirty="0" smtClean="0"/>
          </a:p>
          <a:p>
            <a:r>
              <a:rPr lang="en-US" dirty="0" smtClean="0"/>
              <a:t>Chemical shift are measured relative to TMS</a:t>
            </a:r>
          </a:p>
          <a:p>
            <a:r>
              <a:rPr lang="en-US" dirty="0" smtClean="0"/>
              <a:t>Chemical shift for TMS is Zero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551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Tetramethylsilane</a:t>
            </a:r>
            <a:r>
              <a:rPr lang="en-US" dirty="0"/>
              <a:t> is the standard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</a:t>
            </a:r>
            <a:r>
              <a:rPr lang="en-US" dirty="0" err="1"/>
              <a:t>Hs</a:t>
            </a:r>
            <a:r>
              <a:rPr lang="en-US" dirty="0"/>
              <a:t> are the same = 1 signal</a:t>
            </a:r>
          </a:p>
          <a:p>
            <a:r>
              <a:rPr lang="en-US" dirty="0"/>
              <a:t>Si </a:t>
            </a:r>
          </a:p>
          <a:p>
            <a:pPr lvl="1"/>
            <a:r>
              <a:rPr lang="en-US" dirty="0"/>
              <a:t>Has lower EN than Carbon</a:t>
            </a:r>
          </a:p>
          <a:p>
            <a:pPr lvl="1"/>
            <a:r>
              <a:rPr lang="en-US" dirty="0"/>
              <a:t>Si absorbs in a different part of the spectrum than C when bonded to H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408" t="27500" r="44788" b="56751"/>
          <a:stretch/>
        </p:blipFill>
        <p:spPr bwMode="auto">
          <a:xfrm>
            <a:off x="5181600" y="1828800"/>
            <a:ext cx="2590491" cy="2123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495800" y="396240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Si(CH</a:t>
            </a:r>
            <a:r>
              <a:rPr lang="en-US" sz="2800" baseline="-25000" dirty="0"/>
              <a:t>3</a:t>
            </a:r>
            <a:r>
              <a:rPr lang="en-US" sz="2800" dirty="0"/>
              <a:t>)</a:t>
            </a:r>
            <a:r>
              <a:rPr lang="en-US" sz="2800" baseline="-25000" dirty="0"/>
              <a:t>4</a:t>
            </a:r>
            <a:r>
              <a:rPr lang="en-US" sz="2800" dirty="0"/>
              <a:t> </a:t>
            </a:r>
          </a:p>
          <a:p>
            <a:pPr lvl="1"/>
            <a:r>
              <a:rPr lang="en-US" sz="2800" dirty="0"/>
              <a:t>Has low boiling point</a:t>
            </a:r>
          </a:p>
          <a:p>
            <a:pPr lvl="1"/>
            <a:r>
              <a:rPr lang="en-US" sz="2800" dirty="0"/>
              <a:t>Is chemically inert (non-reactive)</a:t>
            </a:r>
          </a:p>
          <a:p>
            <a:pPr lvl="1"/>
            <a:r>
              <a:rPr lang="en-US" sz="2800" dirty="0"/>
              <a:t>Is soluble in most organic solvents</a:t>
            </a:r>
          </a:p>
        </p:txBody>
      </p:sp>
    </p:spTree>
    <p:extLst>
      <p:ext uri="{BB962C8B-B14F-4D97-AF65-F5344CB8AC3E}">
        <p14:creationId xmlns:p14="http://schemas.microsoft.com/office/powerpoint/2010/main" xmlns="" val="37782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2712"/>
          </a:xfrm>
        </p:spPr>
        <p:txBody>
          <a:bodyPr>
            <a:noAutofit/>
          </a:bodyPr>
          <a:lstStyle/>
          <a:p>
            <a:r>
              <a:rPr lang="en-US" sz="3600" dirty="0" smtClean="0"/>
              <a:t>Chemical Shift values relative to TMS</a:t>
            </a:r>
            <a:endParaRPr lang="en-US" sz="3600" dirty="0"/>
          </a:p>
        </p:txBody>
      </p:sp>
      <p:pic>
        <p:nvPicPr>
          <p:cNvPr id="10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505744" y="1527175"/>
            <a:ext cx="6096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66800" y="1143000"/>
            <a:ext cx="5052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Values are given in data book let page 26, table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274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2133600"/>
            <a:ext cx="419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Thanks</a:t>
            </a:r>
            <a:endParaRPr lang="en-US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</TotalTime>
  <Words>341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Wel Come</vt:lpstr>
      <vt:lpstr>Interpreting L R NMR spectrum </vt:lpstr>
      <vt:lpstr>Interpreting L R NMR spectrum </vt:lpstr>
      <vt:lpstr>NMR Spectrum of Pentan-3-one</vt:lpstr>
      <vt:lpstr>Identify number of different chemical environments and ratio of H atoms in each environment </vt:lpstr>
      <vt:lpstr>Chemical Shift ( HL only)</vt:lpstr>
      <vt:lpstr>Tetramethylsilane is the standard </vt:lpstr>
      <vt:lpstr>Chemical Shift values relative to TMS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</dc:creator>
  <cp:lastModifiedBy>com</cp:lastModifiedBy>
  <cp:revision>2</cp:revision>
  <dcterms:created xsi:type="dcterms:W3CDTF">2010-01-21T22:46:15Z</dcterms:created>
  <dcterms:modified xsi:type="dcterms:W3CDTF">2010-01-21T22:49:13Z</dcterms:modified>
</cp:coreProperties>
</file>