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34756D-BD69-49D9-B2D8-DFAC4FBECB51}" type="datetimeFigureOut">
              <a:rPr lang="en-US" smtClean="0"/>
              <a:pPr/>
              <a:t>22/01/2010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B7AC0-AE93-48BD-9A4D-C449E7722F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4756D-BD69-49D9-B2D8-DFAC4FBECB51}" type="datetimeFigureOut">
              <a:rPr lang="en-US" smtClean="0"/>
              <a:pPr/>
              <a:t>22/01/2010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7AC0-AE93-48BD-9A4D-C449E7722F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Wel</a:t>
            </a:r>
            <a:r>
              <a:rPr lang="en-US" dirty="0" smtClean="0"/>
              <a:t> Come </a:t>
            </a:r>
            <a:endParaRPr lang="en-US" dirty="0"/>
          </a:p>
        </p:txBody>
      </p:sp>
      <p:sp>
        <p:nvSpPr>
          <p:cNvPr id="3" name="Subtitle 2"/>
          <p:cNvSpPr>
            <a:spLocks noGrp="1"/>
          </p:cNvSpPr>
          <p:nvPr>
            <p:ph type="subTitle" idx="1"/>
          </p:nvPr>
        </p:nvSpPr>
        <p:spPr/>
        <p:txBody>
          <a:bodyPr/>
          <a:lstStyle/>
          <a:p>
            <a:r>
              <a:rPr lang="en-US" dirty="0" err="1" smtClean="0">
                <a:solidFill>
                  <a:srgbClr val="7030A0"/>
                </a:solidFill>
              </a:rPr>
              <a:t>Dr.S.V</a:t>
            </a:r>
            <a:r>
              <a:rPr lang="en-US" dirty="0" smtClean="0">
                <a:solidFill>
                  <a:srgbClr val="7030A0"/>
                </a:solidFill>
              </a:rPr>
              <a:t>. </a:t>
            </a:r>
            <a:r>
              <a:rPr lang="en-US" dirty="0" err="1" smtClean="0">
                <a:solidFill>
                  <a:srgbClr val="7030A0"/>
                </a:solidFill>
              </a:rPr>
              <a:t>Lamture</a:t>
            </a:r>
            <a:r>
              <a:rPr lang="en-US" dirty="0" smtClean="0">
                <a:solidFill>
                  <a:srgbClr val="7030A0"/>
                </a:solidFill>
              </a:rPr>
              <a:t> </a:t>
            </a:r>
          </a:p>
          <a:p>
            <a:r>
              <a:rPr lang="en-US" dirty="0" smtClean="0">
                <a:solidFill>
                  <a:srgbClr val="7030A0"/>
                </a:solidFill>
              </a:rPr>
              <a:t>Head &amp; Associate </a:t>
            </a:r>
            <a:r>
              <a:rPr lang="en-US" dirty="0" err="1" smtClean="0">
                <a:solidFill>
                  <a:srgbClr val="7030A0"/>
                </a:solidFill>
              </a:rPr>
              <a:t>Pr.of</a:t>
            </a:r>
            <a:endParaRPr lang="en-US" dirty="0" smtClean="0">
              <a:solidFill>
                <a:srgbClr val="7030A0"/>
              </a:solidFill>
            </a:endParaRPr>
          </a:p>
          <a:p>
            <a:r>
              <a:rPr lang="en-US" dirty="0" smtClean="0">
                <a:solidFill>
                  <a:srgbClr val="7030A0"/>
                </a:solidFill>
              </a:rPr>
              <a:t>Department </a:t>
            </a:r>
            <a:r>
              <a:rPr lang="en-US" dirty="0" smtClean="0">
                <a:solidFill>
                  <a:srgbClr val="7030A0"/>
                </a:solidFill>
              </a:rPr>
              <a:t>of Chemistry</a:t>
            </a:r>
            <a:endParaRPr lang="en-US"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sz="4000" b="1" dirty="0">
                <a:solidFill>
                  <a:srgbClr val="0000FF"/>
                </a:solidFill>
                <a:effectLst>
                  <a:outerShdw blurRad="38100" dist="38100" dir="2700000" algn="tl">
                    <a:srgbClr val="C0C0C0"/>
                  </a:outerShdw>
                </a:effectLst>
                <a:latin typeface="Arial" charset="0"/>
              </a:rPr>
              <a:t>Lab Procedure</a:t>
            </a:r>
            <a:br>
              <a:rPr lang="en-US" sz="4000" b="1" dirty="0">
                <a:solidFill>
                  <a:srgbClr val="0000FF"/>
                </a:solidFill>
                <a:effectLst>
                  <a:outerShdw blurRad="38100" dist="38100" dir="2700000" algn="tl">
                    <a:srgbClr val="C0C0C0"/>
                  </a:outerShdw>
                </a:effectLst>
                <a:latin typeface="Arial" charset="0"/>
              </a:rPr>
            </a:br>
            <a:r>
              <a:rPr lang="en-US" sz="4000" b="1" dirty="0">
                <a:solidFill>
                  <a:srgbClr val="0000FF"/>
                </a:solidFill>
                <a:effectLst>
                  <a:outerShdw blurRad="38100" dist="38100" dir="2700000" algn="tl">
                    <a:srgbClr val="C0C0C0"/>
                  </a:outerShdw>
                </a:effectLst>
                <a:latin typeface="Arial" charset="0"/>
              </a:rPr>
              <a:t>(students follow own handout)</a:t>
            </a:r>
            <a:endParaRPr lang="ru-RU" sz="4000" b="1" dirty="0">
              <a:solidFill>
                <a:srgbClr val="0000FF"/>
              </a:solidFill>
              <a:effectLst>
                <a:outerShdw blurRad="38100" dist="38100" dir="2700000" algn="tl">
                  <a:srgbClr val="C0C0C0"/>
                </a:outerShdw>
              </a:effectLst>
              <a:latin typeface="Arial" charset="0"/>
            </a:endParaRPr>
          </a:p>
        </p:txBody>
      </p:sp>
      <p:sp>
        <p:nvSpPr>
          <p:cNvPr id="17411" name="Rectangle 3"/>
          <p:cNvSpPr>
            <a:spLocks noGrp="1" noChangeArrowheads="1"/>
          </p:cNvSpPr>
          <p:nvPr>
            <p:ph type="body" idx="1"/>
          </p:nvPr>
        </p:nvSpPr>
        <p:spPr/>
        <p:txBody>
          <a:bodyPr/>
          <a:lstStyle/>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1. You will work with a partner</a:t>
            </a:r>
          </a:p>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2. Each person will have an unknown. If there is a group of three there will be three unknowns given to that group.</a:t>
            </a:r>
          </a:p>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3.The TA will assign unknowns.</a:t>
            </a:r>
          </a:p>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4. The NMR spectra of the unknown will be provided to you. They are also available on a course web page.</a:t>
            </a:r>
          </a:p>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5. You will need to do the IR for that unknown.</a:t>
            </a:r>
          </a:p>
          <a:p>
            <a:pPr algn="just">
              <a:lnSpc>
                <a:spcPct val="80000"/>
              </a:lnSpc>
            </a:pPr>
            <a:r>
              <a:rPr lang="en-US" sz="2400" b="1" dirty="0">
                <a:solidFill>
                  <a:schemeClr val="tx1">
                    <a:lumMod val="75000"/>
                    <a:lumOff val="25000"/>
                  </a:schemeClr>
                </a:solidFill>
                <a:effectLst>
                  <a:outerShdw blurRad="38100" dist="38100" dir="2700000" algn="tl">
                    <a:srgbClr val="C0C0C0"/>
                  </a:outerShdw>
                </a:effectLst>
              </a:rPr>
              <a:t>6. The unknown will be either liquid or solid. For liquid unknowns you will use the silver chloride plates (you should have seen this last semester), for solid unknowns you will need to make a </a:t>
            </a:r>
            <a:r>
              <a:rPr lang="en-US" sz="2400" b="1" dirty="0" err="1">
                <a:solidFill>
                  <a:schemeClr val="tx1">
                    <a:lumMod val="75000"/>
                    <a:lumOff val="25000"/>
                  </a:schemeClr>
                </a:solidFill>
                <a:effectLst>
                  <a:outerShdw blurRad="38100" dist="38100" dir="2700000" algn="tl">
                    <a:srgbClr val="C0C0C0"/>
                  </a:outerShdw>
                </a:effectLst>
              </a:rPr>
              <a:t>KBr</a:t>
            </a:r>
            <a:r>
              <a:rPr lang="en-US" sz="2400" b="1" dirty="0">
                <a:solidFill>
                  <a:schemeClr val="tx1">
                    <a:lumMod val="75000"/>
                    <a:lumOff val="25000"/>
                  </a:schemeClr>
                </a:solidFill>
                <a:effectLst>
                  <a:outerShdw blurRad="38100" dist="38100" dir="2700000" algn="tl">
                    <a:srgbClr val="C0C0C0"/>
                  </a:outerShdw>
                </a:effectLst>
              </a:rPr>
              <a:t> pellet.</a:t>
            </a:r>
            <a:endParaRPr lang="ru-RU" sz="2400" b="1" dirty="0">
              <a:solidFill>
                <a:schemeClr val="tx1">
                  <a:lumMod val="75000"/>
                  <a:lumOff val="25000"/>
                </a:schemeClr>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End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4213" y="2349500"/>
            <a:ext cx="7772400" cy="1470025"/>
          </a:xfrm>
          <a:noFill/>
          <a:ln/>
        </p:spPr>
        <p:txBody>
          <a:bodyPr>
            <a:normAutofit fontScale="90000"/>
          </a:bodyPr>
          <a:lstStyle/>
          <a:p>
            <a:r>
              <a:rPr lang="en-US" sz="4800" b="1">
                <a:solidFill>
                  <a:srgbClr val="FF0000"/>
                </a:solidFill>
                <a:effectLst>
                  <a:outerShdw blurRad="38100" dist="38100" dir="2700000" algn="tl">
                    <a:srgbClr val="C0C0C0"/>
                  </a:outerShdw>
                </a:effectLst>
              </a:rPr>
              <a:t>Chapters 11 and 12:</a:t>
            </a:r>
            <a:br>
              <a:rPr lang="en-US" sz="4800" b="1">
                <a:solidFill>
                  <a:srgbClr val="FF0000"/>
                </a:solidFill>
                <a:effectLst>
                  <a:outerShdw blurRad="38100" dist="38100" dir="2700000" algn="tl">
                    <a:srgbClr val="C0C0C0"/>
                  </a:outerShdw>
                </a:effectLst>
              </a:rPr>
            </a:br>
            <a:r>
              <a:rPr lang="en-US" sz="4800" b="1">
                <a:solidFill>
                  <a:srgbClr val="FF0000"/>
                </a:solidFill>
                <a:effectLst>
                  <a:outerShdw blurRad="38100" dist="38100" dir="2700000" algn="tl">
                    <a:srgbClr val="C0C0C0"/>
                  </a:outerShdw>
                </a:effectLst>
              </a:rPr>
              <a:t>IR &amp; NMR Spectroscopy, Identification of Unknowns</a:t>
            </a:r>
            <a:r>
              <a:rPr lang="ru-RU"/>
              <a:t>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dirty="0">
                <a:solidFill>
                  <a:srgbClr val="0000FF"/>
                </a:solidFill>
                <a:effectLst>
                  <a:outerShdw blurRad="38100" dist="38100" dir="2700000" algn="tl">
                    <a:srgbClr val="C0C0C0"/>
                  </a:outerShdw>
                </a:effectLst>
              </a:rPr>
              <a:t>IR Spectroscopy</a:t>
            </a:r>
            <a:endParaRPr lang="ru-RU" b="1" dirty="0">
              <a:solidFill>
                <a:srgbClr val="0000FF"/>
              </a:solidFill>
              <a:effectLst>
                <a:outerShdw blurRad="38100" dist="38100" dir="2700000" algn="tl">
                  <a:srgbClr val="C0C0C0"/>
                </a:outerShdw>
              </a:effectLst>
            </a:endParaRPr>
          </a:p>
        </p:txBody>
      </p:sp>
      <p:sp>
        <p:nvSpPr>
          <p:cNvPr id="10243" name="Rectangle 3"/>
          <p:cNvSpPr>
            <a:spLocks noGrp="1" noChangeArrowheads="1"/>
          </p:cNvSpPr>
          <p:nvPr>
            <p:ph type="body" idx="1"/>
          </p:nvPr>
        </p:nvSpPr>
        <p:spPr>
          <a:xfrm>
            <a:off x="684213" y="1700213"/>
            <a:ext cx="7772400" cy="4681537"/>
          </a:xfrm>
        </p:spPr>
        <p:txBody>
          <a:bodyPr/>
          <a:lstStyle/>
          <a:p>
            <a:pPr algn="just">
              <a:lnSpc>
                <a:spcPct val="80000"/>
              </a:lnSpc>
            </a:pPr>
            <a:r>
              <a:rPr lang="en-US" sz="2600" b="1" dirty="0">
                <a:solidFill>
                  <a:schemeClr val="tx1">
                    <a:lumMod val="75000"/>
                    <a:lumOff val="25000"/>
                  </a:schemeClr>
                </a:solidFill>
                <a:effectLst>
                  <a:outerShdw blurRad="38100" dist="38100" dir="2700000" algn="tl">
                    <a:srgbClr val="C0C0C0"/>
                  </a:outerShdw>
                </a:effectLst>
                <a:latin typeface="Arial" charset="0"/>
              </a:rPr>
              <a:t>The presence and also the environment of functional groups in organic molecule can be identified by infrared (IR) spectroscopy. </a:t>
            </a:r>
          </a:p>
          <a:p>
            <a:pPr algn="just">
              <a:lnSpc>
                <a:spcPct val="80000"/>
              </a:lnSpc>
            </a:pPr>
            <a:r>
              <a:rPr lang="en-US" sz="2600" b="1" dirty="0">
                <a:solidFill>
                  <a:schemeClr val="tx1">
                    <a:lumMod val="75000"/>
                    <a:lumOff val="25000"/>
                  </a:schemeClr>
                </a:solidFill>
                <a:effectLst>
                  <a:outerShdw blurRad="38100" dist="38100" dir="2700000" algn="tl">
                    <a:srgbClr val="C0C0C0"/>
                  </a:outerShdw>
                </a:effectLst>
                <a:latin typeface="Arial" charset="0"/>
              </a:rPr>
              <a:t>Like nuclear magnetic resonance (NMR) and ultraviolet (UV) spectroscopy, infrared spectroscopy is nondestructive. </a:t>
            </a:r>
          </a:p>
          <a:p>
            <a:pPr algn="just">
              <a:lnSpc>
                <a:spcPct val="80000"/>
              </a:lnSpc>
            </a:pPr>
            <a:r>
              <a:rPr lang="en-US" sz="2600" b="1" dirty="0">
                <a:solidFill>
                  <a:schemeClr val="tx1">
                    <a:lumMod val="75000"/>
                    <a:lumOff val="25000"/>
                  </a:schemeClr>
                </a:solidFill>
                <a:effectLst>
                  <a:outerShdw blurRad="38100" dist="38100" dir="2700000" algn="tl">
                    <a:srgbClr val="C0C0C0"/>
                  </a:outerShdw>
                </a:effectLst>
                <a:latin typeface="Arial" charset="0"/>
              </a:rPr>
              <a:t>Moreover, the small quantity of sample needed, the speed with which spectrum can be obtained, the relatively low cost of the spectrometer, and I wide applicability of the method combine to make infrared spectroscopy one the most useful tools available to the organic chemist</a:t>
            </a:r>
            <a:r>
              <a:rPr lang="ru-RU" sz="2600" b="1" dirty="0">
                <a:solidFill>
                  <a:schemeClr val="tx1">
                    <a:lumMod val="75000"/>
                    <a:lumOff val="25000"/>
                  </a:schemeClr>
                </a:solidFill>
                <a:effectLst>
                  <a:outerShdw blurRad="38100" dist="38100" dir="2700000" algn="tl">
                    <a:srgbClr val="C0C0C0"/>
                  </a:outerShdw>
                </a:effectLst>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684213" y="476250"/>
            <a:ext cx="7772400" cy="1143000"/>
          </a:xfrm>
          <a:noFill/>
          <a:ln/>
        </p:spPr>
        <p:txBody>
          <a:bodyPr/>
          <a:lstStyle/>
          <a:p>
            <a:r>
              <a:rPr lang="en-US" b="1">
                <a:solidFill>
                  <a:srgbClr val="0000FF"/>
                </a:solidFill>
                <a:effectLst>
                  <a:outerShdw blurRad="38100" dist="38100" dir="2700000" algn="tl">
                    <a:srgbClr val="C0C0C0"/>
                  </a:outerShdw>
                </a:effectLst>
              </a:rPr>
              <a:t>IR Spectum</a:t>
            </a:r>
            <a:endParaRPr lang="ru-RU" b="1">
              <a:solidFill>
                <a:srgbClr val="0000FF"/>
              </a:solidFill>
              <a:effectLst>
                <a:outerShdw blurRad="38100" dist="38100" dir="2700000" algn="tl">
                  <a:srgbClr val="C0C0C0"/>
                </a:outerShdw>
              </a:effectLst>
            </a:endParaRPr>
          </a:p>
        </p:txBody>
      </p:sp>
      <p:pic>
        <p:nvPicPr>
          <p:cNvPr id="11269" name="Picture 5" descr="IR"/>
          <p:cNvPicPr>
            <a:picLocks noChangeAspect="1" noChangeArrowheads="1"/>
          </p:cNvPicPr>
          <p:nvPr/>
        </p:nvPicPr>
        <p:blipFill>
          <a:blip r:embed="rId2"/>
          <a:srcRect/>
          <a:stretch>
            <a:fillRect/>
          </a:stretch>
        </p:blipFill>
        <p:spPr bwMode="auto">
          <a:xfrm>
            <a:off x="-50800" y="1412875"/>
            <a:ext cx="9194800" cy="4799013"/>
          </a:xfrm>
          <a:prstGeom prst="rect">
            <a:avLst/>
          </a:prstGeom>
          <a:noFill/>
        </p:spPr>
      </p:pic>
      <p:sp>
        <p:nvSpPr>
          <p:cNvPr id="11270" name="Text Box 6"/>
          <p:cNvSpPr txBox="1">
            <a:spLocks noChangeArrowheads="1"/>
          </p:cNvSpPr>
          <p:nvPr/>
        </p:nvSpPr>
        <p:spPr bwMode="auto">
          <a:xfrm>
            <a:off x="6172200" y="5867400"/>
            <a:ext cx="2057400" cy="366713"/>
          </a:xfrm>
          <a:prstGeom prst="rect">
            <a:avLst/>
          </a:prstGeom>
          <a:noFill/>
          <a:ln w="9525">
            <a:noFill/>
            <a:miter lim="800000"/>
            <a:headEnd/>
            <a:tailEnd/>
          </a:ln>
          <a:effectLst/>
        </p:spPr>
        <p:txBody>
          <a:bodyPr wrap="none">
            <a:spAutoFit/>
          </a:bodyPr>
          <a:lstStyle/>
          <a:p>
            <a:r>
              <a:rPr lang="en-US" sz="1800"/>
              <a:t>“Fingerprint” region</a:t>
            </a:r>
            <a:endParaRPr lang="ru-RU"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algn="just"/>
            <a:r>
              <a:rPr lang="en-US" b="1" dirty="0">
                <a:solidFill>
                  <a:schemeClr val="tx1">
                    <a:lumMod val="75000"/>
                    <a:lumOff val="25000"/>
                  </a:schemeClr>
                </a:solidFill>
                <a:effectLst>
                  <a:outerShdw blurRad="38100" dist="38100" dir="2700000" algn="tl">
                    <a:srgbClr val="C0C0C0"/>
                  </a:outerShdw>
                </a:effectLst>
              </a:rPr>
              <a:t>Tables 11.1</a:t>
            </a:r>
            <a:r>
              <a:rPr lang="en-US" dirty="0">
                <a:solidFill>
                  <a:schemeClr val="tx1">
                    <a:lumMod val="75000"/>
                    <a:lumOff val="25000"/>
                  </a:schemeClr>
                </a:solidFill>
                <a:effectLst>
                  <a:outerShdw blurRad="38100" dist="38100" dir="2700000" algn="tl">
                    <a:srgbClr val="C0C0C0"/>
                  </a:outerShdw>
                </a:effectLst>
              </a:rPr>
              <a:t> (p. 233) and </a:t>
            </a:r>
            <a:r>
              <a:rPr lang="en-US" b="1" dirty="0">
                <a:solidFill>
                  <a:schemeClr val="tx1">
                    <a:lumMod val="75000"/>
                    <a:lumOff val="25000"/>
                  </a:schemeClr>
                </a:solidFill>
                <a:effectLst>
                  <a:outerShdw blurRad="38100" dist="38100" dir="2700000" algn="tl">
                    <a:srgbClr val="C0C0C0"/>
                  </a:outerShdw>
                </a:effectLst>
              </a:rPr>
              <a:t>11.2</a:t>
            </a:r>
            <a:r>
              <a:rPr lang="en-US" dirty="0">
                <a:solidFill>
                  <a:schemeClr val="tx1">
                    <a:lumMod val="75000"/>
                    <a:lumOff val="25000"/>
                  </a:schemeClr>
                </a:solidFill>
                <a:effectLst>
                  <a:outerShdw blurRad="38100" dist="38100" dir="2700000" algn="tl">
                    <a:srgbClr val="C0C0C0"/>
                  </a:outerShdw>
                </a:effectLst>
              </a:rPr>
              <a:t> (pp. 238-239) contain characteristic IR peaks of functional groups </a:t>
            </a:r>
          </a:p>
          <a:p>
            <a:pPr algn="just">
              <a:buFontTx/>
              <a:buNone/>
            </a:pPr>
            <a:endParaRPr lang="ru-RU" dirty="0">
              <a:solidFill>
                <a:srgbClr val="FF0000"/>
              </a:solidFill>
            </a:endParaRPr>
          </a:p>
        </p:txBody>
      </p:sp>
      <p:sp>
        <p:nvSpPr>
          <p:cNvPr id="12292" name="Rectangle 4"/>
          <p:cNvSpPr>
            <a:spLocks noGrp="1" noChangeArrowheads="1"/>
          </p:cNvSpPr>
          <p:nvPr>
            <p:ph type="title"/>
          </p:nvPr>
        </p:nvSpPr>
        <p:spPr>
          <a:xfrm>
            <a:off x="684213" y="476250"/>
            <a:ext cx="7772400" cy="1143000"/>
          </a:xfrm>
          <a:noFill/>
          <a:ln/>
        </p:spPr>
        <p:txBody>
          <a:bodyPr/>
          <a:lstStyle/>
          <a:p>
            <a:r>
              <a:rPr lang="en-US" b="1">
                <a:solidFill>
                  <a:srgbClr val="0000FF"/>
                </a:solidFill>
                <a:effectLst>
                  <a:outerShdw blurRad="38100" dist="38100" dir="2700000" algn="tl">
                    <a:srgbClr val="C0C0C0"/>
                  </a:outerShdw>
                </a:effectLst>
              </a:rPr>
              <a:t>IR Spectra Interpretation</a:t>
            </a:r>
            <a:endParaRPr lang="ru-RU" b="1">
              <a:solidFill>
                <a:srgbClr val="0000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23850" y="1039813"/>
            <a:ext cx="8424863" cy="5589587"/>
          </a:xfrm>
        </p:spPr>
        <p:txBody>
          <a:bodyPr/>
          <a:lstStyle/>
          <a:p>
            <a:pPr algn="just">
              <a:lnSpc>
                <a:spcPct val="90000"/>
              </a:lnSpc>
            </a:pPr>
            <a:r>
              <a:rPr lang="en-US" sz="2400" b="1" dirty="0">
                <a:solidFill>
                  <a:schemeClr val="tx1">
                    <a:lumMod val="75000"/>
                    <a:lumOff val="25000"/>
                  </a:schemeClr>
                </a:solidFill>
                <a:effectLst>
                  <a:outerShdw blurRad="38100" dist="38100" dir="2700000" algn="tl">
                    <a:srgbClr val="C0C0C0"/>
                  </a:outerShdw>
                </a:effectLst>
              </a:rPr>
              <a:t>Nuclear magnetic resonance (NMR) spectroscopy is a means of determining the number, kind, and relative locations of certain atoms, principally hydrogen and carbon, in molecules. </a:t>
            </a:r>
          </a:p>
          <a:p>
            <a:pPr algn="just">
              <a:lnSpc>
                <a:spcPct val="90000"/>
              </a:lnSpc>
            </a:pPr>
            <a:r>
              <a:rPr lang="en-US" sz="2400" b="1" dirty="0">
                <a:solidFill>
                  <a:schemeClr val="tx1">
                    <a:lumMod val="75000"/>
                    <a:lumOff val="25000"/>
                  </a:schemeClr>
                </a:solidFill>
                <a:effectLst>
                  <a:outerShdw blurRad="38100" dist="38100" dir="2700000" algn="tl">
                    <a:srgbClr val="C0C0C0"/>
                  </a:outerShdw>
                </a:effectLst>
              </a:rPr>
              <a:t>The number of peaks or groups of coupled peaks indicate the number of chemically and magnetically distinct hydrogen or carbon atoms in a molecule </a:t>
            </a:r>
          </a:p>
          <a:p>
            <a:pPr algn="just">
              <a:lnSpc>
                <a:spcPct val="90000"/>
              </a:lnSpc>
            </a:pPr>
            <a:r>
              <a:rPr lang="en-US" sz="2400" b="1" dirty="0">
                <a:solidFill>
                  <a:schemeClr val="tx1">
                    <a:lumMod val="75000"/>
                    <a:lumOff val="25000"/>
                  </a:schemeClr>
                </a:solidFill>
                <a:effectLst>
                  <a:outerShdw blurRad="38100" dist="38100" dir="2700000" algn="tl">
                    <a:srgbClr val="C0C0C0"/>
                  </a:outerShdw>
                </a:effectLst>
              </a:rPr>
              <a:t>The </a:t>
            </a:r>
            <a:r>
              <a:rPr lang="en-US" sz="2400" b="1" i="1" dirty="0">
                <a:solidFill>
                  <a:schemeClr val="tx1">
                    <a:lumMod val="75000"/>
                    <a:lumOff val="25000"/>
                  </a:schemeClr>
                </a:solidFill>
                <a:effectLst>
                  <a:outerShdw blurRad="38100" dist="38100" dir="2700000" algn="tl">
                    <a:srgbClr val="C0C0C0"/>
                  </a:outerShdw>
                </a:effectLst>
              </a:rPr>
              <a:t>integral </a:t>
            </a:r>
            <a:r>
              <a:rPr lang="en-US" sz="2400" b="1" dirty="0">
                <a:solidFill>
                  <a:schemeClr val="tx1">
                    <a:lumMod val="75000"/>
                    <a:lumOff val="25000"/>
                  </a:schemeClr>
                </a:solidFill>
                <a:effectLst>
                  <a:outerShdw blurRad="38100" dist="38100" dir="2700000" algn="tl">
                    <a:srgbClr val="C0C0C0"/>
                  </a:outerShdw>
                </a:effectLst>
              </a:rPr>
              <a:t>indicates the relative number of protons within a peak or group of peaks. </a:t>
            </a:r>
          </a:p>
          <a:p>
            <a:pPr algn="just">
              <a:lnSpc>
                <a:spcPct val="90000"/>
              </a:lnSpc>
            </a:pPr>
            <a:r>
              <a:rPr lang="en-US" sz="2400" b="1" dirty="0">
                <a:solidFill>
                  <a:schemeClr val="tx1">
                    <a:lumMod val="75000"/>
                    <a:lumOff val="25000"/>
                  </a:schemeClr>
                </a:solidFill>
                <a:effectLst>
                  <a:outerShdw blurRad="38100" dist="38100" dir="2700000" algn="tl">
                    <a:srgbClr val="C0C0C0"/>
                  </a:outerShdw>
                </a:effectLst>
              </a:rPr>
              <a:t>The separation within a group of peaks, called the </a:t>
            </a:r>
            <a:r>
              <a:rPr lang="en-US" sz="2400" b="1" i="1" dirty="0">
                <a:solidFill>
                  <a:schemeClr val="tx1">
                    <a:lumMod val="75000"/>
                    <a:lumOff val="25000"/>
                  </a:schemeClr>
                </a:solidFill>
                <a:effectLst>
                  <a:outerShdw blurRad="38100" dist="38100" dir="2700000" algn="tl">
                    <a:srgbClr val="C0C0C0"/>
                  </a:outerShdw>
                </a:effectLst>
              </a:rPr>
              <a:t>coupling constant, J, </a:t>
            </a:r>
            <a:r>
              <a:rPr lang="en-US" sz="2400" b="1" dirty="0">
                <a:solidFill>
                  <a:schemeClr val="tx1">
                    <a:lumMod val="75000"/>
                    <a:lumOff val="25000"/>
                  </a:schemeClr>
                </a:solidFill>
                <a:effectLst>
                  <a:outerShdw blurRad="38100" dist="38100" dir="2700000" algn="tl">
                    <a:srgbClr val="C0C0C0"/>
                  </a:outerShdw>
                </a:effectLst>
              </a:rPr>
              <a:t>can give information about the locations of the protons relative to other nearby protons and thus, the geometry of the molecule. </a:t>
            </a:r>
          </a:p>
          <a:p>
            <a:pPr algn="just">
              <a:lnSpc>
                <a:spcPct val="90000"/>
              </a:lnSpc>
            </a:pPr>
            <a:r>
              <a:rPr lang="en-US" sz="2400" b="1" dirty="0">
                <a:solidFill>
                  <a:schemeClr val="tx1">
                    <a:lumMod val="75000"/>
                    <a:lumOff val="25000"/>
                  </a:schemeClr>
                </a:solidFill>
                <a:effectLst>
                  <a:outerShdw blurRad="38100" dist="38100" dir="2700000" algn="tl">
                    <a:srgbClr val="C0C0C0"/>
                  </a:outerShdw>
                </a:effectLst>
              </a:rPr>
              <a:t>And the location of a peak in the spectrum is called the </a:t>
            </a:r>
            <a:r>
              <a:rPr lang="en-US" sz="2400" b="1" i="1" dirty="0">
                <a:solidFill>
                  <a:schemeClr val="tx1">
                    <a:lumMod val="75000"/>
                    <a:lumOff val="25000"/>
                  </a:schemeClr>
                </a:solidFill>
                <a:effectLst>
                  <a:outerShdw blurRad="38100" dist="38100" dir="2700000" algn="tl">
                    <a:srgbClr val="C0C0C0"/>
                  </a:outerShdw>
                </a:effectLst>
              </a:rPr>
              <a:t>chemical shift </a:t>
            </a:r>
            <a:r>
              <a:rPr lang="en-US" sz="2400" b="1" i="1" dirty="0">
                <a:solidFill>
                  <a:schemeClr val="tx1">
                    <a:lumMod val="75000"/>
                    <a:lumOff val="25000"/>
                  </a:schemeClr>
                </a:solidFill>
                <a:effectLst>
                  <a:outerShdw blurRad="38100" dist="38100" dir="2700000" algn="tl">
                    <a:srgbClr val="C0C0C0"/>
                  </a:outerShdw>
                </a:effectLst>
                <a:sym typeface="Symbol" pitchFamily="18" charset="2"/>
              </a:rPr>
              <a:t></a:t>
            </a:r>
            <a:r>
              <a:rPr lang="en-US" sz="2400" b="1" i="1" dirty="0">
                <a:solidFill>
                  <a:schemeClr val="tx1">
                    <a:lumMod val="75000"/>
                    <a:lumOff val="25000"/>
                  </a:schemeClr>
                </a:solidFill>
                <a:effectLst>
                  <a:outerShdw blurRad="38100" dist="38100" dir="2700000" algn="tl">
                    <a:srgbClr val="C0C0C0"/>
                  </a:outerShdw>
                </a:effectLst>
              </a:rPr>
              <a:t> </a:t>
            </a:r>
            <a:r>
              <a:rPr lang="en-US" sz="2400" b="1" dirty="0">
                <a:solidFill>
                  <a:schemeClr val="tx1">
                    <a:lumMod val="75000"/>
                    <a:lumOff val="25000"/>
                  </a:schemeClr>
                </a:solidFill>
                <a:effectLst>
                  <a:outerShdw blurRad="38100" dist="38100" dir="2700000" algn="tl">
                    <a:srgbClr val="C0C0C0"/>
                  </a:outerShdw>
                </a:effectLst>
              </a:rPr>
              <a:t>and</a:t>
            </a:r>
            <a:r>
              <a:rPr lang="en-US" sz="2400" b="1" i="1" dirty="0">
                <a:solidFill>
                  <a:schemeClr val="tx1">
                    <a:lumMod val="75000"/>
                    <a:lumOff val="25000"/>
                  </a:schemeClr>
                </a:solidFill>
                <a:effectLst>
                  <a:outerShdw blurRad="38100" dist="38100" dir="2700000" algn="tl">
                    <a:srgbClr val="C0C0C0"/>
                  </a:outerShdw>
                </a:effectLst>
              </a:rPr>
              <a:t> </a:t>
            </a:r>
            <a:r>
              <a:rPr lang="en-US" sz="2400" b="1" dirty="0">
                <a:solidFill>
                  <a:schemeClr val="tx1">
                    <a:lumMod val="75000"/>
                    <a:lumOff val="25000"/>
                  </a:schemeClr>
                </a:solidFill>
                <a:effectLst>
                  <a:outerShdw blurRad="38100" dist="38100" dir="2700000" algn="tl">
                    <a:srgbClr val="C0C0C0"/>
                  </a:outerShdw>
                </a:effectLst>
              </a:rPr>
              <a:t>indicates which kind of proton gave rise to the peak.</a:t>
            </a:r>
            <a:endParaRPr lang="ru-RU" sz="2400" b="1" dirty="0">
              <a:solidFill>
                <a:schemeClr val="tx1">
                  <a:lumMod val="75000"/>
                  <a:lumOff val="25000"/>
                </a:schemeClr>
              </a:solidFill>
              <a:effectLst>
                <a:outerShdw blurRad="38100" dist="38100" dir="2700000" algn="tl">
                  <a:srgbClr val="C0C0C0"/>
                </a:outerShdw>
              </a:effectLst>
            </a:endParaRPr>
          </a:p>
        </p:txBody>
      </p:sp>
      <p:sp>
        <p:nvSpPr>
          <p:cNvPr id="13316" name="Rectangle 4"/>
          <p:cNvSpPr>
            <a:spLocks noGrp="1" noChangeArrowheads="1"/>
          </p:cNvSpPr>
          <p:nvPr>
            <p:ph type="title"/>
          </p:nvPr>
        </p:nvSpPr>
        <p:spPr>
          <a:xfrm>
            <a:off x="611188" y="0"/>
            <a:ext cx="7772400" cy="1143000"/>
          </a:xfrm>
          <a:noFill/>
          <a:ln/>
        </p:spPr>
        <p:txBody>
          <a:bodyPr/>
          <a:lstStyle/>
          <a:p>
            <a:r>
              <a:rPr lang="en-US" b="1">
                <a:solidFill>
                  <a:srgbClr val="0000FF"/>
                </a:solidFill>
                <a:effectLst>
                  <a:outerShdw blurRad="38100" dist="38100" dir="2700000" algn="tl">
                    <a:srgbClr val="C0C0C0"/>
                  </a:outerShdw>
                </a:effectLst>
              </a:rPr>
              <a:t>NMR Spectroscopy</a:t>
            </a:r>
            <a:endParaRPr lang="ru-RU" b="1">
              <a:solidFill>
                <a:srgbClr val="0000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684213" y="476250"/>
            <a:ext cx="7772400" cy="1143000"/>
          </a:xfrm>
          <a:noFill/>
          <a:ln/>
        </p:spPr>
        <p:txBody>
          <a:bodyPr/>
          <a:lstStyle/>
          <a:p>
            <a:r>
              <a:rPr lang="en-US" b="1" baseline="30000">
                <a:solidFill>
                  <a:srgbClr val="0000FF"/>
                </a:solidFill>
                <a:effectLst>
                  <a:outerShdw blurRad="38100" dist="38100" dir="2700000" algn="tl">
                    <a:srgbClr val="C0C0C0"/>
                  </a:outerShdw>
                </a:effectLst>
              </a:rPr>
              <a:t>1</a:t>
            </a:r>
            <a:r>
              <a:rPr lang="en-US" b="1">
                <a:solidFill>
                  <a:srgbClr val="0000FF"/>
                </a:solidFill>
                <a:effectLst>
                  <a:outerShdw blurRad="38100" dist="38100" dir="2700000" algn="tl">
                    <a:srgbClr val="C0C0C0"/>
                  </a:outerShdw>
                </a:effectLst>
              </a:rPr>
              <a:t>H Spectrum of</a:t>
            </a:r>
            <a:r>
              <a:rPr lang="en-US" b="1">
                <a:effectLst>
                  <a:outerShdw blurRad="38100" dist="38100" dir="2700000" algn="tl">
                    <a:srgbClr val="C0C0C0"/>
                  </a:outerShdw>
                </a:effectLst>
              </a:rPr>
              <a:t> </a:t>
            </a:r>
            <a:r>
              <a:rPr lang="en-US" b="1">
                <a:solidFill>
                  <a:srgbClr val="009900"/>
                </a:solidFill>
                <a:effectLst>
                  <a:outerShdw blurRad="38100" dist="38100" dir="2700000" algn="tl">
                    <a:srgbClr val="C0C0C0"/>
                  </a:outerShdw>
                </a:effectLst>
              </a:rPr>
              <a:t>Mountain </a:t>
            </a:r>
            <a:r>
              <a:rPr lang="en-US" b="1">
                <a:solidFill>
                  <a:srgbClr val="FF0000"/>
                </a:solidFill>
                <a:effectLst>
                  <a:outerShdw blurRad="38100" dist="38100" dir="2700000" algn="tl">
                    <a:srgbClr val="C0C0C0"/>
                  </a:outerShdw>
                </a:effectLst>
              </a:rPr>
              <a:t>Dew</a:t>
            </a:r>
            <a:endParaRPr lang="ru-RU" b="1">
              <a:solidFill>
                <a:srgbClr val="FF0000"/>
              </a:solidFill>
              <a:effectLst>
                <a:outerShdw blurRad="38100" dist="38100" dir="2700000" algn="tl">
                  <a:srgbClr val="C0C0C0"/>
                </a:outerShdw>
              </a:effectLst>
            </a:endParaRPr>
          </a:p>
        </p:txBody>
      </p:sp>
      <p:pic>
        <p:nvPicPr>
          <p:cNvPr id="14341" name="Picture 5" descr="mtdew4large"/>
          <p:cNvPicPr>
            <a:picLocks noChangeAspect="1" noChangeArrowheads="1"/>
          </p:cNvPicPr>
          <p:nvPr/>
        </p:nvPicPr>
        <p:blipFill>
          <a:blip r:embed="rId2"/>
          <a:srcRect/>
          <a:stretch>
            <a:fillRect/>
          </a:stretch>
        </p:blipFill>
        <p:spPr bwMode="auto">
          <a:xfrm>
            <a:off x="684213" y="1557338"/>
            <a:ext cx="7993062" cy="44735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476250"/>
            <a:ext cx="7772400" cy="1143000"/>
          </a:xfrm>
          <a:noFill/>
          <a:ln/>
        </p:spPr>
        <p:txBody>
          <a:bodyPr>
            <a:normAutofit fontScale="90000"/>
          </a:bodyPr>
          <a:lstStyle/>
          <a:p>
            <a:r>
              <a:rPr lang="en-US" sz="4000" b="1" baseline="30000">
                <a:solidFill>
                  <a:srgbClr val="0000FF"/>
                </a:solidFill>
                <a:effectLst>
                  <a:outerShdw blurRad="38100" dist="38100" dir="2700000" algn="tl">
                    <a:srgbClr val="C0C0C0"/>
                  </a:outerShdw>
                </a:effectLst>
              </a:rPr>
              <a:t>13</a:t>
            </a:r>
            <a:r>
              <a:rPr lang="en-US" sz="4000" b="1">
                <a:solidFill>
                  <a:srgbClr val="0000FF"/>
                </a:solidFill>
                <a:effectLst>
                  <a:outerShdw blurRad="38100" dist="38100" dir="2700000" algn="tl">
                    <a:srgbClr val="C0C0C0"/>
                  </a:outerShdw>
                </a:effectLst>
              </a:rPr>
              <a:t>C Spectrum</a:t>
            </a:r>
            <a:br>
              <a:rPr lang="en-US" sz="4000" b="1">
                <a:solidFill>
                  <a:srgbClr val="0000FF"/>
                </a:solidFill>
                <a:effectLst>
                  <a:outerShdw blurRad="38100" dist="38100" dir="2700000" algn="tl">
                    <a:srgbClr val="C0C0C0"/>
                  </a:outerShdw>
                </a:effectLst>
              </a:rPr>
            </a:br>
            <a:r>
              <a:rPr lang="en-US" sz="4000" b="1">
                <a:solidFill>
                  <a:srgbClr val="0000FF"/>
                </a:solidFill>
                <a:effectLst>
                  <a:outerShdw blurRad="38100" dist="38100" dir="2700000" algn="tl">
                    <a:srgbClr val="C0C0C0"/>
                  </a:outerShdw>
                </a:effectLst>
              </a:rPr>
              <a:t>of</a:t>
            </a:r>
            <a:r>
              <a:rPr lang="en-US" sz="4000" b="1">
                <a:effectLst>
                  <a:outerShdw blurRad="38100" dist="38100" dir="2700000" algn="tl">
                    <a:srgbClr val="C0C0C0"/>
                  </a:outerShdw>
                </a:effectLst>
              </a:rPr>
              <a:t> </a:t>
            </a:r>
            <a:r>
              <a:rPr lang="en-US" sz="4000" b="1">
                <a:solidFill>
                  <a:srgbClr val="009900"/>
                </a:solidFill>
                <a:effectLst>
                  <a:outerShdw blurRad="38100" dist="38100" dir="2700000" algn="tl">
                    <a:srgbClr val="C0C0C0"/>
                  </a:outerShdw>
                </a:effectLst>
              </a:rPr>
              <a:t>Mountain </a:t>
            </a:r>
            <a:r>
              <a:rPr lang="en-US" sz="4000" b="1">
                <a:solidFill>
                  <a:srgbClr val="FF0000"/>
                </a:solidFill>
                <a:effectLst>
                  <a:outerShdw blurRad="38100" dist="38100" dir="2700000" algn="tl">
                    <a:srgbClr val="C0C0C0"/>
                  </a:outerShdw>
                </a:effectLst>
              </a:rPr>
              <a:t>Dew</a:t>
            </a:r>
            <a:endParaRPr lang="ru-RU" sz="4000" b="1">
              <a:solidFill>
                <a:srgbClr val="FF0000"/>
              </a:solidFill>
              <a:effectLst>
                <a:outerShdw blurRad="38100" dist="38100" dir="2700000" algn="tl">
                  <a:srgbClr val="C0C0C0"/>
                </a:outerShdw>
              </a:effectLst>
            </a:endParaRPr>
          </a:p>
        </p:txBody>
      </p:sp>
      <p:pic>
        <p:nvPicPr>
          <p:cNvPr id="15364" name="Picture 4" descr="mtdew6large"/>
          <p:cNvPicPr>
            <a:picLocks noChangeAspect="1" noChangeArrowheads="1"/>
          </p:cNvPicPr>
          <p:nvPr/>
        </p:nvPicPr>
        <p:blipFill>
          <a:blip r:embed="rId2"/>
          <a:srcRect/>
          <a:stretch>
            <a:fillRect/>
          </a:stretch>
        </p:blipFill>
        <p:spPr bwMode="auto">
          <a:xfrm>
            <a:off x="971550" y="1628775"/>
            <a:ext cx="7777163" cy="480853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p:txBody>
          <a:bodyPr/>
          <a:lstStyle/>
          <a:p>
            <a:pPr algn="just"/>
            <a:r>
              <a:rPr lang="en-US" b="1" dirty="0">
                <a:solidFill>
                  <a:schemeClr val="tx1">
                    <a:lumMod val="75000"/>
                    <a:lumOff val="25000"/>
                  </a:schemeClr>
                </a:solidFill>
                <a:effectLst>
                  <a:outerShdw blurRad="38100" dist="38100" dir="2700000" algn="tl">
                    <a:srgbClr val="C0C0C0"/>
                  </a:outerShdw>
                </a:effectLst>
              </a:rPr>
              <a:t>Tables 12.1</a:t>
            </a:r>
            <a:r>
              <a:rPr lang="en-US" dirty="0">
                <a:solidFill>
                  <a:schemeClr val="tx1">
                    <a:lumMod val="75000"/>
                    <a:lumOff val="25000"/>
                  </a:schemeClr>
                </a:solidFill>
                <a:effectLst>
                  <a:outerShdw blurRad="38100" dist="38100" dir="2700000" algn="tl">
                    <a:srgbClr val="C0C0C0"/>
                  </a:outerShdw>
                </a:effectLst>
              </a:rPr>
              <a:t> (p. 255) and </a:t>
            </a:r>
            <a:r>
              <a:rPr lang="en-US" b="1" dirty="0">
                <a:solidFill>
                  <a:schemeClr val="tx1">
                    <a:lumMod val="75000"/>
                    <a:lumOff val="25000"/>
                  </a:schemeClr>
                </a:solidFill>
                <a:effectLst>
                  <a:outerShdw blurRad="38100" dist="38100" dir="2700000" algn="tl">
                    <a:srgbClr val="C0C0C0"/>
                  </a:outerShdw>
                </a:effectLst>
              </a:rPr>
              <a:t>12.3</a:t>
            </a:r>
            <a:r>
              <a:rPr lang="en-US" dirty="0">
                <a:solidFill>
                  <a:schemeClr val="tx1">
                    <a:lumMod val="75000"/>
                    <a:lumOff val="25000"/>
                  </a:schemeClr>
                </a:solidFill>
                <a:effectLst>
                  <a:outerShdw blurRad="38100" dist="38100" dir="2700000" algn="tl">
                    <a:srgbClr val="C0C0C0"/>
                  </a:outerShdw>
                </a:effectLst>
              </a:rPr>
              <a:t> (p. 260) contain H and C chemical shifts respectively.</a:t>
            </a:r>
          </a:p>
          <a:p>
            <a:pPr algn="just"/>
            <a:r>
              <a:rPr lang="en-US" b="1" dirty="0">
                <a:solidFill>
                  <a:schemeClr val="tx1">
                    <a:lumMod val="75000"/>
                    <a:lumOff val="25000"/>
                  </a:schemeClr>
                </a:solidFill>
                <a:effectLst>
                  <a:outerShdw blurRad="38100" dist="38100" dir="2700000" algn="tl">
                    <a:srgbClr val="C0C0C0"/>
                  </a:outerShdw>
                </a:effectLst>
              </a:rPr>
              <a:t>Table 12.2 </a:t>
            </a:r>
            <a:r>
              <a:rPr lang="en-US" dirty="0">
                <a:solidFill>
                  <a:schemeClr val="tx1">
                    <a:lumMod val="75000"/>
                    <a:lumOff val="25000"/>
                  </a:schemeClr>
                </a:solidFill>
                <a:effectLst>
                  <a:outerShdw blurRad="38100" dist="38100" dir="2700000" algn="tl">
                    <a:srgbClr val="C0C0C0"/>
                  </a:outerShdw>
                </a:effectLst>
              </a:rPr>
              <a:t>(p. 256) contains spin-spin coupling constants</a:t>
            </a:r>
            <a:r>
              <a:rPr lang="en-US" dirty="0">
                <a:solidFill>
                  <a:srgbClr val="FF0000"/>
                </a:solidFill>
                <a:effectLst>
                  <a:outerShdw blurRad="38100" dist="38100" dir="2700000" algn="tl">
                    <a:srgbClr val="C0C0C0"/>
                  </a:outerShdw>
                </a:effectLst>
              </a:rPr>
              <a:t>.</a:t>
            </a:r>
            <a:r>
              <a:rPr lang="ru-RU" dirty="0">
                <a:solidFill>
                  <a:srgbClr val="FF0000"/>
                </a:solidFill>
              </a:rPr>
              <a:t> </a:t>
            </a:r>
          </a:p>
        </p:txBody>
      </p:sp>
      <p:sp>
        <p:nvSpPr>
          <p:cNvPr id="16387" name="Rectangle 3"/>
          <p:cNvSpPr>
            <a:spLocks noGrp="1" noChangeArrowheads="1"/>
          </p:cNvSpPr>
          <p:nvPr>
            <p:ph type="title"/>
          </p:nvPr>
        </p:nvSpPr>
        <p:spPr>
          <a:xfrm>
            <a:off x="684213" y="476250"/>
            <a:ext cx="7772400" cy="1143000"/>
          </a:xfrm>
          <a:noFill/>
          <a:ln/>
        </p:spPr>
        <p:txBody>
          <a:bodyPr/>
          <a:lstStyle/>
          <a:p>
            <a:r>
              <a:rPr lang="en-US" b="1" dirty="0">
                <a:solidFill>
                  <a:srgbClr val="0000FF"/>
                </a:solidFill>
                <a:effectLst>
                  <a:outerShdw blurRad="38100" dist="38100" dir="2700000" algn="tl">
                    <a:srgbClr val="C0C0C0"/>
                  </a:outerShdw>
                </a:effectLst>
              </a:rPr>
              <a:t>NMR Spectra Interpretation</a:t>
            </a:r>
            <a:endParaRPr lang="ru-RU" b="1" dirty="0">
              <a:solidFill>
                <a:srgbClr val="0000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444</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Wel Come </vt:lpstr>
      <vt:lpstr>Chapters 11 and 12: IR &amp; NMR Spectroscopy, Identification of Unknowns </vt:lpstr>
      <vt:lpstr>IR Spectroscopy</vt:lpstr>
      <vt:lpstr>IR Spectum</vt:lpstr>
      <vt:lpstr>IR Spectra Interpretation</vt:lpstr>
      <vt:lpstr>NMR Spectroscopy</vt:lpstr>
      <vt:lpstr>1H Spectrum of Mountain Dew</vt:lpstr>
      <vt:lpstr>13C Spectrum of Mountain Dew</vt:lpstr>
      <vt:lpstr>NMR Spectra Interpretation</vt:lpstr>
      <vt:lpstr>Lab Procedure (students follow own handout)</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 Come </dc:title>
  <dc:creator>com</dc:creator>
  <cp:lastModifiedBy>com</cp:lastModifiedBy>
  <cp:revision>3</cp:revision>
  <dcterms:created xsi:type="dcterms:W3CDTF">2010-01-21T22:37:57Z</dcterms:created>
  <dcterms:modified xsi:type="dcterms:W3CDTF">2010-01-21T23:42:15Z</dcterms:modified>
</cp:coreProperties>
</file>