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2C612-D0AB-41B4-BB35-FB8A1F04E373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85770-8408-461F-8F70-77C8CF0F24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d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d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d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b="1" i="1" u="sng" dirty="0" smtClean="0"/>
              <a:t> </a:t>
            </a:r>
            <a:r>
              <a:rPr lang="en-US" sz="3100" b="1" i="1" u="sng" dirty="0" smtClean="0"/>
              <a:t>Mr. </a:t>
            </a:r>
            <a:r>
              <a:rPr lang="en-US" sz="3100" b="1" i="1" u="sng" dirty="0" err="1" smtClean="0"/>
              <a:t>Shaikh</a:t>
            </a:r>
            <a:r>
              <a:rPr lang="en-US" sz="3100" b="1" i="1" u="sng" dirty="0" smtClean="0"/>
              <a:t> </a:t>
            </a:r>
            <a:r>
              <a:rPr lang="en-US" sz="3100" b="1" i="1" u="sng" dirty="0" err="1" smtClean="0"/>
              <a:t>Amjad</a:t>
            </a:r>
            <a:r>
              <a:rPr lang="en-US" sz="3100" b="1" i="1" u="sng" dirty="0" smtClean="0"/>
              <a:t> R.</a:t>
            </a:r>
            <a:br>
              <a:rPr lang="en-US" sz="3100" b="1" i="1" u="sng" dirty="0" smtClean="0"/>
            </a:br>
            <a:r>
              <a:rPr lang="en-US" sz="1800" b="1" i="1" u="sng" dirty="0" smtClean="0"/>
              <a:t>Asst. Prof in Dept. of Computer Sci.</a:t>
            </a:r>
            <a:r>
              <a:rPr lang="en-US" sz="3100" b="1" i="1" u="sng" dirty="0" smtClean="0"/>
              <a:t/>
            </a:r>
            <a:br>
              <a:rPr lang="en-US" sz="3100" b="1" i="1" u="sng" dirty="0" smtClean="0"/>
            </a:br>
            <a:r>
              <a:rPr lang="en-US" sz="2200" b="1" i="1" u="sng" dirty="0" smtClean="0"/>
              <a:t>Mrs. K.S.K College </a:t>
            </a:r>
            <a:r>
              <a:rPr lang="en-US" sz="2200" b="1" i="1" u="sng" dirty="0" err="1" smtClean="0"/>
              <a:t>Beed</a:t>
            </a:r>
            <a:endParaRPr lang="en-US" sz="31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Software Processes</a:t>
            </a:r>
            <a:endParaRPr lang="en-US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B40A3-8C98-7643-999B-D2E4C4DFCA8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development benefits</a:t>
            </a:r>
            <a:endParaRPr lang="en-GB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cost of accommodating changing customer requirements is reduced. </a:t>
            </a:r>
          </a:p>
          <a:p>
            <a:pPr lvl="1"/>
            <a:r>
              <a:rPr lang="en-GB" dirty="0" smtClean="0"/>
              <a:t>The amount of analysis and documentation that has to be redone is much less than is required with the waterfall model.</a:t>
            </a:r>
          </a:p>
          <a:p>
            <a:r>
              <a:rPr lang="en-GB" dirty="0" smtClean="0"/>
              <a:t>It is easier to get customer feedback on the development work that has been done. </a:t>
            </a:r>
          </a:p>
          <a:p>
            <a:pPr lvl="1"/>
            <a:r>
              <a:rPr lang="en-GB" dirty="0" smtClean="0"/>
              <a:t>Customers can comment on demonstrations of the software and see how much has been implemented. </a:t>
            </a:r>
          </a:p>
          <a:p>
            <a:r>
              <a:rPr lang="en-GB" dirty="0" smtClean="0"/>
              <a:t>More rapid delivery and deployment of useful software to the customer is possible. </a:t>
            </a:r>
          </a:p>
          <a:p>
            <a:pPr lvl="1"/>
            <a:r>
              <a:rPr lang="en-GB" dirty="0" smtClean="0"/>
              <a:t>Customers are able to use and gain value from the software earlier than is possible with a waterfall process.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Incremental development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process is not visible. </a:t>
            </a:r>
          </a:p>
          <a:p>
            <a:pPr lvl="1"/>
            <a:r>
              <a:rPr lang="en-GB" dirty="0" smtClean="0"/>
              <a:t>Managers need regular deliverables to measure progress. If systems are developed quickly, it is not cost-effective to produce documents that reflect every version of the system. </a:t>
            </a:r>
          </a:p>
          <a:p>
            <a:r>
              <a:rPr lang="en-GB" dirty="0" smtClean="0"/>
              <a:t>System structure tends to degrade as new increments are added</a:t>
            </a:r>
            <a:r>
              <a:rPr lang="en-GB" i="1" dirty="0" smtClean="0"/>
              <a:t>. </a:t>
            </a:r>
          </a:p>
          <a:p>
            <a:pPr lvl="1"/>
            <a:r>
              <a:rPr lang="en-GB" dirty="0" smtClean="0"/>
              <a:t>Unless time and money is spent on refactoring to improve the software, regular change tends to corrupt its structure. Incorporating further software changes becomes increasingly difficult and costly.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specification</a:t>
            </a:r>
            <a:endParaRPr lang="en-GB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6664" y="1600200"/>
            <a:ext cx="846048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process of establishing what services are required and the constraints on the system’s operation and development.</a:t>
            </a:r>
          </a:p>
          <a:p>
            <a:r>
              <a:rPr lang="en-GB" dirty="0" smtClean="0"/>
              <a:t>Requirements engineering process</a:t>
            </a:r>
          </a:p>
          <a:p>
            <a:pPr lvl="1"/>
            <a:r>
              <a:rPr lang="en-GB" dirty="0" smtClean="0"/>
              <a:t>Feasibility study</a:t>
            </a:r>
          </a:p>
          <a:p>
            <a:pPr lvl="2"/>
            <a:r>
              <a:rPr lang="en-GB" dirty="0" smtClean="0"/>
              <a:t>Is it technically and financially feasible to build the system?</a:t>
            </a:r>
          </a:p>
          <a:p>
            <a:pPr lvl="1"/>
            <a:r>
              <a:rPr lang="en-GB" dirty="0" smtClean="0"/>
              <a:t>Requirements elicitation and analysis</a:t>
            </a:r>
          </a:p>
          <a:p>
            <a:pPr lvl="2"/>
            <a:r>
              <a:rPr lang="en-GB" dirty="0" smtClean="0"/>
              <a:t>What do the system stakeholders require or expect from the system?</a:t>
            </a:r>
          </a:p>
          <a:p>
            <a:pPr lvl="1"/>
            <a:r>
              <a:rPr lang="en-GB" dirty="0" smtClean="0"/>
              <a:t>Requirements specification	</a:t>
            </a:r>
          </a:p>
          <a:p>
            <a:pPr lvl="2"/>
            <a:r>
              <a:rPr lang="en-GB" dirty="0" smtClean="0"/>
              <a:t>Defining the requirements in detail</a:t>
            </a:r>
          </a:p>
          <a:p>
            <a:pPr lvl="1"/>
            <a:r>
              <a:rPr lang="en-GB" dirty="0" smtClean="0"/>
              <a:t>Requirements validation</a:t>
            </a:r>
          </a:p>
          <a:p>
            <a:pPr lvl="2"/>
            <a:r>
              <a:rPr lang="en-GB" dirty="0" smtClean="0"/>
              <a:t>Checking the validity of the requirements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requirements engineering process</a:t>
            </a:r>
            <a:br>
              <a:rPr lang="en-GB" dirty="0" smtClean="0"/>
            </a:br>
            <a:endParaRPr lang="en-US" dirty="0" smtClean="0"/>
          </a:p>
        </p:txBody>
      </p:sp>
      <p:pic>
        <p:nvPicPr>
          <p:cNvPr id="4" name="Picture 3" descr="2.4 RE-proces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84268" y="2084840"/>
            <a:ext cx="7395542" cy="385954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Software design and implementation</a:t>
            </a:r>
            <a:endParaRPr lang="en-GB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smtClean="0"/>
              <a:t>The process of converting the system specification into an executable system.</a:t>
            </a:r>
          </a:p>
          <a:p>
            <a:r>
              <a:rPr lang="en-GB" smtClean="0"/>
              <a:t>Software design</a:t>
            </a:r>
          </a:p>
          <a:p>
            <a:pPr lvl="1"/>
            <a:r>
              <a:rPr lang="en-GB" smtClean="0"/>
              <a:t>Design a software structure that realises the specification;</a:t>
            </a:r>
          </a:p>
          <a:p>
            <a:r>
              <a:rPr lang="en-GB" smtClean="0"/>
              <a:t>Implementation</a:t>
            </a:r>
          </a:p>
          <a:p>
            <a:pPr lvl="1"/>
            <a:r>
              <a:rPr lang="en-GB" smtClean="0"/>
              <a:t>Translate this structure into an executable program;</a:t>
            </a:r>
          </a:p>
          <a:p>
            <a:r>
              <a:rPr lang="en-GB" smtClean="0"/>
              <a:t>The activities of design and implementation are closely related and may be inter-leaved.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prototyping</a:t>
            </a:r>
            <a:endParaRPr lang="en-US"/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 prototype is an initial version of a system used to demonstrate concepts and try out design options.</a:t>
            </a:r>
          </a:p>
          <a:p>
            <a:r>
              <a:rPr lang="en-US" smtClean="0"/>
              <a:t>A prototype can be used in:</a:t>
            </a:r>
          </a:p>
          <a:p>
            <a:pPr lvl="1"/>
            <a:r>
              <a:rPr lang="en-US" smtClean="0"/>
              <a:t>The requirements engineering process to help with requirements elicitation and validation;</a:t>
            </a:r>
          </a:p>
          <a:p>
            <a:pPr lvl="1"/>
            <a:r>
              <a:rPr lang="en-US" smtClean="0"/>
              <a:t>In design processes to explore options and develop a UI design;</a:t>
            </a:r>
          </a:p>
          <a:p>
            <a:pPr lvl="1"/>
            <a:r>
              <a:rPr lang="en-US" smtClean="0"/>
              <a:t>In the testing process to run back-to-back tests.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 of prototyping</a:t>
            </a:r>
            <a:endParaRPr lang="en-US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Improved system usability.</a:t>
            </a:r>
          </a:p>
          <a:p>
            <a:r>
              <a:rPr lang="en-US" dirty="0" smtClean="0"/>
              <a:t>A closer match to users’ real needs.</a:t>
            </a:r>
          </a:p>
          <a:p>
            <a:r>
              <a:rPr lang="en-US" dirty="0" smtClean="0"/>
              <a:t>Improved design quality.</a:t>
            </a:r>
          </a:p>
          <a:p>
            <a:r>
              <a:rPr lang="en-US" dirty="0" smtClean="0"/>
              <a:t>Improved maintainability.</a:t>
            </a:r>
          </a:p>
          <a:p>
            <a:r>
              <a:rPr lang="en-US" dirty="0" smtClean="0"/>
              <a:t>Reduced development effort.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process of prototype development</a:t>
            </a:r>
            <a:br>
              <a:rPr lang="en-GB" dirty="0" smtClean="0"/>
            </a:br>
            <a:endParaRPr lang="en-US" dirty="0" smtClean="0"/>
          </a:p>
        </p:txBody>
      </p:sp>
      <p:pic>
        <p:nvPicPr>
          <p:cNvPr id="4" name="Picture 3" descr="2.9 PrototypeProces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970575" y="2608352"/>
            <a:ext cx="7627164" cy="21629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based on rapid prototyping languages or tools</a:t>
            </a:r>
          </a:p>
          <a:p>
            <a:r>
              <a:rPr lang="en-US" dirty="0" smtClean="0"/>
              <a:t>May involve leaving out functionality</a:t>
            </a:r>
          </a:p>
          <a:p>
            <a:pPr lvl="1"/>
            <a:r>
              <a:rPr lang="en-US" dirty="0" smtClean="0"/>
              <a:t>Prototype should focus on areas of the product that are not well-understood;</a:t>
            </a:r>
          </a:p>
          <a:p>
            <a:pPr lvl="1"/>
            <a:r>
              <a:rPr lang="en-US" dirty="0" smtClean="0"/>
              <a:t>Error checking and recovery may not be included in the prototype;</a:t>
            </a:r>
          </a:p>
          <a:p>
            <a:pPr lvl="1"/>
            <a:r>
              <a:rPr lang="en-US" dirty="0" smtClean="0"/>
              <a:t>Focus on functional rather than non-functional requirements such as reliability and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Incremental delivery</a:t>
            </a: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Rather than deliver the system as a single delivery, the development and delivery is broken down into increments with each increment delivering part of the required functionality.</a:t>
            </a:r>
          </a:p>
          <a:p>
            <a:r>
              <a:rPr lang="en-GB" sz="2800" dirty="0" smtClean="0"/>
              <a:t>User requirements are prioritised and the highest priority requirements are included in early increments.</a:t>
            </a:r>
          </a:p>
          <a:p>
            <a:r>
              <a:rPr lang="en-GB" sz="2800" dirty="0" smtClean="0"/>
              <a:t>Once the development of an increment is started, the requirements are frozen though requirements for later increments can continue to evolve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process models</a:t>
            </a:r>
          </a:p>
          <a:p>
            <a:r>
              <a:rPr lang="en-GB" dirty="0" smtClean="0"/>
              <a:t>Process activities</a:t>
            </a:r>
          </a:p>
          <a:p>
            <a:r>
              <a:rPr lang="en-GB" dirty="0" smtClean="0"/>
              <a:t>Coping with change</a:t>
            </a:r>
          </a:p>
          <a:p>
            <a:r>
              <a:rPr lang="en-GB" dirty="0" smtClean="0"/>
              <a:t>The Rational Unified Process</a:t>
            </a:r>
          </a:p>
          <a:p>
            <a:pPr lvl="1"/>
            <a:r>
              <a:rPr lang="en-GB" dirty="0" smtClean="0"/>
              <a:t>An example of a modern software process.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Incremental development and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Incremental development</a:t>
            </a:r>
          </a:p>
          <a:p>
            <a:pPr lvl="1"/>
            <a:r>
              <a:rPr lang="en-US" dirty="0" smtClean="0"/>
              <a:t>Develop the system in increments and evaluate each increment before proceeding to the development of the next increment;</a:t>
            </a:r>
          </a:p>
          <a:p>
            <a:pPr lvl="1"/>
            <a:r>
              <a:rPr lang="en-US" dirty="0" smtClean="0"/>
              <a:t>Normal approach used in agile methods;</a:t>
            </a:r>
          </a:p>
          <a:p>
            <a:pPr lvl="1"/>
            <a:r>
              <a:rPr lang="en-US" dirty="0" smtClean="0"/>
              <a:t>Evaluation done by user/customer proxy.</a:t>
            </a:r>
          </a:p>
          <a:p>
            <a:r>
              <a:rPr lang="en-US" dirty="0" smtClean="0"/>
              <a:t>Incremental delivery</a:t>
            </a:r>
          </a:p>
          <a:p>
            <a:pPr lvl="1"/>
            <a:r>
              <a:rPr lang="en-US" dirty="0" smtClean="0"/>
              <a:t>Deploy an increment for use by end-users;</a:t>
            </a:r>
          </a:p>
          <a:p>
            <a:pPr lvl="1"/>
            <a:r>
              <a:rPr lang="en-US" dirty="0" smtClean="0"/>
              <a:t>More realistic evaluation about practical use of software;</a:t>
            </a:r>
          </a:p>
          <a:p>
            <a:pPr lvl="1"/>
            <a:r>
              <a:rPr lang="en-US" dirty="0" smtClean="0"/>
              <a:t>Difficult to implement for replacement systems as increments have less functionality than the system being replaced.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delivery </a:t>
            </a:r>
            <a:endParaRPr lang="en-US" dirty="0" smtClean="0"/>
          </a:p>
        </p:txBody>
      </p:sp>
      <p:pic>
        <p:nvPicPr>
          <p:cNvPr id="4" name="Picture 3" descr="2.10 Incremental-delivery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2353036"/>
            <a:ext cx="8172017" cy="276724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Boehm’s spiral model of the software process </a:t>
            </a:r>
            <a:endParaRPr lang="en-US" dirty="0" smtClean="0"/>
          </a:p>
        </p:txBody>
      </p:sp>
      <p:pic>
        <p:nvPicPr>
          <p:cNvPr id="4" name="Picture 3" descr="2.11 Spiral-model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007471" y="1644649"/>
            <a:ext cx="6986169" cy="475330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Spiral model sectors</a:t>
            </a:r>
            <a:endParaRPr lang="en-GB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mtClean="0"/>
              <a:t>Objective setting</a:t>
            </a:r>
          </a:p>
          <a:p>
            <a:pPr lvl="1"/>
            <a:r>
              <a:rPr lang="en-GB" smtClean="0"/>
              <a:t>Specific objectives for the phase are identified.</a:t>
            </a:r>
          </a:p>
          <a:p>
            <a:r>
              <a:rPr lang="en-GB" smtClean="0"/>
              <a:t>Risk assessment and reduction</a:t>
            </a:r>
          </a:p>
          <a:p>
            <a:pPr lvl="1"/>
            <a:r>
              <a:rPr lang="en-GB" smtClean="0"/>
              <a:t>Risks are assessed and activities put in place to reduce the key risks.</a:t>
            </a:r>
          </a:p>
          <a:p>
            <a:r>
              <a:rPr lang="en-GB" smtClean="0"/>
              <a:t>Development and validation</a:t>
            </a:r>
          </a:p>
          <a:p>
            <a:pPr lvl="1"/>
            <a:r>
              <a:rPr lang="en-GB" smtClean="0"/>
              <a:t>A development model for the system is chosen  which can be any of the generic models.</a:t>
            </a:r>
          </a:p>
          <a:p>
            <a:r>
              <a:rPr lang="en-GB" smtClean="0"/>
              <a:t>Planning</a:t>
            </a:r>
          </a:p>
          <a:p>
            <a:pPr lvl="1"/>
            <a:r>
              <a:rPr lang="en-GB" smtClean="0"/>
              <a:t>The project is reviewed and the next phase of the spiral is planned.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Spiral model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Spiral model has been very influential in helping people think about iteration in software processes and introducing the risk-driven approach to development.</a:t>
            </a:r>
          </a:p>
          <a:p>
            <a:r>
              <a:rPr lang="en-US" dirty="0" smtClean="0"/>
              <a:t>In practice, however, the model is rarely used as published for practical software development.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software process</a:t>
            </a: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A structured set of activities required to develop a </a:t>
            </a:r>
            <a:br>
              <a:rPr lang="en-GB" sz="2000" dirty="0" smtClean="0"/>
            </a:br>
            <a:r>
              <a:rPr lang="en-GB" sz="2000" dirty="0" smtClean="0"/>
              <a:t>software system. </a:t>
            </a:r>
          </a:p>
          <a:p>
            <a:r>
              <a:rPr lang="en-GB" sz="2000" dirty="0" smtClean="0"/>
              <a:t>Many different software processes but all involve:</a:t>
            </a:r>
          </a:p>
          <a:p>
            <a:pPr lvl="1"/>
            <a:r>
              <a:rPr lang="en-GB" sz="2000" dirty="0" smtClean="0"/>
              <a:t>Specification – defining what the system should do;</a:t>
            </a:r>
          </a:p>
          <a:p>
            <a:pPr lvl="1"/>
            <a:r>
              <a:rPr lang="en-GB" sz="2000" dirty="0" smtClean="0"/>
              <a:t>Design and implementation – defining the organization of the system and implementing the system;</a:t>
            </a:r>
          </a:p>
          <a:p>
            <a:pPr lvl="1"/>
            <a:r>
              <a:rPr lang="en-GB" sz="2000" dirty="0" smtClean="0"/>
              <a:t>Validation – checking that it does what the customer wants;</a:t>
            </a:r>
          </a:p>
          <a:p>
            <a:pPr lvl="1"/>
            <a:r>
              <a:rPr lang="en-GB" sz="2000" dirty="0" smtClean="0"/>
              <a:t>Evolution – changing the system in response to changing customer needs.</a:t>
            </a:r>
          </a:p>
          <a:p>
            <a:r>
              <a:rPr lang="en-GB" sz="2000" dirty="0" smtClean="0"/>
              <a:t>A software process model is an abstract representation of a process. It presents a description of a process from some particular perspective.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process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mtClean="0"/>
              <a:t>When we describe and discuss processes, we usually talk about the activities in these processes such as specifying a data model, designing a user interface, etc. and the ordering of these activities.</a:t>
            </a:r>
          </a:p>
          <a:p>
            <a:r>
              <a:rPr lang="en-GB" smtClean="0"/>
              <a:t>Process descriptions may also include:</a:t>
            </a:r>
          </a:p>
          <a:p>
            <a:pPr lvl="1"/>
            <a:r>
              <a:rPr lang="en-GB" smtClean="0"/>
              <a:t>Products, which are the outcomes of a process activity; </a:t>
            </a:r>
          </a:p>
          <a:p>
            <a:pPr lvl="1"/>
            <a:r>
              <a:rPr lang="en-GB" smtClean="0"/>
              <a:t>Roles, which reflect the responsibilities of the people involved in the process;</a:t>
            </a:r>
          </a:p>
          <a:p>
            <a:pPr lvl="1"/>
            <a:r>
              <a:rPr lang="en-GB" smtClean="0"/>
              <a:t>Pre- and post-conditions, which are statements that are true before and after a process activity has been enacted or a product produced.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process models</a:t>
            </a: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waterfall model</a:t>
            </a:r>
          </a:p>
          <a:p>
            <a:pPr lvl="1"/>
            <a:r>
              <a:rPr lang="en-GB" dirty="0" smtClean="0"/>
              <a:t>Plan-driven model. Separate and distinct phases of specification and development.</a:t>
            </a:r>
          </a:p>
          <a:p>
            <a:r>
              <a:rPr lang="en-GB" dirty="0" smtClean="0"/>
              <a:t>Incremental development</a:t>
            </a:r>
          </a:p>
          <a:p>
            <a:pPr lvl="1"/>
            <a:r>
              <a:rPr lang="en-GB" dirty="0" smtClean="0"/>
              <a:t>Specification, development and validation are interleaved. May be plan-driven or agile.</a:t>
            </a:r>
          </a:p>
          <a:p>
            <a:r>
              <a:rPr lang="en-GB" dirty="0" smtClean="0"/>
              <a:t>Reuse-oriented software engineering</a:t>
            </a:r>
          </a:p>
          <a:p>
            <a:pPr lvl="1"/>
            <a:r>
              <a:rPr lang="en-GB" dirty="0" smtClean="0"/>
              <a:t>The system is assembled from existing components. May be plan-driven or agile.</a:t>
            </a:r>
          </a:p>
          <a:p>
            <a:r>
              <a:rPr lang="en-GB" dirty="0" smtClean="0"/>
              <a:t>In practice, most large systems are developed using a process that incorporates elements from all of these models.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waterfall model</a:t>
            </a:r>
            <a:br>
              <a:rPr lang="en-GB" dirty="0" smtClean="0"/>
            </a:br>
            <a:endParaRPr lang="en-US" dirty="0" smtClean="0"/>
          </a:p>
        </p:txBody>
      </p:sp>
      <p:pic>
        <p:nvPicPr>
          <p:cNvPr id="4" name="Picture 3" descr="2.1.Waterfall-model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911053" y="1931942"/>
            <a:ext cx="7183698" cy="403946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Waterfall model phases</a:t>
            </a: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There are separate identified phases in the waterfall model:</a:t>
            </a:r>
          </a:p>
          <a:p>
            <a:pPr lvl="1"/>
            <a:r>
              <a:rPr lang="en-GB" dirty="0" smtClean="0"/>
              <a:t>Requirements analysis and definition</a:t>
            </a:r>
          </a:p>
          <a:p>
            <a:pPr lvl="1"/>
            <a:r>
              <a:rPr lang="en-GB" dirty="0" smtClean="0"/>
              <a:t>System and software design</a:t>
            </a:r>
          </a:p>
          <a:p>
            <a:pPr lvl="1"/>
            <a:r>
              <a:rPr lang="en-GB" dirty="0" smtClean="0"/>
              <a:t>Implementation and unit testing</a:t>
            </a:r>
          </a:p>
          <a:p>
            <a:pPr lvl="1"/>
            <a:r>
              <a:rPr lang="en-GB" dirty="0" smtClean="0"/>
              <a:t>Integration and system testing</a:t>
            </a:r>
          </a:p>
          <a:p>
            <a:pPr lvl="1"/>
            <a:r>
              <a:rPr lang="en-GB" dirty="0" smtClean="0"/>
              <a:t>Operation and maintenance</a:t>
            </a:r>
          </a:p>
          <a:p>
            <a:r>
              <a:rPr lang="en-GB" dirty="0" smtClean="0"/>
              <a:t>The main drawback of the waterfall model is the difficulty of accommodating change after the process is underway. In principle, a phase has to be complete before moving onto the next phase.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Waterfall model problems</a:t>
            </a:r>
            <a:endParaRPr lang="en-GB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Inflexible partitioning of the project into distinct stages makes it difficult to respond to changing customer requirements.</a:t>
            </a:r>
          </a:p>
          <a:p>
            <a:pPr lvl="1"/>
            <a:r>
              <a:rPr lang="en-GB" dirty="0" smtClean="0"/>
              <a:t>Therefore, this model is only appropriate when the requirements are well-understood and changes will be fairly limited during the design process. </a:t>
            </a:r>
          </a:p>
          <a:p>
            <a:pPr lvl="1"/>
            <a:r>
              <a:rPr lang="en-GB" dirty="0" smtClean="0"/>
              <a:t>Few business systems have stable requirements.</a:t>
            </a:r>
          </a:p>
          <a:p>
            <a:r>
              <a:rPr lang="en-GB" dirty="0" smtClean="0"/>
              <a:t>The waterfall model is mostly used for large systems engineering projects where a system is developed at several sites.</a:t>
            </a:r>
          </a:p>
          <a:p>
            <a:pPr lvl="1"/>
            <a:r>
              <a:rPr lang="en-GB" dirty="0" smtClean="0"/>
              <a:t>In those circumstances, the plan-driven nature of the waterfall model helps coordinate the work.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Incremental development </a:t>
            </a:r>
            <a:br>
              <a:rPr lang="en-GB" dirty="0" smtClean="0"/>
            </a:br>
            <a:endParaRPr lang="en-US" dirty="0" smtClean="0"/>
          </a:p>
        </p:txBody>
      </p:sp>
      <p:pic>
        <p:nvPicPr>
          <p:cNvPr id="4" name="Picture 3" descr="2.2 Incremental-dev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1892460"/>
            <a:ext cx="7517728" cy="405192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Chapter 2 Software Processes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1184</Words>
  <Application>Microsoft Office PowerPoint</Application>
  <PresentationFormat>On-screen Show (4:3)</PresentationFormat>
  <Paragraphs>171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Mr. Shaikh Amjad R. Asst. Prof in Dept. of Computer Sci. Mrs. K.S.K College Beed</vt:lpstr>
      <vt:lpstr>Topics covered</vt:lpstr>
      <vt:lpstr>The software process</vt:lpstr>
      <vt:lpstr>Software process descriptions</vt:lpstr>
      <vt:lpstr>Software process models</vt:lpstr>
      <vt:lpstr>The waterfall model </vt:lpstr>
      <vt:lpstr>Waterfall model phases</vt:lpstr>
      <vt:lpstr>Waterfall model problems</vt:lpstr>
      <vt:lpstr>Incremental development  </vt:lpstr>
      <vt:lpstr>Incremental development benefits</vt:lpstr>
      <vt:lpstr>Incremental development problems</vt:lpstr>
      <vt:lpstr>Software specification</vt:lpstr>
      <vt:lpstr>The requirements engineering process </vt:lpstr>
      <vt:lpstr>Software design and implementation</vt:lpstr>
      <vt:lpstr>Software prototyping</vt:lpstr>
      <vt:lpstr>Benefits of prototyping</vt:lpstr>
      <vt:lpstr>The process of prototype development </vt:lpstr>
      <vt:lpstr>Prototype development</vt:lpstr>
      <vt:lpstr>Incremental delivery</vt:lpstr>
      <vt:lpstr>Incremental development and delivery</vt:lpstr>
      <vt:lpstr>Incremental delivery </vt:lpstr>
      <vt:lpstr>Boehm’s spiral model of the software process </vt:lpstr>
      <vt:lpstr>Spiral model sectors</vt:lpstr>
      <vt:lpstr>Spiral model usage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Mr. Shaikh Amjad R. Asst. Prof in Dept. of Computer Sci. Mrs. K.S.K College Beed</dc:title>
  <dc:creator>Amjad</dc:creator>
  <cp:lastModifiedBy>Amjad</cp:lastModifiedBy>
  <cp:revision>1</cp:revision>
  <dcterms:created xsi:type="dcterms:W3CDTF">2006-08-16T00:00:00Z</dcterms:created>
  <dcterms:modified xsi:type="dcterms:W3CDTF">2017-11-29T14:39:28Z</dcterms:modified>
</cp:coreProperties>
</file>