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300" r:id="rId2"/>
    <p:sldId id="257" r:id="rId3"/>
    <p:sldId id="260" r:id="rId4"/>
    <p:sldId id="261" r:id="rId5"/>
    <p:sldId id="264" r:id="rId6"/>
    <p:sldId id="266" r:id="rId7"/>
    <p:sldId id="269" r:id="rId8"/>
    <p:sldId id="270" r:id="rId9"/>
    <p:sldId id="291" r:id="rId10"/>
    <p:sldId id="295" r:id="rId11"/>
    <p:sldId id="296" r:id="rId12"/>
    <p:sldId id="301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50519E-9FB7-46D0-8393-F3AD3EB9ABE8}" type="datetimeFigureOut">
              <a:rPr lang="en-US" smtClean="0"/>
              <a:pPr/>
              <a:t>4/12/2017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4011F8-9B75-46F8-8C4E-3176143BA62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34362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0938" y="692150"/>
            <a:ext cx="4556125" cy="341630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12700">
            <a:miter lim="800000"/>
            <a:headEnd/>
            <a:tailEnd/>
          </a:ln>
        </p:spPr>
        <p:txBody>
          <a:bodyPr lIns="90488" tIns="44450" rIns="90488" bIns="44450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0938" y="692150"/>
            <a:ext cx="4556125" cy="341630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12700">
            <a:miter lim="800000"/>
            <a:headEnd/>
            <a:tailEnd/>
          </a:ln>
        </p:spPr>
        <p:txBody>
          <a:bodyPr lIns="90488" tIns="44450" rIns="90488" bIns="44450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0938" y="692150"/>
            <a:ext cx="4556125" cy="341630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12700">
            <a:miter lim="800000"/>
            <a:headEnd/>
            <a:tailEnd/>
          </a:ln>
        </p:spPr>
        <p:txBody>
          <a:bodyPr lIns="90488" tIns="44450" rIns="90488" bIns="44450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DDC790-DDC5-47F4-98BB-43777CEEB353}" type="datetimeFigureOut">
              <a:rPr lang="en-US" smtClean="0"/>
              <a:pPr/>
              <a:t>4/12/2017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505122-0AB9-4F98-A409-9BEB078A57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DDC790-DDC5-47F4-98BB-43777CEEB353}" type="datetimeFigureOut">
              <a:rPr lang="en-US" smtClean="0"/>
              <a:pPr/>
              <a:t>4/12/2017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505122-0AB9-4F98-A409-9BEB078A57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DDC790-DDC5-47F4-98BB-43777CEEB353}" type="datetimeFigureOut">
              <a:rPr lang="en-US" smtClean="0"/>
              <a:pPr/>
              <a:t>4/12/2017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505122-0AB9-4F98-A409-9BEB078A57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DDC790-DDC5-47F4-98BB-43777CEEB353}" type="datetimeFigureOut">
              <a:rPr lang="en-US" smtClean="0"/>
              <a:pPr/>
              <a:t>4/12/2017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505122-0AB9-4F98-A409-9BEB078A57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DDC790-DDC5-47F4-98BB-43777CEEB353}" type="datetimeFigureOut">
              <a:rPr lang="en-US" smtClean="0"/>
              <a:pPr/>
              <a:t>4/12/2017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505122-0AB9-4F98-A409-9BEB078A57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DDC790-DDC5-47F4-98BB-43777CEEB353}" type="datetimeFigureOut">
              <a:rPr lang="en-US" smtClean="0"/>
              <a:pPr/>
              <a:t>4/12/2017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505122-0AB9-4F98-A409-9BEB078A57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DDC790-DDC5-47F4-98BB-43777CEEB353}" type="datetimeFigureOut">
              <a:rPr lang="en-US" smtClean="0"/>
              <a:pPr/>
              <a:t>4/12/2017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505122-0AB9-4F98-A409-9BEB078A57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DDC790-DDC5-47F4-98BB-43777CEEB353}" type="datetimeFigureOut">
              <a:rPr lang="en-US" smtClean="0"/>
              <a:pPr/>
              <a:t>4/12/2017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505122-0AB9-4F98-A409-9BEB078A57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DDC790-DDC5-47F4-98BB-43777CEEB353}" type="datetimeFigureOut">
              <a:rPr lang="en-US" smtClean="0"/>
              <a:pPr/>
              <a:t>4/12/2017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505122-0AB9-4F98-A409-9BEB078A57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DDC790-DDC5-47F4-98BB-43777CEEB353}" type="datetimeFigureOut">
              <a:rPr lang="en-US" smtClean="0"/>
              <a:pPr/>
              <a:t>4/12/2017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505122-0AB9-4F98-A409-9BEB078A57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DDC790-DDC5-47F4-98BB-43777CEEB353}" type="datetimeFigureOut">
              <a:rPr lang="en-US" smtClean="0"/>
              <a:pPr/>
              <a:t>4/12/2017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505122-0AB9-4F98-A409-9BEB078A57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DDC790-DDC5-47F4-98BB-43777CEEB353}" type="datetimeFigureOut">
              <a:rPr lang="en-US" smtClean="0"/>
              <a:pPr/>
              <a:t>4/12/2017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505122-0AB9-4F98-A409-9BEB078A579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04801"/>
            <a:ext cx="7772400" cy="1752599"/>
          </a:xfrm>
        </p:spPr>
        <p:txBody>
          <a:bodyPr>
            <a:normAutofit/>
          </a:bodyPr>
          <a:lstStyle/>
          <a:p>
            <a:r>
              <a:rPr lang="en-US" sz="6600" b="1" dirty="0" smtClean="0">
                <a:solidFill>
                  <a:srgbClr val="7030A0"/>
                </a:solidFill>
              </a:rPr>
              <a:t>WEL COME</a:t>
            </a:r>
            <a:endParaRPr lang="en-US" sz="6600" b="1" dirty="0">
              <a:solidFill>
                <a:srgbClr val="7030A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962400"/>
            <a:ext cx="6400800" cy="2133600"/>
          </a:xfrm>
        </p:spPr>
        <p:txBody>
          <a:bodyPr>
            <a:normAutofit fontScale="40000" lnSpcReduction="20000"/>
          </a:bodyPr>
          <a:lstStyle/>
          <a:p>
            <a:endParaRPr lang="en-US" sz="4800" b="1" dirty="0" smtClean="0">
              <a:solidFill>
                <a:srgbClr val="C00000"/>
              </a:solidFill>
            </a:endParaRPr>
          </a:p>
          <a:p>
            <a:endParaRPr lang="en-IN" sz="8000" b="1" dirty="0" smtClean="0">
              <a:solidFill>
                <a:srgbClr val="C00000"/>
              </a:solidFill>
            </a:endParaRPr>
          </a:p>
          <a:p>
            <a:r>
              <a:rPr lang="en-IN" sz="8000" b="1" dirty="0" err="1" smtClean="0">
                <a:solidFill>
                  <a:srgbClr val="C00000"/>
                </a:solidFill>
              </a:rPr>
              <a:t>Dr</a:t>
            </a:r>
            <a:r>
              <a:rPr lang="en-IN" sz="8000" b="1" dirty="0" err="1">
                <a:solidFill>
                  <a:srgbClr val="C00000"/>
                </a:solidFill>
              </a:rPr>
              <a:t>.</a:t>
            </a:r>
            <a:r>
              <a:rPr lang="en-IN" sz="8000" b="1" dirty="0">
                <a:solidFill>
                  <a:srgbClr val="C00000"/>
                </a:solidFill>
              </a:rPr>
              <a:t> </a:t>
            </a:r>
            <a:r>
              <a:rPr lang="en-IN" sz="8000" b="1" dirty="0" err="1">
                <a:solidFill>
                  <a:srgbClr val="C00000"/>
                </a:solidFill>
              </a:rPr>
              <a:t>Udhav</a:t>
            </a:r>
            <a:r>
              <a:rPr lang="en-IN" sz="8000" b="1" dirty="0">
                <a:solidFill>
                  <a:srgbClr val="C00000"/>
                </a:solidFill>
              </a:rPr>
              <a:t> kale</a:t>
            </a:r>
            <a:endParaRPr lang="en-US" sz="8000" b="1" dirty="0">
              <a:solidFill>
                <a:srgbClr val="C00000"/>
              </a:solidFill>
            </a:endParaRPr>
          </a:p>
          <a:p>
            <a:r>
              <a:rPr lang="en-US" sz="7300" b="1" dirty="0" smtClean="0">
                <a:solidFill>
                  <a:srgbClr val="C00000"/>
                </a:solidFill>
              </a:rPr>
              <a:t>Department </a:t>
            </a:r>
            <a:r>
              <a:rPr lang="en-US" sz="7300" b="1" dirty="0" smtClean="0">
                <a:solidFill>
                  <a:srgbClr val="C00000"/>
                </a:solidFill>
              </a:rPr>
              <a:t>of PHYSICAL EDUCATION</a:t>
            </a:r>
            <a:endParaRPr lang="en-US" sz="7300" b="1" dirty="0">
              <a:solidFill>
                <a:srgbClr val="C00000"/>
              </a:solidFill>
            </a:endParaRPr>
          </a:p>
        </p:txBody>
      </p:sp>
      <p:pic>
        <p:nvPicPr>
          <p:cNvPr id="45058" name="Picture 2" descr="C:\Documents and Settings\Acer\Desktop\pic4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0" y="1981200"/>
            <a:ext cx="5943600" cy="2438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66700"/>
            <a:ext cx="8382000" cy="1104900"/>
          </a:xfrm>
        </p:spPr>
        <p:txBody>
          <a:bodyPr>
            <a:normAutofit fontScale="90000"/>
          </a:bodyPr>
          <a:lstStyle/>
          <a:p>
            <a:r>
              <a:rPr lang="en-US"/>
              <a:t>Reasons for Educational Disadvantages</a:t>
            </a:r>
          </a:p>
        </p:txBody>
      </p:sp>
      <p:sp>
        <p:nvSpPr>
          <p:cNvPr id="1228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676400"/>
            <a:ext cx="8382000" cy="4114800"/>
          </a:xfrm>
        </p:spPr>
        <p:txBody>
          <a:bodyPr/>
          <a:lstStyle/>
          <a:p>
            <a:r>
              <a:rPr lang="en-US"/>
              <a:t>Lower level of parental education</a:t>
            </a:r>
          </a:p>
          <a:p>
            <a:r>
              <a:rPr lang="en-US"/>
              <a:t>Greater likelihood of living with a single parent</a:t>
            </a:r>
          </a:p>
          <a:p>
            <a:r>
              <a:rPr lang="en-US"/>
              <a:t>Fewer community resources</a:t>
            </a:r>
          </a:p>
          <a:p>
            <a:r>
              <a:rPr lang="en-US"/>
              <a:t>Disadvantaged schools less conducive to learning</a:t>
            </a:r>
          </a:p>
          <a:p>
            <a:r>
              <a:rPr lang="en-US"/>
              <a:t>Greater likelihood of living in poverty</a:t>
            </a:r>
          </a:p>
          <a:p>
            <a:r>
              <a:rPr lang="en-US"/>
              <a:t>Influx of English as a second language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Educational Reform and PE</a:t>
            </a:r>
          </a:p>
        </p:txBody>
      </p:sp>
      <p:sp>
        <p:nvSpPr>
          <p:cNvPr id="1239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76400"/>
            <a:ext cx="8305800" cy="4114800"/>
          </a:xfrm>
        </p:spPr>
        <p:txBody>
          <a:bodyPr>
            <a:normAutofit lnSpcReduction="10000"/>
          </a:bodyPr>
          <a:lstStyle/>
          <a:p>
            <a:r>
              <a:rPr lang="en-US"/>
              <a:t>Is PE a “frill” and nonessential to curriculum?</a:t>
            </a:r>
          </a:p>
          <a:p>
            <a:pPr lvl="1"/>
            <a:r>
              <a:rPr lang="en-US"/>
              <a:t>There has been increased time in schools for core academic subjects, thus reducing time for physical education, music, and art.</a:t>
            </a:r>
          </a:p>
          <a:p>
            <a:r>
              <a:rPr lang="en-US"/>
              <a:t>NASPE: PE should be an integral part of the school curriculum.</a:t>
            </a:r>
          </a:p>
          <a:p>
            <a:pPr lvl="1"/>
            <a:r>
              <a:rPr lang="en-US"/>
              <a:t>Physical education can affect both academic learning and the physical activity patterns of students.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sz="19900" i="1" dirty="0" smtClean="0">
                <a:solidFill>
                  <a:srgbClr val="C00000"/>
                </a:solidFill>
              </a:rPr>
              <a:t>			END</a:t>
            </a:r>
            <a:endParaRPr lang="en-US" i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381000" y="6248400"/>
            <a:ext cx="1905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099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00" name="Line 4"/>
          <p:cNvSpPr>
            <a:spLocks noChangeShapeType="1"/>
          </p:cNvSpPr>
          <p:nvPr/>
        </p:nvSpPr>
        <p:spPr bwMode="auto">
          <a:xfrm>
            <a:off x="26988" y="3429000"/>
            <a:ext cx="7974012" cy="0"/>
          </a:xfrm>
          <a:prstGeom prst="line">
            <a:avLst/>
          </a:prstGeom>
          <a:noFill/>
          <a:ln w="508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05" name="Rectangle 9"/>
          <p:cNvSpPr>
            <a:spLocks noGrp="1" noChangeArrowheads="1"/>
          </p:cNvSpPr>
          <p:nvPr>
            <p:ph type="title"/>
          </p:nvPr>
        </p:nvSpPr>
        <p:spPr>
          <a:xfrm>
            <a:off x="381000" y="266700"/>
            <a:ext cx="8382000" cy="11049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Role </a:t>
            </a:r>
            <a:r>
              <a:rPr lang="en-US" dirty="0"/>
              <a:t>of Physical Education and Sport in Society and Education</a:t>
            </a:r>
          </a:p>
        </p:txBody>
      </p:sp>
      <p:sp>
        <p:nvSpPr>
          <p:cNvPr id="4106" name="Rectangle 10"/>
          <p:cNvSpPr>
            <a:spLocks noGrp="1" noChangeArrowheads="1"/>
          </p:cNvSpPr>
          <p:nvPr>
            <p:ph type="body" idx="1"/>
          </p:nvPr>
        </p:nvSpPr>
        <p:spPr>
          <a:xfrm>
            <a:off x="304800" y="1676400"/>
            <a:ext cx="8458200" cy="4114800"/>
          </a:xfrm>
        </p:spPr>
        <p:txBody>
          <a:bodyPr/>
          <a:lstStyle/>
          <a:p>
            <a:r>
              <a:rPr lang="en-US"/>
              <a:t>What are the implications of changing demographics in the U.S for physical education, exercise science, and sport?</a:t>
            </a:r>
          </a:p>
          <a:p>
            <a:r>
              <a:rPr lang="en-US"/>
              <a:t>What is the fitness movement?</a:t>
            </a:r>
          </a:p>
          <a:p>
            <a:r>
              <a:rPr lang="en-US"/>
              <a:t>What are the current educational reform movements is physical education, exercise science, and sport?</a:t>
            </a:r>
          </a:p>
        </p:txBody>
      </p:sp>
      <p:sp>
        <p:nvSpPr>
          <p:cNvPr id="4107" name="Line 11"/>
          <p:cNvSpPr>
            <a:spLocks noChangeShapeType="1"/>
          </p:cNvSpPr>
          <p:nvPr/>
        </p:nvSpPr>
        <p:spPr bwMode="auto">
          <a:xfrm>
            <a:off x="0" y="1447800"/>
            <a:ext cx="81534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Cultural Competence</a:t>
            </a:r>
          </a:p>
        </p:txBody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676400"/>
            <a:ext cx="8534400" cy="4953000"/>
          </a:xfrm>
        </p:spPr>
        <p:txBody>
          <a:bodyPr/>
          <a:lstStyle/>
          <a:p>
            <a:r>
              <a:rPr lang="en-US" sz="2800"/>
              <a:t>“…a set of congruent behaviors, attitudes, and policies that come together in a system, agency, or among professionals that enables effective work in cross-cultural situations.”</a:t>
            </a:r>
          </a:p>
          <a:p>
            <a:pPr lvl="1"/>
            <a:r>
              <a:rPr lang="en-US" sz="2000" b="1" u="sng"/>
              <a:t>Culture</a:t>
            </a:r>
            <a:r>
              <a:rPr lang="en-US" sz="2000"/>
              <a:t>: integrated patterns of human behavior that include the language,  thoughts, communications, actions, customs, values, and institutions of racial, ethnic, religious, or social groups.</a:t>
            </a:r>
          </a:p>
          <a:p>
            <a:pPr lvl="1">
              <a:buFont typeface="Monotype Sorts" pitchFamily="2" charset="2"/>
              <a:buNone/>
            </a:pPr>
            <a:endParaRPr lang="en-US" sz="2400"/>
          </a:p>
          <a:p>
            <a:pPr lvl="1"/>
            <a:r>
              <a:rPr lang="en-US" sz="2000" b="1" u="sng"/>
              <a:t>Competence</a:t>
            </a:r>
            <a:r>
              <a:rPr lang="en-US" sz="2000"/>
              <a:t>: having the capacity to function effectively as an individual and an organization within the context of cultural beliefs, behaviors, and needs presented by consumers and their communities.</a:t>
            </a:r>
            <a:endParaRPr lang="en-US"/>
          </a:p>
        </p:txBody>
      </p:sp>
      <p:pic>
        <p:nvPicPr>
          <p:cNvPr id="91140" name="Picture 4" descr="D:\world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543800" y="381000"/>
            <a:ext cx="1295400" cy="1295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Achieving Cultural Competence</a:t>
            </a:r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676400"/>
            <a:ext cx="8610600" cy="4114800"/>
          </a:xfrm>
        </p:spPr>
        <p:txBody>
          <a:bodyPr/>
          <a:lstStyle/>
          <a:p>
            <a:r>
              <a:rPr lang="en-US"/>
              <a:t>“...an on-going developmental process of personal reflection and growth.”</a:t>
            </a:r>
          </a:p>
          <a:p>
            <a:pPr lvl="1"/>
            <a:r>
              <a:rPr lang="en-US" sz="2400"/>
              <a:t>Reflect on your own cultural heritage, beliefs and biases.</a:t>
            </a:r>
          </a:p>
          <a:p>
            <a:pPr lvl="1"/>
            <a:r>
              <a:rPr lang="en-US" sz="2400"/>
              <a:t>Understand how power, privilege, oppression, discrimination, and stereotypes influence opportunities for different cultural groups.</a:t>
            </a:r>
          </a:p>
          <a:p>
            <a:pPr lvl="1"/>
            <a:r>
              <a:rPr lang="en-US" sz="2400"/>
              <a:t>Gain knowledge of other cultures.</a:t>
            </a:r>
          </a:p>
          <a:p>
            <a:pPr lvl="1"/>
            <a:r>
              <a:rPr lang="en-US" sz="2400"/>
              <a:t>Show respect and compassion for cultural differences.</a:t>
            </a:r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381000" y="6172200"/>
            <a:ext cx="1905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291" name="Rectangle 3"/>
          <p:cNvSpPr>
            <a:spLocks noChangeArrowheads="1"/>
          </p:cNvSpPr>
          <p:nvPr/>
        </p:nvSpPr>
        <p:spPr bwMode="auto">
          <a:xfrm>
            <a:off x="3124200" y="6172200"/>
            <a:ext cx="2895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292" name="Rectangle 4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anchor="ctr"/>
          <a:lstStyle/>
          <a:p>
            <a:r>
              <a:rPr lang="en-US"/>
              <a:t>Health defined...</a:t>
            </a:r>
          </a:p>
        </p:txBody>
      </p:sp>
      <p:sp>
        <p:nvSpPr>
          <p:cNvPr id="12293" name="Rectangle 5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/>
              <a:t>World Health Organization defines </a:t>
            </a:r>
            <a:r>
              <a:rPr lang="en-US" i="1"/>
              <a:t>health </a:t>
            </a:r>
            <a:r>
              <a:rPr lang="en-US"/>
              <a:t>as a “state of complete physical, mental, and social well-being and not merely the absence of disease and infirmity.”</a:t>
            </a:r>
          </a:p>
          <a:p>
            <a:r>
              <a:rPr lang="en-US"/>
              <a:t>Incorporates the physical, mental, and social aspects of health.</a:t>
            </a:r>
          </a:p>
        </p:txBody>
      </p:sp>
      <p:sp>
        <p:nvSpPr>
          <p:cNvPr id="12294" name="Line 6"/>
          <p:cNvSpPr>
            <a:spLocks noChangeShapeType="1"/>
          </p:cNvSpPr>
          <p:nvPr/>
        </p:nvSpPr>
        <p:spPr bwMode="auto">
          <a:xfrm>
            <a:off x="0" y="1447800"/>
            <a:ext cx="81534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12295" name="Picture 7" descr="D:\body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391400" y="228600"/>
            <a:ext cx="1295400" cy="1295400"/>
          </a:xfrm>
          <a:prstGeom prst="rect">
            <a:avLst/>
          </a:prstGeom>
          <a:noFill/>
        </p:spPr>
      </p:pic>
    </p:spTree>
  </p:cSld>
  <p:clrMapOvr>
    <a:masterClrMapping/>
  </p:clrMapOvr>
  <p:transition spd="slow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381000" y="6172200"/>
            <a:ext cx="1905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387" name="Rectangle 3"/>
          <p:cNvSpPr>
            <a:spLocks noChangeArrowheads="1"/>
          </p:cNvSpPr>
          <p:nvPr/>
        </p:nvSpPr>
        <p:spPr bwMode="auto">
          <a:xfrm>
            <a:off x="3124200" y="6172200"/>
            <a:ext cx="2895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388" name="Rectangle 4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anchor="ctr"/>
          <a:lstStyle/>
          <a:p>
            <a:r>
              <a:rPr lang="en-US"/>
              <a:t>National Health Reports</a:t>
            </a:r>
          </a:p>
        </p:txBody>
      </p:sp>
      <p:sp>
        <p:nvSpPr>
          <p:cNvPr id="1638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28600" y="1447800"/>
            <a:ext cx="8534400" cy="5105400"/>
          </a:xfrm>
          <a:noFill/>
          <a:ln/>
        </p:spPr>
        <p:txBody>
          <a:bodyPr>
            <a:normAutofit lnSpcReduction="10000"/>
          </a:bodyPr>
          <a:lstStyle/>
          <a:p>
            <a:r>
              <a:rPr lang="en-US"/>
              <a:t>Healthy People (1979)</a:t>
            </a:r>
          </a:p>
          <a:p>
            <a:pPr lvl="1"/>
            <a:r>
              <a:rPr lang="en-US" sz="2400"/>
              <a:t>Established national goals for improving health.</a:t>
            </a:r>
            <a:endParaRPr lang="en-US"/>
          </a:p>
          <a:p>
            <a:r>
              <a:rPr lang="en-US"/>
              <a:t>Objectives for the Nation (1980)</a:t>
            </a:r>
          </a:p>
          <a:p>
            <a:pPr lvl="1"/>
            <a:r>
              <a:rPr lang="en-US" sz="2400"/>
              <a:t>226 public health objectives to be reached by 1990.</a:t>
            </a:r>
            <a:endParaRPr lang="en-US"/>
          </a:p>
          <a:p>
            <a:r>
              <a:rPr lang="en-US"/>
              <a:t>Healthy People 2000 (1990)</a:t>
            </a:r>
          </a:p>
          <a:p>
            <a:pPr lvl="1"/>
            <a:r>
              <a:rPr lang="en-US" sz="2400"/>
              <a:t>3 goals to reach by 2000: increase healthy lifespan, reduce health disparities among populations groups, and access to health services for all.</a:t>
            </a:r>
            <a:endParaRPr lang="en-US"/>
          </a:p>
          <a:p>
            <a:r>
              <a:rPr lang="en-US"/>
              <a:t>Healthy People 2010 </a:t>
            </a:r>
          </a:p>
          <a:p>
            <a:pPr lvl="1"/>
            <a:r>
              <a:rPr lang="en-US" sz="2400"/>
              <a:t>Comprehensive emphasis on health promotion and disease prevention.</a:t>
            </a:r>
            <a:endParaRPr lang="en-US"/>
          </a:p>
        </p:txBody>
      </p:sp>
      <p:sp>
        <p:nvSpPr>
          <p:cNvPr id="16390" name="Line 6"/>
          <p:cNvSpPr>
            <a:spLocks noChangeShapeType="1"/>
          </p:cNvSpPr>
          <p:nvPr/>
        </p:nvSpPr>
        <p:spPr bwMode="auto">
          <a:xfrm>
            <a:off x="0" y="1447800"/>
            <a:ext cx="81534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16391" name="Picture 7" descr="D:\2010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315200" y="457200"/>
            <a:ext cx="1465263" cy="1485900"/>
          </a:xfrm>
          <a:prstGeom prst="rect">
            <a:avLst/>
          </a:prstGeom>
          <a:noFill/>
        </p:spPr>
      </p:pic>
    </p:spTree>
  </p:cSld>
  <p:clrMapOvr>
    <a:masterClrMapping/>
  </p:clrMapOvr>
  <p:transition spd="slow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Importance of Physical Activity</a:t>
            </a:r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76400"/>
            <a:ext cx="8305800" cy="4114800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Regular physical activity:</a:t>
            </a:r>
          </a:p>
          <a:p>
            <a:pPr lvl="1"/>
            <a:r>
              <a:rPr lang="en-US" dirty="0"/>
              <a:t>helps maintain functional independence of elderly</a:t>
            </a:r>
          </a:p>
          <a:p>
            <a:pPr lvl="1"/>
            <a:r>
              <a:rPr lang="en-US" dirty="0"/>
              <a:t>prevents disease</a:t>
            </a:r>
          </a:p>
          <a:p>
            <a:pPr lvl="1"/>
            <a:r>
              <a:rPr lang="en-US" dirty="0"/>
              <a:t>assists in the management of many diseases</a:t>
            </a:r>
          </a:p>
          <a:p>
            <a:pPr lvl="1"/>
            <a:r>
              <a:rPr lang="en-US" dirty="0"/>
              <a:t>enhances the quality of life for </a:t>
            </a:r>
            <a:r>
              <a:rPr lang="en-US" b="1" u="sng" dirty="0"/>
              <a:t>ALL</a:t>
            </a:r>
          </a:p>
          <a:p>
            <a:pPr lvl="1"/>
            <a:r>
              <a:rPr lang="en-US" dirty="0"/>
              <a:t>reduces medical costs</a:t>
            </a:r>
          </a:p>
          <a:p>
            <a:pPr lvl="1"/>
            <a:r>
              <a:rPr lang="en-US" dirty="0"/>
              <a:t>increased productivity and decreased absenteeism at work and school</a:t>
            </a:r>
          </a:p>
          <a:p>
            <a:pPr lvl="1"/>
            <a:r>
              <a:rPr lang="en-US" dirty="0"/>
              <a:t>and many more…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/>
              <a:t>Wellness Movement and Physical Education &amp; Sport</a:t>
            </a:r>
            <a:endParaRPr lang="en-US"/>
          </a:p>
        </p:txBody>
      </p:sp>
      <p:sp>
        <p:nvSpPr>
          <p:cNvPr id="972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676400"/>
            <a:ext cx="8534400" cy="4876800"/>
          </a:xfrm>
        </p:spPr>
        <p:txBody>
          <a:bodyPr/>
          <a:lstStyle/>
          <a:p>
            <a:r>
              <a:rPr lang="en-US"/>
              <a:t>Receive skills, knowledge, and values for physically active lifestyle.</a:t>
            </a:r>
          </a:p>
          <a:p>
            <a:r>
              <a:rPr lang="en-US"/>
              <a:t>School PE programs:</a:t>
            </a:r>
          </a:p>
          <a:p>
            <a:pPr lvl="1"/>
            <a:r>
              <a:rPr lang="en-US"/>
              <a:t>reach over 50 million children each year.</a:t>
            </a:r>
          </a:p>
          <a:p>
            <a:pPr lvl="1"/>
            <a:r>
              <a:rPr lang="en-US"/>
              <a:t>provide the foundation for participation in physical activity throughout one’s lifespan.</a:t>
            </a:r>
          </a:p>
          <a:p>
            <a:r>
              <a:rPr lang="en-US"/>
              <a:t>School worksite health promotion programs can reach over 5 million adults.</a:t>
            </a:r>
          </a:p>
          <a:p>
            <a:r>
              <a:rPr lang="en-US"/>
              <a:t>Use of school as a community center</a:t>
            </a:r>
          </a:p>
        </p:txBody>
      </p:sp>
      <p:pic>
        <p:nvPicPr>
          <p:cNvPr id="97284" name="Picture 4" descr="D:\develop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467600" y="533400"/>
            <a:ext cx="1190625" cy="11906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i="1"/>
              <a:t>The Condition of Education 1994</a:t>
            </a:r>
            <a:endParaRPr lang="en-US"/>
          </a:p>
        </p:txBody>
      </p:sp>
      <p:sp>
        <p:nvSpPr>
          <p:cNvPr id="1187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76400"/>
            <a:ext cx="8458200" cy="4114800"/>
          </a:xfrm>
        </p:spPr>
        <p:txBody>
          <a:bodyPr>
            <a:normAutofit fontScale="92500"/>
          </a:bodyPr>
          <a:lstStyle/>
          <a:p>
            <a:r>
              <a:rPr lang="en-US" sz="2800"/>
              <a:t>All 50 states had implemented reforms.</a:t>
            </a:r>
          </a:p>
          <a:p>
            <a:r>
              <a:rPr lang="en-US" sz="2800"/>
              <a:t>Almost all states had increased graduation requirements and mandated student-testing standards.</a:t>
            </a:r>
          </a:p>
          <a:p>
            <a:r>
              <a:rPr lang="en-US" sz="2800"/>
              <a:t>More students are completing the recommended core curriculum.</a:t>
            </a:r>
          </a:p>
          <a:p>
            <a:r>
              <a:rPr lang="en-US" sz="2800"/>
              <a:t>Math and science achievement increased.</a:t>
            </a:r>
          </a:p>
          <a:p>
            <a:r>
              <a:rPr lang="en-US" sz="2800"/>
              <a:t>More students were attending college after graduating from high school.</a:t>
            </a:r>
          </a:p>
          <a:p>
            <a:r>
              <a:rPr lang="en-US" sz="2800"/>
              <a:t>High school dropout rate decreased by nearly half.</a:t>
            </a:r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613</Words>
  <Application>Microsoft Office PowerPoint</Application>
  <PresentationFormat>On-screen Show (4:3)</PresentationFormat>
  <Paragraphs>68</Paragraphs>
  <Slides>12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WEL COME</vt:lpstr>
      <vt:lpstr>Role of Physical Education and Sport in Society and Education</vt:lpstr>
      <vt:lpstr>Cultural Competence</vt:lpstr>
      <vt:lpstr>Achieving Cultural Competence</vt:lpstr>
      <vt:lpstr>Health defined...</vt:lpstr>
      <vt:lpstr>National Health Reports</vt:lpstr>
      <vt:lpstr>Importance of Physical Activity</vt:lpstr>
      <vt:lpstr>Wellness Movement and Physical Education &amp; Sport</vt:lpstr>
      <vt:lpstr>The Condition of Education 1994</vt:lpstr>
      <vt:lpstr>Reasons for Educational Disadvantages</vt:lpstr>
      <vt:lpstr>Educational Reform and PE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Windows</dc:creator>
  <cp:lastModifiedBy>PC1</cp:lastModifiedBy>
  <cp:revision>4</cp:revision>
  <dcterms:created xsi:type="dcterms:W3CDTF">2017-12-04T04:57:07Z</dcterms:created>
  <dcterms:modified xsi:type="dcterms:W3CDTF">2017-12-05T04:51:06Z</dcterms:modified>
</cp:coreProperties>
</file>