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AAAC2-4105-41E3-A55E-79F3492A1350}" type="datetimeFigureOut">
              <a:rPr lang="en-US" smtClean="0"/>
              <a:pPr/>
              <a:t>11/29/2017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E1E5FE-C13E-4B7B-829C-825182D66019}" type="slidenum">
              <a:rPr lang="en-US" smtClean="0"/>
              <a:pPr/>
              <a:t>‹#›</a:t>
            </a:fld>
            <a:endParaRPr lang="en-US"/>
          </a:p>
        </p:txBody>
      </p:sp>
    </p:spTree>
    <p:extLst>
      <p:ext uri="{BB962C8B-B14F-4D97-AF65-F5344CB8AC3E}">
        <p14:creationId xmlns:p14="http://schemas.microsoft.com/office/powerpoint/2010/main" val="242598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E1E5FE-C13E-4B7B-829C-825182D6601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E1E5FE-C13E-4B7B-829C-825182D6601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C1420-8D14-4918-B15D-7F0048EFB8CB}" type="datetimeFigureOut">
              <a:rPr lang="en-US" smtClean="0"/>
              <a:pPr/>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9D6ABC-79E6-473C-87FA-07E86172FC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C1420-8D14-4918-B15D-7F0048EFB8CB}" type="datetimeFigureOut">
              <a:rPr lang="en-US" smtClean="0"/>
              <a:pPr/>
              <a:t>11/29/2017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9D6ABC-79E6-473C-87FA-07E86172FC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838200"/>
            <a:ext cx="6019800" cy="2585323"/>
          </a:xfrm>
          <a:prstGeom prst="rect">
            <a:avLst/>
          </a:prstGeom>
          <a:noFill/>
        </p:spPr>
        <p:txBody>
          <a:bodyPr wrap="square" rtlCol="0">
            <a:spAutoFit/>
          </a:bodyPr>
          <a:lstStyle/>
          <a:p>
            <a:endParaRPr lang="en-US" b="1" i="1" dirty="0" smtClean="0">
              <a:solidFill>
                <a:schemeClr val="accent1"/>
              </a:solidFill>
            </a:endParaRPr>
          </a:p>
          <a:p>
            <a:endParaRPr lang="en-US" b="1" i="1" dirty="0">
              <a:solidFill>
                <a:schemeClr val="accent1"/>
              </a:solidFill>
            </a:endParaRPr>
          </a:p>
          <a:p>
            <a:r>
              <a:rPr lang="en-US" b="1" dirty="0" smtClean="0">
                <a:solidFill>
                  <a:srgbClr val="FF0000"/>
                </a:solidFill>
                <a:latin typeface="Arial Black" pitchFamily="34" charset="0"/>
              </a:rPr>
              <a:t>     RANGE </a:t>
            </a:r>
            <a:r>
              <a:rPr lang="en-US" b="1" dirty="0">
                <a:solidFill>
                  <a:srgbClr val="FF0000"/>
                </a:solidFill>
                <a:latin typeface="Arial Black" pitchFamily="34" charset="0"/>
              </a:rPr>
              <a:t>OF TEMPERATURE TOLERANCE</a:t>
            </a:r>
            <a:endParaRPr lang="en-US" b="1" i="1" dirty="0" smtClean="0">
              <a:solidFill>
                <a:schemeClr val="accent1"/>
              </a:solidFill>
            </a:endParaRPr>
          </a:p>
          <a:p>
            <a:endParaRPr lang="en-US" b="1" i="1" dirty="0">
              <a:solidFill>
                <a:schemeClr val="accent1"/>
              </a:solidFill>
            </a:endParaRPr>
          </a:p>
          <a:p>
            <a:endParaRPr lang="en-US" b="1" i="1" dirty="0" smtClean="0">
              <a:solidFill>
                <a:schemeClr val="accent1"/>
              </a:solidFill>
            </a:endParaRPr>
          </a:p>
          <a:p>
            <a:pPr algn="ctr"/>
            <a:r>
              <a:rPr lang="en-US" b="1" i="1" dirty="0" smtClean="0">
                <a:solidFill>
                  <a:schemeClr val="accent1"/>
                </a:solidFill>
              </a:rPr>
              <a:t>By-Dr</a:t>
            </a:r>
            <a:r>
              <a:rPr lang="en-US" b="1" i="1" dirty="0">
                <a:solidFill>
                  <a:schemeClr val="accent1"/>
                </a:solidFill>
              </a:rPr>
              <a:t>. P. B. Sirsat</a:t>
            </a:r>
            <a:br>
              <a:rPr lang="en-US" b="1" i="1" dirty="0">
                <a:solidFill>
                  <a:schemeClr val="accent1"/>
                </a:solidFill>
              </a:rPr>
            </a:br>
            <a:r>
              <a:rPr lang="en-US" b="1" i="1" dirty="0">
                <a:solidFill>
                  <a:schemeClr val="accent1"/>
                </a:solidFill>
              </a:rPr>
              <a:t>Assist. Professor in Zoology,</a:t>
            </a:r>
            <a:br>
              <a:rPr lang="en-US" b="1" i="1" dirty="0">
                <a:solidFill>
                  <a:schemeClr val="accent1"/>
                </a:solidFill>
              </a:rPr>
            </a:br>
            <a:r>
              <a:rPr lang="en-US" b="1" i="1" dirty="0">
                <a:solidFill>
                  <a:schemeClr val="accent1"/>
                </a:solidFill>
              </a:rPr>
              <a:t>B.SC.T.Y.</a:t>
            </a:r>
            <a:endParaRPr lang="en-US" dirty="0">
              <a:solidFill>
                <a:schemeClr val="accent1"/>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371600" y="0"/>
            <a:ext cx="7772400" cy="2057400"/>
          </a:xfrm>
        </p:spPr>
        <p:txBody>
          <a:bodyPr>
            <a:normAutofit fontScale="90000"/>
          </a:bodyPr>
          <a:lstStyle/>
          <a:p>
            <a:r>
              <a:rPr lang="en-US" b="1" dirty="0">
                <a:solidFill>
                  <a:srgbClr val="FF0000"/>
                </a:solidFill>
                <a:latin typeface="Arial Black" pitchFamily="34" charset="0"/>
              </a:rPr>
              <a:t>RANGE OF TEMPERATURE </a:t>
            </a:r>
            <a:r>
              <a:rPr lang="en-US" b="1" dirty="0" smtClean="0">
                <a:solidFill>
                  <a:srgbClr val="FF0000"/>
                </a:solidFill>
                <a:latin typeface="Arial Black" pitchFamily="34" charset="0"/>
              </a:rPr>
              <a:t>TOLERANCE</a:t>
            </a:r>
            <a:r>
              <a:rPr lang="en-US" b="1" dirty="0" smtClean="0">
                <a:solidFill>
                  <a:schemeClr val="accent6">
                    <a:lumMod val="60000"/>
                    <a:lumOff val="40000"/>
                  </a:schemeClr>
                </a:solidFill>
              </a:rPr>
              <a:t> </a:t>
            </a:r>
            <a:r>
              <a:rPr lang="en-US" b="1" dirty="0">
                <a:solidFill>
                  <a:srgbClr val="FF0000"/>
                </a:solidFill>
                <a:latin typeface="Arial Black" pitchFamily="34" charset="0"/>
              </a:rPr>
              <a:t/>
            </a:r>
            <a:br>
              <a:rPr lang="en-US" b="1" dirty="0">
                <a:solidFill>
                  <a:srgbClr val="FF0000"/>
                </a:solidFill>
                <a:latin typeface="Arial Black" pitchFamily="34" charset="0"/>
              </a:rPr>
            </a:br>
            <a:endParaRPr lang="en-US" b="1" dirty="0">
              <a:solidFill>
                <a:srgbClr val="FF0000"/>
              </a:solidFill>
              <a:latin typeface="Arial Black" pitchFamily="34" charset="0"/>
            </a:endParaRPr>
          </a:p>
        </p:txBody>
      </p:sp>
      <p:sp>
        <p:nvSpPr>
          <p:cNvPr id="3" name="Subtitle 2"/>
          <p:cNvSpPr>
            <a:spLocks noGrp="1"/>
          </p:cNvSpPr>
          <p:nvPr>
            <p:ph type="subTitle" idx="4294967295"/>
          </p:nvPr>
        </p:nvSpPr>
        <p:spPr>
          <a:xfrm>
            <a:off x="0" y="1219200"/>
            <a:ext cx="8839200" cy="5638800"/>
          </a:xfrm>
        </p:spPr>
        <p:txBody>
          <a:bodyPr>
            <a:normAutofit/>
          </a:bodyPr>
          <a:lstStyle/>
          <a:p>
            <a:pPr lvl="1">
              <a:buFont typeface="Wingdings" pitchFamily="2" charset="2"/>
              <a:buChar char="Ø"/>
            </a:pPr>
            <a:r>
              <a:rPr lang="en-US" sz="3200" dirty="0">
                <a:solidFill>
                  <a:schemeClr val="accent1"/>
                </a:solidFill>
              </a:rPr>
              <a:t>Life in this universe exists within a range of </a:t>
            </a:r>
            <a:r>
              <a:rPr lang="en-US" sz="3200" dirty="0" smtClean="0">
                <a:solidFill>
                  <a:schemeClr val="accent1"/>
                </a:solidFill>
              </a:rPr>
              <a:t>-200 </a:t>
            </a:r>
            <a:r>
              <a:rPr lang="en-US" sz="3200" dirty="0">
                <a:solidFill>
                  <a:schemeClr val="accent1"/>
                </a:solidFill>
              </a:rPr>
              <a:t>to 100</a:t>
            </a:r>
            <a:r>
              <a:rPr lang="en-US" sz="3200" b="1" baseline="30000" dirty="0">
                <a:solidFill>
                  <a:schemeClr val="accent1"/>
                </a:solidFill>
              </a:rPr>
              <a:t>0</a:t>
            </a:r>
            <a:r>
              <a:rPr lang="en-US" sz="3200" dirty="0">
                <a:solidFill>
                  <a:schemeClr val="accent1"/>
                </a:solidFill>
              </a:rPr>
              <a:t>c.</a:t>
            </a:r>
          </a:p>
          <a:p>
            <a:pPr lvl="0">
              <a:buFont typeface="Wingdings" pitchFamily="2" charset="2"/>
              <a:buChar char="Ø"/>
            </a:pPr>
            <a:r>
              <a:rPr lang="en-US" dirty="0">
                <a:solidFill>
                  <a:schemeClr val="accent3">
                    <a:lumMod val="50000"/>
                  </a:schemeClr>
                </a:solidFill>
              </a:rPr>
              <a:t>Normal life persists within narrow </a:t>
            </a:r>
            <a:r>
              <a:rPr lang="en-US" dirty="0" smtClean="0">
                <a:solidFill>
                  <a:schemeClr val="accent3">
                    <a:lumMod val="50000"/>
                  </a:schemeClr>
                </a:solidFill>
              </a:rPr>
              <a:t>temperature limits </a:t>
            </a:r>
            <a:r>
              <a:rPr lang="en-US" dirty="0">
                <a:solidFill>
                  <a:schemeClr val="accent3">
                    <a:lumMod val="50000"/>
                  </a:schemeClr>
                </a:solidFill>
              </a:rPr>
              <a:t>of about -10 to </a:t>
            </a:r>
            <a:r>
              <a:rPr lang="en-US" dirty="0" smtClean="0">
                <a:solidFill>
                  <a:schemeClr val="accent3">
                    <a:lumMod val="50000"/>
                  </a:schemeClr>
                </a:solidFill>
              </a:rPr>
              <a:t>+50</a:t>
            </a:r>
            <a:r>
              <a:rPr lang="en-US" b="1" baseline="30000" dirty="0" smtClean="0">
                <a:solidFill>
                  <a:schemeClr val="accent3">
                    <a:lumMod val="50000"/>
                  </a:schemeClr>
                </a:solidFill>
              </a:rPr>
              <a:t>0</a:t>
            </a:r>
            <a:r>
              <a:rPr lang="en-US" dirty="0" smtClean="0">
                <a:solidFill>
                  <a:schemeClr val="accent3">
                    <a:lumMod val="50000"/>
                  </a:schemeClr>
                </a:solidFill>
              </a:rPr>
              <a:t>c</a:t>
            </a:r>
            <a:r>
              <a:rPr lang="en-US" dirty="0">
                <a:solidFill>
                  <a:schemeClr val="accent3">
                    <a:lumMod val="50000"/>
                  </a:schemeClr>
                </a:solidFill>
              </a:rPr>
              <a:t>.</a:t>
            </a:r>
          </a:p>
          <a:p>
            <a:pPr>
              <a:buFont typeface="Wingdings" pitchFamily="2" charset="2"/>
              <a:buChar char="Ø"/>
            </a:pPr>
            <a:r>
              <a:rPr lang="en-US" dirty="0">
                <a:solidFill>
                  <a:schemeClr val="accent2">
                    <a:lumMod val="75000"/>
                  </a:schemeClr>
                </a:solidFill>
              </a:rPr>
              <a:t>Many nematodes, rotifers &amp; tardigrades </a:t>
            </a:r>
            <a:r>
              <a:rPr lang="en-US" dirty="0" smtClean="0">
                <a:solidFill>
                  <a:schemeClr val="accent2">
                    <a:lumMod val="75000"/>
                  </a:schemeClr>
                </a:solidFill>
              </a:rPr>
              <a:t>have </a:t>
            </a:r>
            <a:r>
              <a:rPr lang="en-US" dirty="0">
                <a:solidFill>
                  <a:schemeClr val="accent2">
                    <a:lumMod val="75000"/>
                  </a:schemeClr>
                </a:solidFill>
              </a:rPr>
              <a:t>shown to with stand cooling to-272</a:t>
            </a:r>
            <a:r>
              <a:rPr lang="en-US" baseline="30000" dirty="0">
                <a:solidFill>
                  <a:schemeClr val="accent2">
                    <a:lumMod val="75000"/>
                  </a:schemeClr>
                </a:solidFill>
              </a:rPr>
              <a:t>0</a:t>
            </a:r>
            <a:r>
              <a:rPr lang="en-US" dirty="0">
                <a:solidFill>
                  <a:schemeClr val="accent2">
                    <a:lumMod val="75000"/>
                  </a:schemeClr>
                </a:solidFill>
              </a:rPr>
              <a:t>c with </a:t>
            </a:r>
            <a:r>
              <a:rPr lang="en-US" dirty="0" smtClean="0">
                <a:solidFill>
                  <a:schemeClr val="accent2">
                    <a:lumMod val="75000"/>
                  </a:schemeClr>
                </a:solidFill>
              </a:rPr>
              <a:t>out ill effect .</a:t>
            </a:r>
          </a:p>
          <a:p>
            <a:pPr>
              <a:buFont typeface="Wingdings" pitchFamily="2" charset="2"/>
              <a:buChar char="Ø"/>
            </a:pPr>
            <a:r>
              <a:rPr lang="en-US" dirty="0" smtClean="0">
                <a:solidFill>
                  <a:schemeClr val="accent5">
                    <a:lumMod val="75000"/>
                  </a:schemeClr>
                </a:solidFill>
              </a:rPr>
              <a:t>Some algae &amp; Bacteria are reported to live in the       hot spring at 80</a:t>
            </a:r>
            <a:r>
              <a:rPr lang="en-US" baseline="30000" dirty="0" smtClean="0">
                <a:solidFill>
                  <a:schemeClr val="accent5">
                    <a:lumMod val="75000"/>
                  </a:schemeClr>
                </a:solidFill>
              </a:rPr>
              <a:t>0</a:t>
            </a:r>
            <a:r>
              <a:rPr lang="en-US" dirty="0" smtClean="0">
                <a:solidFill>
                  <a:schemeClr val="accent5">
                    <a:lumMod val="75000"/>
                  </a:schemeClr>
                </a:solidFill>
              </a:rPr>
              <a:t>c.at temperatures greater than 90</a:t>
            </a:r>
            <a:r>
              <a:rPr lang="en-US" baseline="30000" dirty="0" smtClean="0">
                <a:solidFill>
                  <a:schemeClr val="accent5">
                    <a:lumMod val="75000"/>
                  </a:schemeClr>
                </a:solidFill>
              </a:rPr>
              <a:t>0</a:t>
            </a:r>
            <a:r>
              <a:rPr lang="en-US" dirty="0" smtClean="0">
                <a:solidFill>
                  <a:schemeClr val="accent5">
                    <a:lumMod val="75000"/>
                  </a:schemeClr>
                </a:solidFill>
              </a:rPr>
              <a:t>c (BOTT &amp; BROCK, 1969).</a:t>
            </a:r>
          </a:p>
          <a:p>
            <a:pPr lvl="0"/>
            <a:endParaRPr lang="en-US" dirty="0" smtClean="0"/>
          </a:p>
          <a:p>
            <a:pPr lvl="0"/>
            <a:endParaRPr lang="en-US" dirty="0"/>
          </a:p>
          <a:p>
            <a:pPr lvl="0"/>
            <a:endParaRPr lang="en-US" dirty="0"/>
          </a:p>
          <a:p>
            <a:endParaRPr lang="en-US" dirty="0"/>
          </a:p>
        </p:txBody>
      </p:sp>
    </p:spTree>
    <p:extLst>
      <p:ext uri="{BB962C8B-B14F-4D97-AF65-F5344CB8AC3E}">
        <p14:creationId xmlns:p14="http://schemas.microsoft.com/office/powerpoint/2010/main" val="70445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3200"/>
          </a:xfrm>
        </p:spPr>
        <p:txBody>
          <a:bodyPr>
            <a:noAutofit/>
          </a:bodyPr>
          <a:lstStyle/>
          <a:p>
            <a:pPr lvl="0">
              <a:buFont typeface="Wingdings" pitchFamily="2" charset="2"/>
              <a:buChar char="Ø"/>
            </a:pPr>
            <a:r>
              <a:rPr lang="en-US" dirty="0">
                <a:solidFill>
                  <a:schemeClr val="tx2">
                    <a:lumMod val="60000"/>
                    <a:lumOff val="40000"/>
                  </a:schemeClr>
                </a:solidFill>
              </a:rPr>
              <a:t>The organisms (Microbes, Plants &amp; Animals) which can tolerate very large fluctuations in temperature are called as </a:t>
            </a:r>
            <a:r>
              <a:rPr lang="en-US" b="1" dirty="0">
                <a:solidFill>
                  <a:schemeClr val="tx2">
                    <a:lumMod val="60000"/>
                    <a:lumOff val="40000"/>
                  </a:schemeClr>
                </a:solidFill>
              </a:rPr>
              <a:t>eurythermal </a:t>
            </a:r>
            <a:r>
              <a:rPr lang="en-US" b="1" dirty="0" smtClean="0">
                <a:solidFill>
                  <a:schemeClr val="tx2">
                    <a:lumMod val="60000"/>
                    <a:lumOff val="40000"/>
                  </a:schemeClr>
                </a:solidFill>
              </a:rPr>
              <a:t>organisms.</a:t>
            </a:r>
            <a:r>
              <a:rPr lang="en-US" b="1" dirty="0">
                <a:solidFill>
                  <a:schemeClr val="tx2">
                    <a:lumMod val="60000"/>
                    <a:lumOff val="40000"/>
                  </a:schemeClr>
                </a:solidFill>
              </a:rPr>
              <a:t/>
            </a:r>
            <a:br>
              <a:rPr lang="en-US" b="1" dirty="0">
                <a:solidFill>
                  <a:schemeClr val="tx2">
                    <a:lumMod val="60000"/>
                    <a:lumOff val="40000"/>
                  </a:schemeClr>
                </a:solidFill>
              </a:rPr>
            </a:br>
            <a:r>
              <a:rPr lang="en-US" b="1" dirty="0">
                <a:solidFill>
                  <a:schemeClr val="tx2">
                    <a:lumMod val="60000"/>
                    <a:lumOff val="40000"/>
                  </a:schemeClr>
                </a:solidFill>
              </a:rPr>
              <a:t> </a:t>
            </a:r>
            <a:r>
              <a:rPr lang="en-US" dirty="0">
                <a:solidFill>
                  <a:schemeClr val="tx2">
                    <a:lumMod val="60000"/>
                    <a:lumOff val="40000"/>
                  </a:schemeClr>
                </a:solidFill>
              </a:rPr>
              <a:t/>
            </a:r>
            <a:br>
              <a:rPr lang="en-US" dirty="0">
                <a:solidFill>
                  <a:schemeClr val="tx2">
                    <a:lumMod val="60000"/>
                    <a:lumOff val="40000"/>
                  </a:schemeClr>
                </a:solidFill>
              </a:rPr>
            </a:br>
            <a:endParaRPr lang="en-US" dirty="0">
              <a:solidFill>
                <a:schemeClr val="tx2">
                  <a:lumMod val="60000"/>
                  <a:lumOff val="40000"/>
                </a:schemeClr>
              </a:solidFill>
            </a:endParaRPr>
          </a:p>
        </p:txBody>
      </p:sp>
      <p:sp>
        <p:nvSpPr>
          <p:cNvPr id="4" name="Rectangle 3"/>
          <p:cNvSpPr/>
          <p:nvPr/>
        </p:nvSpPr>
        <p:spPr>
          <a:xfrm>
            <a:off x="533400" y="3505200"/>
            <a:ext cx="8382000" cy="1938992"/>
          </a:xfrm>
          <a:prstGeom prst="rect">
            <a:avLst/>
          </a:prstGeom>
        </p:spPr>
        <p:txBody>
          <a:bodyPr wrap="square">
            <a:spAutoFit/>
          </a:bodyPr>
          <a:lstStyle/>
          <a:p>
            <a:pPr>
              <a:buFont typeface="Wingdings" pitchFamily="2" charset="2"/>
              <a:buChar char="Ø"/>
            </a:pPr>
            <a:r>
              <a:rPr lang="en-US" sz="4000" dirty="0">
                <a:solidFill>
                  <a:srgbClr val="C00000"/>
                </a:solidFill>
              </a:rPr>
              <a:t>For example, Cyclops, </a:t>
            </a:r>
            <a:r>
              <a:rPr lang="en-US" sz="4000" dirty="0" err="1">
                <a:solidFill>
                  <a:srgbClr val="C00000"/>
                </a:solidFill>
              </a:rPr>
              <a:t>toads,toad,wall</a:t>
            </a:r>
            <a:r>
              <a:rPr lang="en-US" sz="4000" dirty="0">
                <a:solidFill>
                  <a:srgbClr val="C00000"/>
                </a:solidFill>
              </a:rPr>
              <a:t> </a:t>
            </a:r>
            <a:r>
              <a:rPr lang="en-US" sz="4000" dirty="0" smtClean="0">
                <a:solidFill>
                  <a:srgbClr val="C00000"/>
                </a:solidFill>
              </a:rPr>
              <a:t>lizards, grass snakes, man, </a:t>
            </a:r>
            <a:r>
              <a:rPr lang="en-US" sz="4000" dirty="0">
                <a:solidFill>
                  <a:srgbClr val="C00000"/>
                </a:solidFill>
              </a:rPr>
              <a:t>etc., are </a:t>
            </a:r>
            <a:r>
              <a:rPr lang="en-US" sz="4000" b="1" dirty="0">
                <a:solidFill>
                  <a:srgbClr val="C00000"/>
                </a:solidFill>
              </a:rPr>
              <a:t>eurythermal </a:t>
            </a:r>
            <a:r>
              <a:rPr lang="en-US" sz="4000" b="1" dirty="0" smtClean="0">
                <a:solidFill>
                  <a:srgbClr val="C00000"/>
                </a:solidFill>
              </a:rPr>
              <a:t>animals.</a:t>
            </a:r>
            <a:endParaRPr lang="en-US" sz="4000"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762251"/>
          </a:xfrm>
        </p:spPr>
        <p:txBody>
          <a:bodyPr>
            <a:normAutofit fontScale="90000"/>
          </a:bodyPr>
          <a:lstStyle/>
          <a:p>
            <a:pPr>
              <a:buFont typeface="Wingdings" pitchFamily="2" charset="2"/>
              <a:buChar char="Ø"/>
            </a:pPr>
            <a:r>
              <a:rPr lang="en-US" dirty="0" smtClean="0">
                <a:solidFill>
                  <a:schemeClr val="accent4">
                    <a:lumMod val="75000"/>
                  </a:schemeClr>
                </a:solidFill>
              </a:rPr>
              <a:t>The organisms which can tolerate only a small variation in temperature are termed as stenothermal organisms. </a:t>
            </a:r>
            <a:br>
              <a:rPr lang="en-US" dirty="0" smtClean="0">
                <a:solidFill>
                  <a:schemeClr val="accent4">
                    <a:lumMod val="75000"/>
                  </a:schemeClr>
                </a:solidFill>
              </a:rPr>
            </a:br>
            <a:endParaRPr lang="en-US" dirty="0"/>
          </a:p>
        </p:txBody>
      </p:sp>
      <p:sp>
        <p:nvSpPr>
          <p:cNvPr id="3" name="Subtitle 2"/>
          <p:cNvSpPr>
            <a:spLocks noGrp="1"/>
          </p:cNvSpPr>
          <p:nvPr>
            <p:ph type="subTitle" idx="1"/>
          </p:nvPr>
        </p:nvSpPr>
        <p:spPr>
          <a:xfrm>
            <a:off x="838200" y="3886200"/>
            <a:ext cx="7772400" cy="1752600"/>
          </a:xfrm>
        </p:spPr>
        <p:txBody>
          <a:bodyPr/>
          <a:lstStyle/>
          <a:p>
            <a:pPr lvl="8" algn="r"/>
            <a:endParaRPr lang="en-US" dirty="0" smtClean="0"/>
          </a:p>
          <a:p>
            <a:pPr lvl="8" algn="r"/>
            <a:endParaRPr lang="en-US" dirty="0"/>
          </a:p>
          <a:p>
            <a:pPr lvl="8" algn="r"/>
            <a:endParaRPr lang="en-US" dirty="0" smtClean="0"/>
          </a:p>
          <a:p>
            <a:pPr lvl="8" algn="r"/>
            <a:endParaRPr lang="en-US" dirty="0"/>
          </a:p>
          <a:p>
            <a:pPr lvl="8" algn="r"/>
            <a:endParaRPr lang="en-US" dirty="0" smtClean="0"/>
          </a:p>
          <a:p>
            <a:pPr lvl="8" algn="r"/>
            <a:endParaRPr lang="en-US" dirty="0"/>
          </a:p>
        </p:txBody>
      </p:sp>
      <p:sp>
        <p:nvSpPr>
          <p:cNvPr id="4" name="Rectangle 3"/>
          <p:cNvSpPr/>
          <p:nvPr/>
        </p:nvSpPr>
        <p:spPr>
          <a:xfrm>
            <a:off x="457200" y="3048000"/>
            <a:ext cx="8458200" cy="1754326"/>
          </a:xfrm>
          <a:prstGeom prst="rect">
            <a:avLst/>
          </a:prstGeom>
        </p:spPr>
        <p:txBody>
          <a:bodyPr wrap="square">
            <a:spAutoFit/>
          </a:bodyPr>
          <a:lstStyle/>
          <a:p>
            <a:pPr>
              <a:buFont typeface="Wingdings" pitchFamily="2" charset="2"/>
              <a:buChar char="Ø"/>
            </a:pPr>
            <a:r>
              <a:rPr lang="en-US" sz="3600" dirty="0">
                <a:solidFill>
                  <a:schemeClr val="accent3">
                    <a:lumMod val="75000"/>
                  </a:schemeClr>
                </a:solidFill>
              </a:rPr>
              <a:t>The organisms which can tolerate only a small variation in temperature are termed as stenothermal organisms.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6248400"/>
          </a:xfrm>
        </p:spPr>
        <p:txBody>
          <a:bodyPr>
            <a:noAutofit/>
          </a:bodyPr>
          <a:lstStyle/>
          <a:p>
            <a:pPr lvl="0">
              <a:buFont typeface="Wingdings" pitchFamily="2" charset="2"/>
              <a:buChar char="Ø"/>
            </a:pPr>
            <a:r>
              <a:rPr lang="en-US" dirty="0" smtClean="0">
                <a:solidFill>
                  <a:srgbClr val="00B0F0"/>
                </a:solidFill>
              </a:rPr>
              <a:t>The common stenothermal organisms are fishes,snails,coral reefs,etc.</a:t>
            </a:r>
            <a:br>
              <a:rPr lang="en-US" dirty="0" smtClean="0">
                <a:solidFill>
                  <a:srgbClr val="00B0F0"/>
                </a:solidFill>
              </a:rPr>
            </a:br>
            <a:r>
              <a:rPr lang="en-US" dirty="0" smtClean="0">
                <a:solidFill>
                  <a:schemeClr val="accent2">
                    <a:lumMod val="50000"/>
                  </a:schemeClr>
                </a:solidFill>
              </a:rPr>
              <a:t>In organisms all metabolic processes necessary for life start at a certain minimum temperature &amp; increase with rise in temperature </a:t>
            </a:r>
            <a:br>
              <a:rPr lang="en-US" dirty="0" smtClean="0">
                <a:solidFill>
                  <a:schemeClr val="accent2">
                    <a:lumMod val="50000"/>
                  </a:schemeClr>
                </a:solidFill>
              </a:rPr>
            </a:br>
            <a:r>
              <a:rPr lang="en-US" dirty="0" smtClean="0">
                <a:solidFill>
                  <a:srgbClr val="00B0F0"/>
                </a:solidFill>
              </a:rPr>
              <a:t/>
            </a:r>
            <a:br>
              <a:rPr lang="en-US" dirty="0" smtClean="0">
                <a:solidFill>
                  <a:srgbClr val="00B0F0"/>
                </a:solidFill>
              </a:rPr>
            </a:br>
            <a:endParaRPr lang="en-US" dirty="0">
              <a:solidFill>
                <a:schemeClr val="accent4">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8229600" cy="1600200"/>
          </a:xfrm>
        </p:spPr>
        <p:txBody>
          <a:bodyPr>
            <a:normAutofit fontScale="90000"/>
          </a:bodyPr>
          <a:lstStyle/>
          <a:p>
            <a:pPr lvl="0">
              <a:buFont typeface="Wingdings" pitchFamily="2" charset="2"/>
              <a:buChar char="Ø"/>
            </a:pPr>
            <a:r>
              <a:rPr lang="en-US" dirty="0" smtClean="0"/>
              <a:t>until they reach the maximum temperature called as maximum temperature called as optimum temperature.</a:t>
            </a:r>
            <a:br>
              <a:rPr lang="en-US" dirty="0" smtClean="0"/>
            </a:br>
            <a:r>
              <a:rPr lang="en-US" dirty="0" smtClean="0"/>
              <a:t> </a:t>
            </a:r>
            <a:r>
              <a:rPr lang="en-US" dirty="0" smtClean="0">
                <a:solidFill>
                  <a:schemeClr val="accent6">
                    <a:lumMod val="75000"/>
                  </a:schemeClr>
                </a:solidFill>
              </a:rPr>
              <a:t>The temperature range for any particular species is determined by the prevailing temperature of which normal physiological activities of the animals  take place, as in distribution of the rotifer </a:t>
            </a:r>
            <a:r>
              <a:rPr lang="en-US" dirty="0" err="1" smtClean="0">
                <a:solidFill>
                  <a:schemeClr val="accent6">
                    <a:lumMod val="75000"/>
                  </a:schemeClr>
                </a:solidFill>
              </a:rPr>
              <a:t>keratella</a:t>
            </a:r>
            <a:r>
              <a:rPr lang="en-US" dirty="0" smtClean="0">
                <a:solidFill>
                  <a:schemeClr val="accent6">
                    <a:lumMod val="75000"/>
                  </a:schemeClr>
                </a:solidFill>
              </a:rPr>
              <a:t> </a:t>
            </a:r>
            <a:r>
              <a:rPr lang="en-US" dirty="0" err="1" smtClean="0">
                <a:solidFill>
                  <a:schemeClr val="accent6">
                    <a:lumMod val="75000"/>
                  </a:schemeClr>
                </a:solidFill>
              </a:rPr>
              <a:t>procura</a:t>
            </a:r>
            <a:r>
              <a:rPr lang="en-US" dirty="0" smtClean="0">
                <a:solidFill>
                  <a:schemeClr val="accent6">
                    <a:lumMod val="75000"/>
                  </a:schemeClr>
                </a:solidFill>
              </a:rPr>
              <a:t> (</a:t>
            </a:r>
            <a:r>
              <a:rPr lang="en-US" dirty="0" err="1" smtClean="0">
                <a:solidFill>
                  <a:schemeClr val="accent6">
                    <a:lumMod val="75000"/>
                  </a:schemeClr>
                </a:solidFill>
              </a:rPr>
              <a:t>Nayer</a:t>
            </a:r>
            <a:r>
              <a:rPr lang="en-US" dirty="0" smtClean="0">
                <a:solidFill>
                  <a:schemeClr val="accent6">
                    <a:lumMod val="75000"/>
                  </a:schemeClr>
                </a:solidFill>
              </a:rPr>
              <a:t>, 1970).</a:t>
            </a:r>
            <a:r>
              <a:rPr lang="en-US" dirty="0" smtClean="0"/>
              <a:t/>
            </a:r>
            <a:br>
              <a:rPr lang="en-US" dirty="0" smtClean="0"/>
            </a:br>
            <a:r>
              <a:rPr lang="en-US" dirty="0" smtClean="0"/>
              <a:t/>
            </a:r>
            <a:br>
              <a:rPr lang="en-US" dirty="0" smtClean="0"/>
            </a:br>
            <a:r>
              <a:rPr lang="en-US" dirty="0" smtClean="0">
                <a:solidFill>
                  <a:srgbClr val="00B0F0"/>
                </a:solidFill>
              </a:rPr>
              <a:t/>
            </a:r>
            <a:br>
              <a:rPr lang="en-US" dirty="0" smtClean="0">
                <a:solidFill>
                  <a:srgbClr val="00B0F0"/>
                </a:solidFill>
              </a:rPr>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2590800"/>
            <a:ext cx="8305800" cy="1143000"/>
          </a:xfrm>
        </p:spPr>
        <p:txBody>
          <a:bodyPr>
            <a:normAutofit fontScale="90000"/>
          </a:bodyPr>
          <a:lstStyle/>
          <a:p>
            <a:pPr lvl="0">
              <a:buFont typeface="Wingdings" pitchFamily="2" charset="2"/>
              <a:buChar char="Ø"/>
            </a:pPr>
            <a:r>
              <a:rPr lang="en-US" dirty="0" smtClean="0">
                <a:solidFill>
                  <a:schemeClr val="accent6"/>
                </a:solidFill>
              </a:rPr>
              <a:t>This rotifer species is known to appear in the ponds of pilani, Rajasthan (India).</a:t>
            </a:r>
            <a:br>
              <a:rPr lang="en-US" dirty="0" smtClean="0">
                <a:solidFill>
                  <a:schemeClr val="accent6"/>
                </a:solidFill>
              </a:rPr>
            </a:br>
            <a:r>
              <a:rPr lang="en-US" dirty="0" smtClean="0">
                <a:solidFill>
                  <a:schemeClr val="accent6"/>
                </a:solidFill>
              </a:rPr>
              <a:t>If the temperature is below 24</a:t>
            </a:r>
            <a:r>
              <a:rPr lang="en-US" baseline="30000" dirty="0" smtClean="0">
                <a:solidFill>
                  <a:schemeClr val="accent6"/>
                </a:solidFill>
              </a:rPr>
              <a:t>0</a:t>
            </a:r>
            <a:r>
              <a:rPr lang="en-US" dirty="0" smtClean="0">
                <a:solidFill>
                  <a:schemeClr val="accent6"/>
                </a:solidFill>
              </a:rPr>
              <a:t>c &amp; to disappear when it rises above 24</a:t>
            </a:r>
            <a:r>
              <a:rPr lang="en-US" baseline="30000" dirty="0" smtClean="0">
                <a:solidFill>
                  <a:schemeClr val="accent6"/>
                </a:solidFill>
              </a:rPr>
              <a:t>0</a:t>
            </a:r>
            <a:r>
              <a:rPr lang="en-US" dirty="0" smtClean="0">
                <a:solidFill>
                  <a:schemeClr val="accent6"/>
                </a:solidFill>
              </a:rPr>
              <a:t>c.</a:t>
            </a:r>
            <a:br>
              <a:rPr lang="en-US" dirty="0" smtClean="0">
                <a:solidFill>
                  <a:schemeClr val="accent6"/>
                </a:solidFill>
              </a:rPr>
            </a:br>
            <a:r>
              <a:rPr lang="en-US" dirty="0" smtClean="0">
                <a:solidFill>
                  <a:schemeClr val="accent6"/>
                </a:solidFill>
              </a:rPr>
              <a:t>The frequency of distribution reaching a peak during months October to March, with the fall in temperature.</a:t>
            </a:r>
            <a:br>
              <a:rPr lang="en-US" dirty="0" smtClean="0">
                <a:solidFill>
                  <a:schemeClr val="accent6"/>
                </a:solidFill>
              </a:rPr>
            </a:br>
            <a:r>
              <a:rPr lang="en-US" dirty="0" smtClean="0">
                <a:solidFill>
                  <a:schemeClr val="accent6"/>
                </a:solidFill>
              </a:rPr>
              <a:t>  </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979630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206</Words>
  <Application>Microsoft Office PowerPoint</Application>
  <PresentationFormat>On-screen Show (4:3)</PresentationFormat>
  <Paragraphs>26</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RANGE OF TEMPERATURE TOLERANCE  </vt:lpstr>
      <vt:lpstr>The organisms (Microbes, Plants &amp; Animals) which can tolerate very large fluctuations in temperature are called as eurythermal organisms.   </vt:lpstr>
      <vt:lpstr>The organisms which can tolerate only a small variation in temperature are termed as stenothermal organisms.  </vt:lpstr>
      <vt:lpstr>The common stenothermal organisms are fishes,snails,coral reefs,etc. In organisms all metabolic processes necessary for life start at a certain minimum temperature &amp; increase with rise in temperature   </vt:lpstr>
      <vt:lpstr>until they reach the maximum temperature called as maximum temperature called as optimum temperature.  The temperature range for any particular species is determined by the prevailing temperature of which normal physiological activities of the animals  take place, as in distribution of the rotifer keratella procura (Nayer, 1970).   </vt:lpstr>
      <vt:lpstr>This rotifer species is known to appear in the ponds of pilani, Rajasthan (India). If the temperature is below 240c &amp; to disappear when it rises above 240c. The frequency of distribution reaching a peak during months October to March, with the fall in temperature.    </vt:lpstr>
      <vt:lpstr>PowerPoint Presentation</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RANGE OF TEMPERATURE TOLERANCE Life in this universe exists within a range of -200 to 1000c. Normal life persists within narrow temperature limits of about -10 to 500c. Many nematodes, rotifers &amp; tardigrades have shown to with stand cooling to-2720c with out ill effect.  Some algae &amp; Bacteria are reported to live in the hot spring at 800c.at temperatures greater than 900c (BOTT &amp; BROCK, 1969). The organisms (Microbes, Plants &amp; Animals) which can tolerate very large fluctuations in temperature are called as eurythermal organisms </dc:title>
  <dc:creator>Sirsat</dc:creator>
  <cp:lastModifiedBy>pc33</cp:lastModifiedBy>
  <cp:revision>21</cp:revision>
  <dcterms:created xsi:type="dcterms:W3CDTF">2011-08-15T12:04:00Z</dcterms:created>
  <dcterms:modified xsi:type="dcterms:W3CDTF">2017-11-29T06:48:30Z</dcterms:modified>
</cp:coreProperties>
</file>