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C5B6F7-2E96-45E0-AE37-404331CDA573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F97ABD-E244-4EC7-81E7-803941130E06}">
      <dgm:prSet phldrT="[Text]" custT="1"/>
      <dgm:spPr/>
      <dgm:t>
        <a:bodyPr/>
        <a:lstStyle/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Three Membered Rings compounds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65A237AD-634C-4E25-8337-CE9C24A787B1}" type="parTrans" cxnId="{F8820A70-C3E0-4968-B9BE-DC22D5ACB929}">
      <dgm:prSet/>
      <dgm:spPr/>
      <dgm:t>
        <a:bodyPr/>
        <a:lstStyle/>
        <a:p>
          <a:endParaRPr lang="en-US"/>
        </a:p>
      </dgm:t>
    </dgm:pt>
    <dgm:pt modelId="{3E100A6F-35C6-43BD-BBC8-4BC5FBD4BF1D}" type="sibTrans" cxnId="{F8820A70-C3E0-4968-B9BE-DC22D5ACB929}">
      <dgm:prSet/>
      <dgm:spPr/>
      <dgm:t>
        <a:bodyPr/>
        <a:lstStyle/>
        <a:p>
          <a:endParaRPr lang="en-US"/>
        </a:p>
      </dgm:t>
    </dgm:pt>
    <dgm:pt modelId="{1CE1830D-2076-4AA9-A24E-7765E4799C5C}">
      <dgm:prSet phldrT="[Text]" custT="1"/>
      <dgm:spPr/>
      <dgm:t>
        <a:bodyPr/>
        <a:lstStyle/>
        <a:p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Four Membered Rings compounds</a:t>
          </a:r>
          <a:endParaRPr 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4A84B7C-DE13-49D3-986D-68F0A5D46230}" type="parTrans" cxnId="{E22850B4-12F2-4F5D-AB9D-9AE3FD6FAF0D}">
      <dgm:prSet/>
      <dgm:spPr/>
      <dgm:t>
        <a:bodyPr/>
        <a:lstStyle/>
        <a:p>
          <a:endParaRPr lang="en-US"/>
        </a:p>
      </dgm:t>
    </dgm:pt>
    <dgm:pt modelId="{28ED39D3-1F03-457D-AE0E-9A66B5F9D8A9}" type="sibTrans" cxnId="{E22850B4-12F2-4F5D-AB9D-9AE3FD6FAF0D}">
      <dgm:prSet/>
      <dgm:spPr/>
      <dgm:t>
        <a:bodyPr/>
        <a:lstStyle/>
        <a:p>
          <a:endParaRPr lang="en-US"/>
        </a:p>
      </dgm:t>
    </dgm:pt>
    <dgm:pt modelId="{E4C577C8-5646-455E-B89F-B708E86B8AED}">
      <dgm:prSet phldrT="[Text]" custT="1"/>
      <dgm:spPr/>
      <dgm:t>
        <a:bodyPr/>
        <a:lstStyle/>
        <a:p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Five Membered Rings compounds</a:t>
          </a:r>
          <a:endParaRPr 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D0518F8-858C-4152-A3D4-31CDC9CA8084}" type="parTrans" cxnId="{422EB4F1-A163-4792-94F4-BE61F9DE7443}">
      <dgm:prSet/>
      <dgm:spPr/>
      <dgm:t>
        <a:bodyPr/>
        <a:lstStyle/>
        <a:p>
          <a:endParaRPr lang="en-US"/>
        </a:p>
      </dgm:t>
    </dgm:pt>
    <dgm:pt modelId="{9BEB080D-49C5-4F2B-A01E-AFC54F429217}" type="sibTrans" cxnId="{422EB4F1-A163-4792-94F4-BE61F9DE7443}">
      <dgm:prSet/>
      <dgm:spPr/>
      <dgm:t>
        <a:bodyPr/>
        <a:lstStyle/>
        <a:p>
          <a:endParaRPr lang="en-US"/>
        </a:p>
      </dgm:t>
    </dgm:pt>
    <dgm:pt modelId="{52FB97A9-58BE-4DDF-B96A-2E94E7DCFB24}">
      <dgm:prSet phldrT="[Text]" custT="1"/>
      <dgm:spPr/>
      <dgm:t>
        <a:bodyPr/>
        <a:lstStyle/>
        <a:p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Six Membered Rings compounds</a:t>
          </a:r>
          <a:endParaRPr 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990D1FA0-95B1-458A-9136-0D60EDA14140}" type="parTrans" cxnId="{B572F151-B450-4350-98D8-C222F5B2A4D3}">
      <dgm:prSet/>
      <dgm:spPr/>
      <dgm:t>
        <a:bodyPr/>
        <a:lstStyle/>
        <a:p>
          <a:endParaRPr lang="en-US"/>
        </a:p>
      </dgm:t>
    </dgm:pt>
    <dgm:pt modelId="{A1E15602-3281-44C9-9B83-0A16B353D196}" type="sibTrans" cxnId="{B572F151-B450-4350-98D8-C222F5B2A4D3}">
      <dgm:prSet/>
      <dgm:spPr/>
      <dgm:t>
        <a:bodyPr/>
        <a:lstStyle/>
        <a:p>
          <a:endParaRPr lang="en-US"/>
        </a:p>
      </dgm:t>
    </dgm:pt>
    <dgm:pt modelId="{52DEDE10-35DB-4AD7-88DE-7D9B49C6D554}">
      <dgm:prSet phldrT="[Text]" custT="1"/>
      <dgm:spPr/>
      <dgm:t>
        <a:bodyPr/>
        <a:lstStyle/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Seven Membered Rings compounds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2236004B-BA41-48EC-9575-45B306D1F579}" type="parTrans" cxnId="{F288A703-BDEE-405F-B21F-9B9EBE59C580}">
      <dgm:prSet/>
      <dgm:spPr/>
      <dgm:t>
        <a:bodyPr/>
        <a:lstStyle/>
        <a:p>
          <a:endParaRPr lang="en-US"/>
        </a:p>
      </dgm:t>
    </dgm:pt>
    <dgm:pt modelId="{B718AC5E-8FC0-4D66-8BDA-894B6194578F}" type="sibTrans" cxnId="{F288A703-BDEE-405F-B21F-9B9EBE59C580}">
      <dgm:prSet/>
      <dgm:spPr/>
      <dgm:t>
        <a:bodyPr/>
        <a:lstStyle/>
        <a:p>
          <a:endParaRPr lang="en-US"/>
        </a:p>
      </dgm:t>
    </dgm:pt>
    <dgm:pt modelId="{74A8B985-1C80-4090-8AC8-EF12A6463AC2}" type="pres">
      <dgm:prSet presAssocID="{B0C5B6F7-2E96-45E0-AE37-404331CDA57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4C61D7-6575-49D4-B8BD-5928EDC174F0}" type="pres">
      <dgm:prSet presAssocID="{71F97ABD-E244-4EC7-81E7-803941130E0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CF210-2AB6-4244-94F8-92AE7D12F3CC}" type="pres">
      <dgm:prSet presAssocID="{71F97ABD-E244-4EC7-81E7-803941130E06}" presName="spNode" presStyleCnt="0"/>
      <dgm:spPr/>
    </dgm:pt>
    <dgm:pt modelId="{E7C987A0-8378-4AAD-8CF1-EBA1F1F0EBF0}" type="pres">
      <dgm:prSet presAssocID="{3E100A6F-35C6-43BD-BBC8-4BC5FBD4BF1D}" presName="sibTrans" presStyleLbl="sibTrans1D1" presStyleIdx="0" presStyleCnt="5"/>
      <dgm:spPr/>
      <dgm:t>
        <a:bodyPr/>
        <a:lstStyle/>
        <a:p>
          <a:endParaRPr lang="en-US"/>
        </a:p>
      </dgm:t>
    </dgm:pt>
    <dgm:pt modelId="{AD638912-06FA-4EDB-A27D-D7F4F4005059}" type="pres">
      <dgm:prSet presAssocID="{1CE1830D-2076-4AA9-A24E-7765E4799C5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544EEC-8B07-4038-B7CB-C3AC360EDCF0}" type="pres">
      <dgm:prSet presAssocID="{1CE1830D-2076-4AA9-A24E-7765E4799C5C}" presName="spNode" presStyleCnt="0"/>
      <dgm:spPr/>
    </dgm:pt>
    <dgm:pt modelId="{F1E31CF3-B970-4668-8E7F-2E35C0E2D9C2}" type="pres">
      <dgm:prSet presAssocID="{28ED39D3-1F03-457D-AE0E-9A66B5F9D8A9}" presName="sibTrans" presStyleLbl="sibTrans1D1" presStyleIdx="1" presStyleCnt="5"/>
      <dgm:spPr/>
      <dgm:t>
        <a:bodyPr/>
        <a:lstStyle/>
        <a:p>
          <a:endParaRPr lang="en-US"/>
        </a:p>
      </dgm:t>
    </dgm:pt>
    <dgm:pt modelId="{2704D008-344C-4A64-8B14-D3537ADBBD24}" type="pres">
      <dgm:prSet presAssocID="{E4C577C8-5646-455E-B89F-B708E86B8AE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BA450D-95C0-4B13-9477-965837933291}" type="pres">
      <dgm:prSet presAssocID="{E4C577C8-5646-455E-B89F-B708E86B8AED}" presName="spNode" presStyleCnt="0"/>
      <dgm:spPr/>
    </dgm:pt>
    <dgm:pt modelId="{1DFCA474-5AFC-41B7-9EAC-1B18CCE484ED}" type="pres">
      <dgm:prSet presAssocID="{9BEB080D-49C5-4F2B-A01E-AFC54F429217}" presName="sibTrans" presStyleLbl="sibTrans1D1" presStyleIdx="2" presStyleCnt="5"/>
      <dgm:spPr/>
      <dgm:t>
        <a:bodyPr/>
        <a:lstStyle/>
        <a:p>
          <a:endParaRPr lang="en-US"/>
        </a:p>
      </dgm:t>
    </dgm:pt>
    <dgm:pt modelId="{EC8A594B-E1F0-4439-A6A8-FF2C218C6BD7}" type="pres">
      <dgm:prSet presAssocID="{52FB97A9-58BE-4DDF-B96A-2E94E7DCFB2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0007A1-B871-477C-9D09-A3304F181805}" type="pres">
      <dgm:prSet presAssocID="{52FB97A9-58BE-4DDF-B96A-2E94E7DCFB24}" presName="spNode" presStyleCnt="0"/>
      <dgm:spPr/>
    </dgm:pt>
    <dgm:pt modelId="{0E786ABE-A680-46B2-80B2-FA668F037749}" type="pres">
      <dgm:prSet presAssocID="{A1E15602-3281-44C9-9B83-0A16B353D196}" presName="sibTrans" presStyleLbl="sibTrans1D1" presStyleIdx="3" presStyleCnt="5"/>
      <dgm:spPr/>
      <dgm:t>
        <a:bodyPr/>
        <a:lstStyle/>
        <a:p>
          <a:endParaRPr lang="en-US"/>
        </a:p>
      </dgm:t>
    </dgm:pt>
    <dgm:pt modelId="{6D30464C-DED4-4BC6-AC34-E691B8F4AB05}" type="pres">
      <dgm:prSet presAssocID="{52DEDE10-35DB-4AD7-88DE-7D9B49C6D55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A52566-9AF5-44A5-9208-7BDDBCC4D0A3}" type="pres">
      <dgm:prSet presAssocID="{52DEDE10-35DB-4AD7-88DE-7D9B49C6D554}" presName="spNode" presStyleCnt="0"/>
      <dgm:spPr/>
    </dgm:pt>
    <dgm:pt modelId="{6EC79730-9941-4B36-A67E-86C6B506B8F8}" type="pres">
      <dgm:prSet presAssocID="{B718AC5E-8FC0-4D66-8BDA-894B6194578F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4431B3EA-F4DE-460B-8FDA-1CA91985D2E5}" type="presOf" srcId="{52FB97A9-58BE-4DDF-B96A-2E94E7DCFB24}" destId="{EC8A594B-E1F0-4439-A6A8-FF2C218C6BD7}" srcOrd="0" destOrd="0" presId="urn:microsoft.com/office/officeart/2005/8/layout/cycle6"/>
    <dgm:cxn modelId="{69368B2D-99C7-4765-9F5A-5C3209A9491C}" type="presOf" srcId="{B0C5B6F7-2E96-45E0-AE37-404331CDA573}" destId="{74A8B985-1C80-4090-8AC8-EF12A6463AC2}" srcOrd="0" destOrd="0" presId="urn:microsoft.com/office/officeart/2005/8/layout/cycle6"/>
    <dgm:cxn modelId="{F8820A70-C3E0-4968-B9BE-DC22D5ACB929}" srcId="{B0C5B6F7-2E96-45E0-AE37-404331CDA573}" destId="{71F97ABD-E244-4EC7-81E7-803941130E06}" srcOrd="0" destOrd="0" parTransId="{65A237AD-634C-4E25-8337-CE9C24A787B1}" sibTransId="{3E100A6F-35C6-43BD-BBC8-4BC5FBD4BF1D}"/>
    <dgm:cxn modelId="{E22850B4-12F2-4F5D-AB9D-9AE3FD6FAF0D}" srcId="{B0C5B6F7-2E96-45E0-AE37-404331CDA573}" destId="{1CE1830D-2076-4AA9-A24E-7765E4799C5C}" srcOrd="1" destOrd="0" parTransId="{04A84B7C-DE13-49D3-986D-68F0A5D46230}" sibTransId="{28ED39D3-1F03-457D-AE0E-9A66B5F9D8A9}"/>
    <dgm:cxn modelId="{4F5B494E-3FCE-4BE3-A8D5-A579F6588B57}" type="presOf" srcId="{1CE1830D-2076-4AA9-A24E-7765E4799C5C}" destId="{AD638912-06FA-4EDB-A27D-D7F4F4005059}" srcOrd="0" destOrd="0" presId="urn:microsoft.com/office/officeart/2005/8/layout/cycle6"/>
    <dgm:cxn modelId="{85558765-BA2E-4D6C-B08E-8782E683FA12}" type="presOf" srcId="{52DEDE10-35DB-4AD7-88DE-7D9B49C6D554}" destId="{6D30464C-DED4-4BC6-AC34-E691B8F4AB05}" srcOrd="0" destOrd="0" presId="urn:microsoft.com/office/officeart/2005/8/layout/cycle6"/>
    <dgm:cxn modelId="{422EB4F1-A163-4792-94F4-BE61F9DE7443}" srcId="{B0C5B6F7-2E96-45E0-AE37-404331CDA573}" destId="{E4C577C8-5646-455E-B89F-B708E86B8AED}" srcOrd="2" destOrd="0" parTransId="{0D0518F8-858C-4152-A3D4-31CDC9CA8084}" sibTransId="{9BEB080D-49C5-4F2B-A01E-AFC54F429217}"/>
    <dgm:cxn modelId="{0CDB0234-9585-4EBD-90FD-290EC4F38E0F}" type="presOf" srcId="{E4C577C8-5646-455E-B89F-B708E86B8AED}" destId="{2704D008-344C-4A64-8B14-D3537ADBBD24}" srcOrd="0" destOrd="0" presId="urn:microsoft.com/office/officeart/2005/8/layout/cycle6"/>
    <dgm:cxn modelId="{607B9781-A8F6-40B2-805B-AD111FE4F1DB}" type="presOf" srcId="{3E100A6F-35C6-43BD-BBC8-4BC5FBD4BF1D}" destId="{E7C987A0-8378-4AAD-8CF1-EBA1F1F0EBF0}" srcOrd="0" destOrd="0" presId="urn:microsoft.com/office/officeart/2005/8/layout/cycle6"/>
    <dgm:cxn modelId="{B572F151-B450-4350-98D8-C222F5B2A4D3}" srcId="{B0C5B6F7-2E96-45E0-AE37-404331CDA573}" destId="{52FB97A9-58BE-4DDF-B96A-2E94E7DCFB24}" srcOrd="3" destOrd="0" parTransId="{990D1FA0-95B1-458A-9136-0D60EDA14140}" sibTransId="{A1E15602-3281-44C9-9B83-0A16B353D196}"/>
    <dgm:cxn modelId="{863F0DE4-4773-411E-82FE-8BAE1DC2E500}" type="presOf" srcId="{9BEB080D-49C5-4F2B-A01E-AFC54F429217}" destId="{1DFCA474-5AFC-41B7-9EAC-1B18CCE484ED}" srcOrd="0" destOrd="0" presId="urn:microsoft.com/office/officeart/2005/8/layout/cycle6"/>
    <dgm:cxn modelId="{B8E04E1C-8996-49F9-AE3B-597E1D4FE7B5}" type="presOf" srcId="{71F97ABD-E244-4EC7-81E7-803941130E06}" destId="{224C61D7-6575-49D4-B8BD-5928EDC174F0}" srcOrd="0" destOrd="0" presId="urn:microsoft.com/office/officeart/2005/8/layout/cycle6"/>
    <dgm:cxn modelId="{D1471D3B-8C42-42FA-AB66-52B82264AF16}" type="presOf" srcId="{A1E15602-3281-44C9-9B83-0A16B353D196}" destId="{0E786ABE-A680-46B2-80B2-FA668F037749}" srcOrd="0" destOrd="0" presId="urn:microsoft.com/office/officeart/2005/8/layout/cycle6"/>
    <dgm:cxn modelId="{11C06AB2-B843-4F63-9DEE-236F155A40DA}" type="presOf" srcId="{28ED39D3-1F03-457D-AE0E-9A66B5F9D8A9}" destId="{F1E31CF3-B970-4668-8E7F-2E35C0E2D9C2}" srcOrd="0" destOrd="0" presId="urn:microsoft.com/office/officeart/2005/8/layout/cycle6"/>
    <dgm:cxn modelId="{F288A703-BDEE-405F-B21F-9B9EBE59C580}" srcId="{B0C5B6F7-2E96-45E0-AE37-404331CDA573}" destId="{52DEDE10-35DB-4AD7-88DE-7D9B49C6D554}" srcOrd="4" destOrd="0" parTransId="{2236004B-BA41-48EC-9575-45B306D1F579}" sibTransId="{B718AC5E-8FC0-4D66-8BDA-894B6194578F}"/>
    <dgm:cxn modelId="{9EDE2F52-3046-462F-91AE-FD39A75FD0F7}" type="presOf" srcId="{B718AC5E-8FC0-4D66-8BDA-894B6194578F}" destId="{6EC79730-9941-4B36-A67E-86C6B506B8F8}" srcOrd="0" destOrd="0" presId="urn:microsoft.com/office/officeart/2005/8/layout/cycle6"/>
    <dgm:cxn modelId="{8BAD4EDE-1DF5-47F7-9EE5-1E56C96AA303}" type="presParOf" srcId="{74A8B985-1C80-4090-8AC8-EF12A6463AC2}" destId="{224C61D7-6575-49D4-B8BD-5928EDC174F0}" srcOrd="0" destOrd="0" presId="urn:microsoft.com/office/officeart/2005/8/layout/cycle6"/>
    <dgm:cxn modelId="{66E8C9BC-1A7B-4E09-8B47-06B80C9B0335}" type="presParOf" srcId="{74A8B985-1C80-4090-8AC8-EF12A6463AC2}" destId="{904CF210-2AB6-4244-94F8-92AE7D12F3CC}" srcOrd="1" destOrd="0" presId="urn:microsoft.com/office/officeart/2005/8/layout/cycle6"/>
    <dgm:cxn modelId="{110FD77A-4F44-4E4A-9255-02AA15AB265D}" type="presParOf" srcId="{74A8B985-1C80-4090-8AC8-EF12A6463AC2}" destId="{E7C987A0-8378-4AAD-8CF1-EBA1F1F0EBF0}" srcOrd="2" destOrd="0" presId="urn:microsoft.com/office/officeart/2005/8/layout/cycle6"/>
    <dgm:cxn modelId="{F185D8FD-53EF-481E-B179-BBAD0BCA1E6D}" type="presParOf" srcId="{74A8B985-1C80-4090-8AC8-EF12A6463AC2}" destId="{AD638912-06FA-4EDB-A27D-D7F4F4005059}" srcOrd="3" destOrd="0" presId="urn:microsoft.com/office/officeart/2005/8/layout/cycle6"/>
    <dgm:cxn modelId="{13364603-AF51-4078-8F37-379FFBFE106B}" type="presParOf" srcId="{74A8B985-1C80-4090-8AC8-EF12A6463AC2}" destId="{34544EEC-8B07-4038-B7CB-C3AC360EDCF0}" srcOrd="4" destOrd="0" presId="urn:microsoft.com/office/officeart/2005/8/layout/cycle6"/>
    <dgm:cxn modelId="{4825D4E6-A408-4A0F-8879-A46E1676A883}" type="presParOf" srcId="{74A8B985-1C80-4090-8AC8-EF12A6463AC2}" destId="{F1E31CF3-B970-4668-8E7F-2E35C0E2D9C2}" srcOrd="5" destOrd="0" presId="urn:microsoft.com/office/officeart/2005/8/layout/cycle6"/>
    <dgm:cxn modelId="{875B25E8-DCB6-4AD6-AD31-418DAD9F386F}" type="presParOf" srcId="{74A8B985-1C80-4090-8AC8-EF12A6463AC2}" destId="{2704D008-344C-4A64-8B14-D3537ADBBD24}" srcOrd="6" destOrd="0" presId="urn:microsoft.com/office/officeart/2005/8/layout/cycle6"/>
    <dgm:cxn modelId="{DC3A875C-4C0C-422A-A47B-C2B9DA69644E}" type="presParOf" srcId="{74A8B985-1C80-4090-8AC8-EF12A6463AC2}" destId="{5ABA450D-95C0-4B13-9477-965837933291}" srcOrd="7" destOrd="0" presId="urn:microsoft.com/office/officeart/2005/8/layout/cycle6"/>
    <dgm:cxn modelId="{9E1B1FB2-61CE-403E-996B-5DD995A0876B}" type="presParOf" srcId="{74A8B985-1C80-4090-8AC8-EF12A6463AC2}" destId="{1DFCA474-5AFC-41B7-9EAC-1B18CCE484ED}" srcOrd="8" destOrd="0" presId="urn:microsoft.com/office/officeart/2005/8/layout/cycle6"/>
    <dgm:cxn modelId="{20F48782-1337-4A3D-9D9F-2EEE1C8354BD}" type="presParOf" srcId="{74A8B985-1C80-4090-8AC8-EF12A6463AC2}" destId="{EC8A594B-E1F0-4439-A6A8-FF2C218C6BD7}" srcOrd="9" destOrd="0" presId="urn:microsoft.com/office/officeart/2005/8/layout/cycle6"/>
    <dgm:cxn modelId="{833AF905-4E2E-4DF4-957F-5EE3248D8299}" type="presParOf" srcId="{74A8B985-1C80-4090-8AC8-EF12A6463AC2}" destId="{E10007A1-B871-477C-9D09-A3304F181805}" srcOrd="10" destOrd="0" presId="urn:microsoft.com/office/officeart/2005/8/layout/cycle6"/>
    <dgm:cxn modelId="{AAC543B5-14DC-42F8-9A7C-95D446CE6278}" type="presParOf" srcId="{74A8B985-1C80-4090-8AC8-EF12A6463AC2}" destId="{0E786ABE-A680-46B2-80B2-FA668F037749}" srcOrd="11" destOrd="0" presId="urn:microsoft.com/office/officeart/2005/8/layout/cycle6"/>
    <dgm:cxn modelId="{EDFF01D2-225C-4BCA-8CA2-3C9CBAA0D33B}" type="presParOf" srcId="{74A8B985-1C80-4090-8AC8-EF12A6463AC2}" destId="{6D30464C-DED4-4BC6-AC34-E691B8F4AB05}" srcOrd="12" destOrd="0" presId="urn:microsoft.com/office/officeart/2005/8/layout/cycle6"/>
    <dgm:cxn modelId="{0167D83C-2155-463C-A3D9-64D622AECBB3}" type="presParOf" srcId="{74A8B985-1C80-4090-8AC8-EF12A6463AC2}" destId="{AEA52566-9AF5-44A5-9208-7BDDBCC4D0A3}" srcOrd="13" destOrd="0" presId="urn:microsoft.com/office/officeart/2005/8/layout/cycle6"/>
    <dgm:cxn modelId="{4101B33B-B154-452F-839D-DBA61EDFEA0A}" type="presParOf" srcId="{74A8B985-1C80-4090-8AC8-EF12A6463AC2}" destId="{6EC79730-9941-4B36-A67E-86C6B506B8F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4C61D7-6575-49D4-B8BD-5928EDC174F0}">
      <dsp:nvSpPr>
        <dsp:cNvPr id="0" name=""/>
        <dsp:cNvSpPr/>
      </dsp:nvSpPr>
      <dsp:spPr>
        <a:xfrm>
          <a:off x="3063496" y="3445"/>
          <a:ext cx="2026406" cy="13171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Three Membered Rings compounds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127795" y="67744"/>
        <a:ext cx="1897808" cy="1188566"/>
      </dsp:txXfrm>
    </dsp:sp>
    <dsp:sp modelId="{E7C987A0-8378-4AAD-8CF1-EBA1F1F0EBF0}">
      <dsp:nvSpPr>
        <dsp:cNvPr id="0" name=""/>
        <dsp:cNvSpPr/>
      </dsp:nvSpPr>
      <dsp:spPr>
        <a:xfrm>
          <a:off x="1444921" y="662028"/>
          <a:ext cx="5263557" cy="5263557"/>
        </a:xfrm>
        <a:custGeom>
          <a:avLst/>
          <a:gdLst/>
          <a:ahLst/>
          <a:cxnLst/>
          <a:rect l="0" t="0" r="0" b="0"/>
          <a:pathLst>
            <a:path>
              <a:moveTo>
                <a:pt x="3658905" y="208708"/>
              </a:moveTo>
              <a:arcTo wR="2631778" hR="2631778" stAng="17578310" swAng="1961685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38912-06FA-4EDB-A27D-D7F4F4005059}">
      <dsp:nvSpPr>
        <dsp:cNvPr id="0" name=""/>
        <dsp:cNvSpPr/>
      </dsp:nvSpPr>
      <dsp:spPr>
        <a:xfrm>
          <a:off x="5566466" y="1821960"/>
          <a:ext cx="2026406" cy="13171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Four Membered Rings compounds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630765" y="1886259"/>
        <a:ext cx="1897808" cy="1188566"/>
      </dsp:txXfrm>
    </dsp:sp>
    <dsp:sp modelId="{F1E31CF3-B970-4668-8E7F-2E35C0E2D9C2}">
      <dsp:nvSpPr>
        <dsp:cNvPr id="0" name=""/>
        <dsp:cNvSpPr/>
      </dsp:nvSpPr>
      <dsp:spPr>
        <a:xfrm>
          <a:off x="1444921" y="662028"/>
          <a:ext cx="5263557" cy="5263557"/>
        </a:xfrm>
        <a:custGeom>
          <a:avLst/>
          <a:gdLst/>
          <a:ahLst/>
          <a:cxnLst/>
          <a:rect l="0" t="0" r="0" b="0"/>
          <a:pathLst>
            <a:path>
              <a:moveTo>
                <a:pt x="5259944" y="2493920"/>
              </a:moveTo>
              <a:arcTo wR="2631778" hR="2631778" stAng="21419841" swAng="2196416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4D008-344C-4A64-8B14-D3537ADBBD24}">
      <dsp:nvSpPr>
        <dsp:cNvPr id="0" name=""/>
        <dsp:cNvSpPr/>
      </dsp:nvSpPr>
      <dsp:spPr>
        <a:xfrm>
          <a:off x="4610417" y="4764378"/>
          <a:ext cx="2026406" cy="13171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Five Membered Rings compounds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674716" y="4828677"/>
        <a:ext cx="1897808" cy="1188566"/>
      </dsp:txXfrm>
    </dsp:sp>
    <dsp:sp modelId="{1DFCA474-5AFC-41B7-9EAC-1B18CCE484ED}">
      <dsp:nvSpPr>
        <dsp:cNvPr id="0" name=""/>
        <dsp:cNvSpPr/>
      </dsp:nvSpPr>
      <dsp:spPr>
        <a:xfrm>
          <a:off x="1444921" y="662028"/>
          <a:ext cx="5263557" cy="5263557"/>
        </a:xfrm>
        <a:custGeom>
          <a:avLst/>
          <a:gdLst/>
          <a:ahLst/>
          <a:cxnLst/>
          <a:rect l="0" t="0" r="0" b="0"/>
          <a:pathLst>
            <a:path>
              <a:moveTo>
                <a:pt x="3155039" y="5211014"/>
              </a:moveTo>
              <a:arcTo wR="2631778" hR="2631778" stAng="4711908" swAng="1376183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8A594B-E1F0-4439-A6A8-FF2C218C6BD7}">
      <dsp:nvSpPr>
        <dsp:cNvPr id="0" name=""/>
        <dsp:cNvSpPr/>
      </dsp:nvSpPr>
      <dsp:spPr>
        <a:xfrm>
          <a:off x="1516576" y="4764378"/>
          <a:ext cx="2026406" cy="13171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Six Membered Rings compounds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580875" y="4828677"/>
        <a:ext cx="1897808" cy="1188566"/>
      </dsp:txXfrm>
    </dsp:sp>
    <dsp:sp modelId="{0E786ABE-A680-46B2-80B2-FA668F037749}">
      <dsp:nvSpPr>
        <dsp:cNvPr id="0" name=""/>
        <dsp:cNvSpPr/>
      </dsp:nvSpPr>
      <dsp:spPr>
        <a:xfrm>
          <a:off x="1444921" y="662028"/>
          <a:ext cx="5263557" cy="5263557"/>
        </a:xfrm>
        <a:custGeom>
          <a:avLst/>
          <a:gdLst/>
          <a:ahLst/>
          <a:cxnLst/>
          <a:rect l="0" t="0" r="0" b="0"/>
          <a:pathLst>
            <a:path>
              <a:moveTo>
                <a:pt x="439822" y="4088346"/>
              </a:moveTo>
              <a:arcTo wR="2631778" hR="2631778" stAng="8783744" swAng="2196416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30464C-DED4-4BC6-AC34-E691B8F4AB05}">
      <dsp:nvSpPr>
        <dsp:cNvPr id="0" name=""/>
        <dsp:cNvSpPr/>
      </dsp:nvSpPr>
      <dsp:spPr>
        <a:xfrm>
          <a:off x="560526" y="1821960"/>
          <a:ext cx="2026406" cy="13171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Seven Membered Rings compounds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624825" y="1886259"/>
        <a:ext cx="1897808" cy="1188566"/>
      </dsp:txXfrm>
    </dsp:sp>
    <dsp:sp modelId="{6EC79730-9941-4B36-A67E-86C6B506B8F8}">
      <dsp:nvSpPr>
        <dsp:cNvPr id="0" name=""/>
        <dsp:cNvSpPr/>
      </dsp:nvSpPr>
      <dsp:spPr>
        <a:xfrm>
          <a:off x="1444921" y="662028"/>
          <a:ext cx="5263557" cy="5263557"/>
        </a:xfrm>
        <a:custGeom>
          <a:avLst/>
          <a:gdLst/>
          <a:ahLst/>
          <a:cxnLst/>
          <a:rect l="0" t="0" r="0" b="0"/>
          <a:pathLst>
            <a:path>
              <a:moveTo>
                <a:pt x="458536" y="1147435"/>
              </a:moveTo>
              <a:arcTo wR="2631778" hR="2631778" stAng="12860005" swAng="1961685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BF86-91E5-4E03-B164-BB27FFDE630C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D615B2-73FD-4FDB-A9C2-C509FA4DE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BF86-91E5-4E03-B164-BB27FFDE630C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615B2-73FD-4FDB-A9C2-C509FA4DE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BF86-91E5-4E03-B164-BB27FFDE630C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615B2-73FD-4FDB-A9C2-C509FA4DE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BF86-91E5-4E03-B164-BB27FFDE630C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D615B2-73FD-4FDB-A9C2-C509FA4DE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BF86-91E5-4E03-B164-BB27FFDE630C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615B2-73FD-4FDB-A9C2-C509FA4DE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BF86-91E5-4E03-B164-BB27FFDE630C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615B2-73FD-4FDB-A9C2-C509FA4DE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BF86-91E5-4E03-B164-BB27FFDE630C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8D615B2-73FD-4FDB-A9C2-C509FA4DE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BF86-91E5-4E03-B164-BB27FFDE630C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615B2-73FD-4FDB-A9C2-C509FA4DE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BF86-91E5-4E03-B164-BB27FFDE630C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615B2-73FD-4FDB-A9C2-C509FA4DE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BF86-91E5-4E03-B164-BB27FFDE630C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615B2-73FD-4FDB-A9C2-C509FA4DE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BF86-91E5-4E03-B164-BB27FFDE630C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615B2-73FD-4FDB-A9C2-C509FA4DE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51CBF86-91E5-4E03-B164-BB27FFDE630C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8D615B2-73FD-4FDB-A9C2-C509FA4DE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cap="none" dirty="0" smtClean="0"/>
              <a:t>Dr. S.V. </a:t>
            </a:r>
            <a:r>
              <a:rPr lang="en-US" sz="2800" cap="none" dirty="0" err="1" smtClean="0"/>
              <a:t>Lamture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Department of Chemistry</a:t>
            </a:r>
            <a:endParaRPr lang="en-US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3329512" y="3105835"/>
            <a:ext cx="24849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cap="all" dirty="0" err="1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  <a:t>Wel</a:t>
            </a:r>
            <a:r>
              <a:rPr lang="en-US" sz="3600" cap="all" dirty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  <a:t> Come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1143000"/>
          </a:xfrm>
        </p:spPr>
        <p:txBody>
          <a:bodyPr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Heterocyclic Compound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153400" cy="51816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heterocyclic compound or ring structure is a cyclic compound that has atoms of at least two different elements as members of its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rings.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Heterocyclic compound are cyclic compounds in which the ring atoms are of carbon and some other element. The atom of the other element (for example: N , S , or O) is called the Hetero atom. 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For example: Pyrrole, Furan , Thiophene, Indole  , pyridine , Quinoline ,etc.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4" descr="https://upload.wikimedia.org/wikipedia/commons/thumb/5/55/Pyridine.svg/440px-Pyridine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953000"/>
            <a:ext cx="1752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238875" y="6342063"/>
            <a:ext cx="11874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Pyridine</a:t>
            </a:r>
            <a:r>
              <a:rPr lang="en-US" dirty="0">
                <a:latin typeface="+mn-lt"/>
              </a:rPr>
              <a:t> </a:t>
            </a:r>
          </a:p>
        </p:txBody>
      </p:sp>
      <p:pic>
        <p:nvPicPr>
          <p:cNvPr id="11270" name="Picture 6" descr="Full structural formula of fura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938" y="4699000"/>
            <a:ext cx="2286000" cy="181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38200" y="6451600"/>
            <a:ext cx="10699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Furan</a:t>
            </a:r>
            <a:r>
              <a:rPr lang="en-US" dirty="0">
                <a:latin typeface="+mn-lt"/>
              </a:rPr>
              <a:t> </a:t>
            </a:r>
          </a:p>
        </p:txBody>
      </p:sp>
      <p:pic>
        <p:nvPicPr>
          <p:cNvPr id="11272" name="Picture 2" descr="Structure of Thiira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4924425"/>
            <a:ext cx="2290763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587750" y="6265863"/>
            <a:ext cx="13652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Thiiran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05800" cy="5257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mtClean="0"/>
              <a:t>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381000" y="304800"/>
          <a:ext cx="81534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24200" y="2362200"/>
            <a:ext cx="2743200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Classification of Heterocyclic compounds according to it’s membered </a:t>
            </a:r>
          </a:p>
        </p:txBody>
      </p:sp>
    </p:spTree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838200"/>
          </a:xfrm>
        </p:spPr>
        <p:txBody>
          <a:bodyPr>
            <a:no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Pyrrole</a:t>
            </a: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(Azole)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05800" cy="5486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pyrrole ring system is important as it is found in many natural products including hemoglobin, chlorophyll, and alkaloids.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According to the resonance theory ,pyrrole is considered to be hybrid of the following five resonance structures.              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4" descr="http://www.chemgapedia.de/vsengine/media/vsc/en/ch/12/oc/heterocyclen/sechsringaromat/pyridin_resonaz_gif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86200"/>
            <a:ext cx="792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685800"/>
          </a:xfrm>
        </p:spPr>
        <p:txBody>
          <a:bodyPr/>
          <a:lstStyle/>
          <a:p>
            <a:pPr marL="571500" indent="-5715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Preparation of Pyrrole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762000"/>
            <a:ext cx="8153400" cy="55626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Courier New" pitchFamily="49" charset="0"/>
              <a:buChar char="o"/>
              <a:defRPr/>
            </a:pPr>
            <a:endParaRPr lang="en-US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Courier New" pitchFamily="49" charset="0"/>
              <a:buChar char="o"/>
              <a:defRPr/>
            </a:pPr>
            <a:r>
              <a:rPr lang="en-US" b="1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Pyrrole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is obtained :</a:t>
            </a:r>
          </a:p>
          <a:p>
            <a:pPr marL="457200" indent="-457200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Industrially pyrrole is obtained by passing a mixture of furan and ammonia over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alumina at 400 °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457200" indent="-457200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Pyrrole can be obtained by heating                                               </a:t>
            </a:r>
          </a:p>
          <a:p>
            <a:pPr marL="0" indent="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2-bytyne-1,4-diol with ammonia under pressure.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</p:txBody>
      </p:sp>
      <p:pic>
        <p:nvPicPr>
          <p:cNvPr id="15364" name="Picture 2" descr="Synthesis of pyrrole from fur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803400"/>
            <a:ext cx="745648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5033963" y="2160588"/>
            <a:ext cx="773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entury Schoolbook" pitchFamily="18" charset="0"/>
              </a:rPr>
              <a:t>Al</a:t>
            </a:r>
            <a:r>
              <a:rPr lang="en-US" baseline="-25000">
                <a:latin typeface="Century Schoolbook" pitchFamily="18" charset="0"/>
              </a:rPr>
              <a:t>2</a:t>
            </a:r>
            <a:r>
              <a:rPr lang="en-US">
                <a:latin typeface="Century Schoolbook" pitchFamily="18" charset="0"/>
              </a:rPr>
              <a:t>O</a:t>
            </a:r>
            <a:r>
              <a:rPr lang="en-US" baseline="-25000">
                <a:latin typeface="Century Schoolbook" pitchFamily="18" charset="0"/>
              </a:rPr>
              <a:t>3</a:t>
            </a:r>
            <a:endParaRPr lang="en-US">
              <a:latin typeface="Century Schoolbook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4930775" y="2197100"/>
            <a:ext cx="207963" cy="4048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62125" y="3355975"/>
            <a:ext cx="9334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Furan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34200" y="3657600"/>
            <a:ext cx="100488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Pyrrole</a:t>
            </a:r>
          </a:p>
        </p:txBody>
      </p:sp>
      <p:pic>
        <p:nvPicPr>
          <p:cNvPr id="1536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8475" y="4946650"/>
            <a:ext cx="21621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>
            <a:off x="3103563" y="5437188"/>
            <a:ext cx="1662112" cy="0"/>
          </a:xfrm>
          <a:prstGeom prst="straightConnector1">
            <a:avLst/>
          </a:prstGeom>
          <a:ln w="50800" cmpd="sng">
            <a:solidFill>
              <a:schemeClr val="tx1"/>
            </a:solidFill>
            <a:bevel/>
            <a:headEnd type="none"/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7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71850" y="4946650"/>
            <a:ext cx="7429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6038850"/>
            <a:ext cx="871538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3" name="AutoShape 11" descr="Image result for pyrro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entury Schoolbook" pitchFamily="18" charset="0"/>
            </a:endParaRPr>
          </a:p>
        </p:txBody>
      </p:sp>
      <p:pic>
        <p:nvPicPr>
          <p:cNvPr id="15374" name="Picture 12" descr="G:\454px-Pyrrole_structure.svg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37113" y="4568825"/>
            <a:ext cx="2133600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5400675" y="6307138"/>
            <a:ext cx="100488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Pyrrole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3636963" y="5570538"/>
            <a:ext cx="298450" cy="41275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 spd="slow"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458200" cy="579438"/>
          </a:xfrm>
        </p:spPr>
        <p:txBody>
          <a:bodyPr>
            <a:noAutofit/>
          </a:bodyPr>
          <a:lstStyle/>
          <a:p>
            <a:pPr marL="571500" indent="-5715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Properties of Pyrrole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458200" cy="5715000"/>
          </a:xfrm>
        </p:spPr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Physical properties of Pyrrole discussed below it</a:t>
            </a: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57200" indent="-457200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is a colourless volatile liquid.</a:t>
            </a:r>
          </a:p>
          <a:p>
            <a:pPr marL="457200" indent="-457200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It’s boiling point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131°C and melting point is -23°C.</a:t>
            </a:r>
          </a:p>
          <a:p>
            <a:pPr marL="457200" indent="-457200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turns brown in the air and gradually resinifies.</a:t>
            </a:r>
          </a:p>
          <a:p>
            <a:pPr marL="457200" indent="-457200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Only slightly soluble in water but it is totally miscible with ether and ethanol.</a:t>
            </a:r>
          </a:p>
          <a:p>
            <a:pPr marL="457200" indent="-457200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Pyrrole is weakly basic in nature</a:t>
            </a:r>
            <a:r>
              <a:rPr lang="en-US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endParaRPr lang="en-US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Chemical 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properties of pyrrole discussed below i</a:t>
            </a: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t:</a:t>
            </a:r>
          </a:p>
          <a:p>
            <a:pPr marL="457200" indent="-457200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Pyrrole is aromatic and more reactive than benzene.</a:t>
            </a:r>
          </a:p>
          <a:p>
            <a:pPr marL="457200" indent="-457200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gives electrophilic substitution reactions such as halogenation , nitration ,etc.</a:t>
            </a:r>
          </a:p>
          <a:p>
            <a:pPr marL="457200" indent="-457200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also undergoes diazotization and Reimer-Tiemann reactions, while benzene does not.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endParaRPr lang="en-US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82000" cy="731838"/>
          </a:xfrm>
        </p:spPr>
        <p:txBody>
          <a:bodyPr/>
          <a:lstStyle/>
          <a:p>
            <a:pPr marL="571500" indent="-571500" eaLnBrk="1" fontAlgn="auto" hangingPunct="1">
              <a:spcAft>
                <a:spcPts val="0"/>
              </a:spcAft>
              <a:buFont typeface="Lucida Sans Unicode" pitchFamily="34" charset="0"/>
              <a:buChar char="◎"/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Uses of Pyrrole 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077200" cy="5715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Pyrrole is essential to the production of many different chemicals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N-methylpyrrole is a precursor to N-methylpyrrolecarboxylic acid, a building-block in pharmaceutical chemistry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Although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there is a claim that pyrrole is used as an additive to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cigarettes,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is typically listed as a constituent of tobacco smoke and not as an ingredient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/>
              <a:buChar char=""/>
              <a:defRPr/>
            </a:pP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Pyrrole is also use in commercial and pharmaceuticals. </a:t>
            </a:r>
            <a:endParaRPr lang="en-US" sz="28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382000" cy="808038"/>
          </a:xfrm>
        </p:spPr>
        <p:txBody>
          <a:bodyPr>
            <a:noAutofit/>
          </a:bodyPr>
          <a:lstStyle/>
          <a:p>
            <a:pPr marL="514350" indent="-514350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End</a:t>
            </a:r>
            <a:endParaRPr lang="en-US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</TotalTime>
  <Words>393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Dr. S.V. Lamture  </vt:lpstr>
      <vt:lpstr>Heterocyclic Compound</vt:lpstr>
      <vt:lpstr>PowerPoint Presentation</vt:lpstr>
      <vt:lpstr>Pyrrole  (Azole) C4H5N</vt:lpstr>
      <vt:lpstr>Preparation of Pyrrole</vt:lpstr>
      <vt:lpstr>Properties of Pyrrole</vt:lpstr>
      <vt:lpstr>Uses of Pyrrole </vt:lpstr>
      <vt:lpstr>The End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 Come </dc:title>
  <dc:creator>com</dc:creator>
  <cp:lastModifiedBy>PC1</cp:lastModifiedBy>
  <cp:revision>4</cp:revision>
  <dcterms:created xsi:type="dcterms:W3CDTF">2010-01-21T22:46:06Z</dcterms:created>
  <dcterms:modified xsi:type="dcterms:W3CDTF">2017-12-04T06:59:42Z</dcterms:modified>
</cp:coreProperties>
</file>