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9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B9DA3-61FC-46AB-AB98-D6AFBEA6B1BE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D7080-1177-4EA8-B039-B2623F01EF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E1A4A-007F-4071-9118-8F397CF37CB1}" type="slidenum">
              <a:rPr lang="en-US"/>
              <a:pPr/>
              <a:t>11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also declare and define a variable in single shot like this.</a:t>
            </a:r>
          </a:p>
          <a:p>
            <a:r>
              <a:rPr lang="en-US"/>
              <a:t>int a=10;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AE090-8325-4EFD-8A12-B2B791EE463D}" type="slidenum">
              <a:rPr lang="en-US"/>
              <a:pPr/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Format specifiers</a:t>
            </a:r>
          </a:p>
          <a:p>
            <a:endParaRPr lang="en-US"/>
          </a:p>
          <a:p>
            <a:r>
              <a:rPr lang="en-US"/>
              <a:t>%d is the format specifier. This informs to the compiler that the incoming value is an integer value.</a:t>
            </a:r>
          </a:p>
          <a:p>
            <a:endParaRPr lang="en-US"/>
          </a:p>
          <a:p>
            <a:r>
              <a:rPr lang="en-US"/>
              <a:t>Other data types can be specified as follows:</a:t>
            </a:r>
          </a:p>
          <a:p>
            <a:r>
              <a:rPr lang="en-US"/>
              <a:t>%c – character</a:t>
            </a:r>
          </a:p>
          <a:p>
            <a:r>
              <a:rPr lang="en-US"/>
              <a:t>%f – float</a:t>
            </a:r>
          </a:p>
          <a:p>
            <a:r>
              <a:rPr lang="en-US"/>
              <a:t>%lf – double</a:t>
            </a:r>
          </a:p>
          <a:p>
            <a:r>
              <a:rPr lang="en-US"/>
              <a:t>%s – character array (string)</a:t>
            </a:r>
          </a:p>
          <a:p>
            <a:endParaRPr lang="en-US"/>
          </a:p>
          <a:p>
            <a:r>
              <a:rPr lang="en-US"/>
              <a:t>Printf and scanf are defined under the header file stdio.h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4C076-BF2A-46EE-95EC-044767FF92BC}" type="slidenum">
              <a:rPr lang="en-US"/>
              <a:pPr/>
              <a:t>16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While – Entry controlled loop</a:t>
            </a:r>
          </a:p>
          <a:p>
            <a:r>
              <a:rPr lang="en-US"/>
              <a:t>Do While – Exit controlled loop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FD3808-DBEE-4C27-9225-C7A295D59E1E}" type="slidenum">
              <a:rPr lang="en-US"/>
              <a:pPr/>
              <a:t>20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Header file to be included is string.h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57A35-5588-48CA-B3C7-D170C5AED691}" type="slidenum">
              <a:rPr lang="en-US"/>
              <a:pPr/>
              <a:t>21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Header file to be included math.h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AB644-7ECA-4581-9D9B-174FAD1892D7}" type="slidenum">
              <a:rPr lang="en-US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assigning more values we need to create an array of structure element like this</a:t>
            </a:r>
          </a:p>
          <a:p>
            <a:r>
              <a:rPr lang="en-US"/>
              <a:t>Struct Person</a:t>
            </a:r>
          </a:p>
          <a:p>
            <a:r>
              <a:rPr lang="en-US"/>
              <a:t>{</a:t>
            </a:r>
          </a:p>
          <a:p>
            <a:r>
              <a:rPr lang="en-US"/>
              <a:t>Int id;</a:t>
            </a:r>
          </a:p>
          <a:p>
            <a:r>
              <a:rPr lang="en-US"/>
              <a:t>Char name[5];</a:t>
            </a:r>
          </a:p>
          <a:p>
            <a:r>
              <a:rPr lang="en-US"/>
              <a:t>}P[10];</a:t>
            </a:r>
          </a:p>
          <a:p>
            <a:endParaRPr lang="en-US"/>
          </a:p>
          <a:p>
            <a:r>
              <a:rPr lang="en-US"/>
              <a:t>P[0].id = 1;</a:t>
            </a:r>
          </a:p>
          <a:p>
            <a:r>
              <a:rPr lang="en-US"/>
              <a:t>P[0].name = “saran”;</a:t>
            </a:r>
          </a:p>
          <a:p>
            <a:r>
              <a:rPr lang="en-US"/>
              <a:t>P[1].id = 2;</a:t>
            </a:r>
          </a:p>
          <a:p>
            <a:r>
              <a:rPr lang="en-US"/>
              <a:t>P[1].name = “arya”;</a:t>
            </a:r>
          </a:p>
          <a:p>
            <a:endParaRPr lang="en-US"/>
          </a:p>
          <a:p>
            <a:r>
              <a:rPr lang="en-US"/>
              <a:t>And so on till P[9]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D0601-A483-4796-8B13-8F95C2135B70}" type="slidenum">
              <a:rPr lang="en-US"/>
              <a:pPr/>
              <a:t>30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typedef struct student</a:t>
            </a:r>
          </a:p>
          <a:p>
            <a:r>
              <a:rPr lang="en-US"/>
              <a:t>{</a:t>
            </a:r>
          </a:p>
          <a:p>
            <a:r>
              <a:rPr lang="en-US"/>
              <a:t>int id;</a:t>
            </a:r>
          </a:p>
          <a:p>
            <a:r>
              <a:rPr lang="en-US"/>
              <a:t>Char name[10];</a:t>
            </a:r>
          </a:p>
          <a:p>
            <a:r>
              <a:rPr lang="en-US"/>
              <a:t>}s;</a:t>
            </a:r>
          </a:p>
          <a:p>
            <a:endParaRPr lang="en-US"/>
          </a:p>
          <a:p>
            <a:r>
              <a:rPr lang="en-US"/>
              <a:t>Now I can put</a:t>
            </a:r>
          </a:p>
          <a:p>
            <a:r>
              <a:rPr lang="en-US"/>
              <a:t>s s1,s2;</a:t>
            </a:r>
          </a:p>
          <a:p>
            <a:endParaRPr lang="en-US"/>
          </a:p>
          <a:p>
            <a:r>
              <a:rPr lang="en-US"/>
              <a:t>Instead of </a:t>
            </a:r>
          </a:p>
          <a:p>
            <a:r>
              <a:rPr lang="en-US"/>
              <a:t>struct student s1,s2; //In case typedef is missed in struct definition as below</a:t>
            </a:r>
          </a:p>
          <a:p>
            <a:endParaRPr lang="en-US"/>
          </a:p>
          <a:p>
            <a:r>
              <a:rPr lang="en-US"/>
              <a:t>struct student</a:t>
            </a:r>
          </a:p>
          <a:p>
            <a:r>
              <a:rPr lang="en-US"/>
              <a:t>{</a:t>
            </a:r>
          </a:p>
          <a:p>
            <a:r>
              <a:rPr lang="en-US"/>
              <a:t>int id;</a:t>
            </a:r>
          </a:p>
          <a:p>
            <a:r>
              <a:rPr lang="en-US"/>
              <a:t>char name[10];</a:t>
            </a:r>
          </a:p>
          <a:p>
            <a:r>
              <a:rPr lang="en-US"/>
              <a:t>};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00055-2491-4AC9-9B9C-AD32F2161ACB}" type="slidenum">
              <a:rPr lang="en-US"/>
              <a:pPr/>
              <a:t>39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rmAutofit/>
          </a:bodyPr>
          <a:lstStyle/>
          <a:p>
            <a:r>
              <a:rPr lang="en-US" sz="3600" b="1" i="1" u="sng" dirty="0" smtClean="0"/>
              <a:t>Mr. </a:t>
            </a:r>
            <a:r>
              <a:rPr lang="en-US" sz="3600" b="1" i="1" u="sng" dirty="0" err="1" smtClean="0"/>
              <a:t>Shaikh</a:t>
            </a:r>
            <a:r>
              <a:rPr lang="en-US" sz="3600" b="1" i="1" u="sng" dirty="0" smtClean="0"/>
              <a:t> </a:t>
            </a:r>
            <a:r>
              <a:rPr lang="en-US" sz="3600" b="1" i="1" u="sng" dirty="0" err="1" smtClean="0"/>
              <a:t>Amjad</a:t>
            </a:r>
            <a:r>
              <a:rPr lang="en-US" sz="3600" b="1" i="1" u="sng" dirty="0" smtClean="0"/>
              <a:t> R.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r>
              <a:rPr lang="en-US" sz="2000" b="1" i="1" u="sng" dirty="0" smtClean="0"/>
              <a:t>Asst. Prof in Dept. of Computer Sci.</a:t>
            </a:r>
            <a:br>
              <a:rPr lang="en-US" sz="2000" b="1" i="1" u="sng" dirty="0" smtClean="0"/>
            </a:br>
            <a:r>
              <a:rPr lang="en-US" sz="2400" b="1" i="1" u="sng" dirty="0" smtClean="0"/>
              <a:t>Mrs. K.S.K College </a:t>
            </a:r>
            <a:r>
              <a:rPr lang="en-US" sz="2400" b="1" i="1" u="sng" dirty="0" err="1" smtClean="0"/>
              <a:t>Beed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Programming in C Language 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types in 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Primitive data types</a:t>
            </a:r>
          </a:p>
          <a:p>
            <a:pPr lvl="1"/>
            <a:r>
              <a:rPr lang="en-US"/>
              <a:t>int, float, double, char</a:t>
            </a:r>
          </a:p>
          <a:p>
            <a:r>
              <a:rPr lang="en-US"/>
              <a:t>Aggregate data types</a:t>
            </a:r>
          </a:p>
          <a:p>
            <a:pPr lvl="1"/>
            <a:r>
              <a:rPr lang="en-US"/>
              <a:t>Arrays come under this category</a:t>
            </a:r>
          </a:p>
          <a:p>
            <a:pPr lvl="1"/>
            <a:r>
              <a:rPr lang="en-US"/>
              <a:t>Arrays can contain collection of int or float or char or double data</a:t>
            </a:r>
          </a:p>
          <a:p>
            <a:r>
              <a:rPr lang="en-US"/>
              <a:t>User defined data types</a:t>
            </a:r>
          </a:p>
          <a:p>
            <a:pPr lvl="1"/>
            <a:r>
              <a:rPr lang="en-US"/>
              <a:t>Structures and enum fall under this category.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Variables are data that will keep on changing</a:t>
            </a:r>
          </a:p>
          <a:p>
            <a:pPr>
              <a:lnSpc>
                <a:spcPct val="90000"/>
              </a:lnSpc>
            </a:pPr>
            <a:r>
              <a:rPr lang="en-US" sz="2800"/>
              <a:t>Declaration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&lt;&lt;Data type&gt;&gt; &lt;&lt;variable name&gt;&gt;;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int a;</a:t>
            </a:r>
          </a:p>
          <a:p>
            <a:pPr>
              <a:lnSpc>
                <a:spcPct val="90000"/>
              </a:lnSpc>
            </a:pPr>
            <a:r>
              <a:rPr lang="en-US" sz="2800"/>
              <a:t>Definition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&lt;&lt;varname&gt;&gt;=&lt;&lt;value&gt;&gt;;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a=10;</a:t>
            </a:r>
          </a:p>
          <a:p>
            <a:pPr>
              <a:lnSpc>
                <a:spcPct val="90000"/>
              </a:lnSpc>
            </a:pPr>
            <a:r>
              <a:rPr lang="en-US" sz="2800"/>
              <a:t>Usage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&lt;&lt;varname&gt;&gt;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a=a+1;	//increments the value of a by 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names- Rules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Should not be a reserved word like int etc..</a:t>
            </a:r>
          </a:p>
          <a:p>
            <a:pPr>
              <a:lnSpc>
                <a:spcPct val="90000"/>
              </a:lnSpc>
            </a:pPr>
            <a:r>
              <a:rPr lang="en-US"/>
              <a:t>Should start with a letter or an underscore(_)</a:t>
            </a:r>
          </a:p>
          <a:p>
            <a:pPr>
              <a:lnSpc>
                <a:spcPct val="90000"/>
              </a:lnSpc>
            </a:pPr>
            <a:r>
              <a:rPr lang="en-US"/>
              <a:t>Can contain letters, numbers or underscore. </a:t>
            </a:r>
          </a:p>
          <a:p>
            <a:pPr>
              <a:lnSpc>
                <a:spcPct val="90000"/>
              </a:lnSpc>
            </a:pPr>
            <a:r>
              <a:rPr lang="en-US"/>
              <a:t>No other special characters are allowed including space</a:t>
            </a:r>
          </a:p>
          <a:p>
            <a:pPr>
              <a:lnSpc>
                <a:spcPct val="90000"/>
              </a:lnSpc>
            </a:pPr>
            <a:r>
              <a:rPr lang="en-US"/>
              <a:t>Variable names are case sensitive</a:t>
            </a:r>
          </a:p>
          <a:p>
            <a:pPr lvl="1">
              <a:lnSpc>
                <a:spcPct val="90000"/>
              </a:lnSpc>
            </a:pPr>
            <a:r>
              <a:rPr lang="en-US"/>
              <a:t>A and a are different.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Input and Output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Input</a:t>
            </a:r>
          </a:p>
          <a:p>
            <a:pPr lvl="1"/>
            <a:r>
              <a:rPr lang="en-US"/>
              <a:t>scanf(“%d”,&amp;a);</a:t>
            </a:r>
          </a:p>
          <a:p>
            <a:pPr lvl="1"/>
            <a:r>
              <a:rPr lang="en-US"/>
              <a:t>Gets an integer value from the user and stores it under the name “a”</a:t>
            </a:r>
          </a:p>
          <a:p>
            <a:r>
              <a:rPr lang="en-US"/>
              <a:t>Output</a:t>
            </a:r>
          </a:p>
          <a:p>
            <a:pPr lvl="1"/>
            <a:r>
              <a:rPr lang="en-US"/>
              <a:t>printf(“%d”,a)</a:t>
            </a:r>
          </a:p>
          <a:p>
            <a:pPr lvl="1"/>
            <a:r>
              <a:rPr lang="en-US"/>
              <a:t>Prints the value present in variable a on the screen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loops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syntax of for loop is</a:t>
            </a:r>
          </a:p>
          <a:p>
            <a:pPr lvl="1">
              <a:buFontTx/>
              <a:buNone/>
            </a:pPr>
            <a:r>
              <a:rPr lang="en-US" sz="2400"/>
              <a:t>for(initialisation;condition checking;increment)</a:t>
            </a:r>
          </a:p>
          <a:p>
            <a:pPr lvl="1">
              <a:buFontTx/>
              <a:buNone/>
            </a:pPr>
            <a:r>
              <a:rPr lang="en-US" sz="2400"/>
              <a:t>{</a:t>
            </a:r>
          </a:p>
          <a:p>
            <a:pPr lvl="1">
              <a:buFontTx/>
              <a:buNone/>
            </a:pPr>
            <a:r>
              <a:rPr lang="en-US" sz="2400"/>
              <a:t>	set of statements</a:t>
            </a:r>
          </a:p>
          <a:p>
            <a:pPr lvl="1">
              <a:buFontTx/>
              <a:buNone/>
            </a:pPr>
            <a:r>
              <a:rPr lang="en-US" sz="2400"/>
              <a:t>}</a:t>
            </a:r>
          </a:p>
          <a:p>
            <a:pPr lvl="1">
              <a:buFontTx/>
              <a:buNone/>
            </a:pPr>
            <a:r>
              <a:rPr lang="en-US" sz="2400"/>
              <a:t>Eg: Program to print Hello 10 times</a:t>
            </a:r>
          </a:p>
          <a:p>
            <a:pPr lvl="1">
              <a:buFontTx/>
              <a:buNone/>
            </a:pPr>
            <a:r>
              <a:rPr lang="en-US" sz="2400"/>
              <a:t>for(I=0;I&lt;10;I++)</a:t>
            </a:r>
          </a:p>
          <a:p>
            <a:pPr lvl="1">
              <a:buFontTx/>
              <a:buNone/>
            </a:pPr>
            <a:r>
              <a:rPr lang="en-US" sz="2400"/>
              <a:t>{</a:t>
            </a:r>
          </a:p>
          <a:p>
            <a:pPr lvl="1">
              <a:buFontTx/>
              <a:buNone/>
            </a:pPr>
            <a:r>
              <a:rPr lang="en-US" sz="2400"/>
              <a:t>	printf(“Hello”);</a:t>
            </a:r>
          </a:p>
          <a:p>
            <a:pPr lvl="1">
              <a:buFontTx/>
              <a:buNone/>
            </a:pPr>
            <a:r>
              <a:rPr lang="en-US" sz="2400"/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While loop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The syntax for while loop</a:t>
            </a:r>
          </a:p>
          <a:p>
            <a:pPr>
              <a:buFontTx/>
              <a:buNone/>
            </a:pPr>
            <a:r>
              <a:rPr lang="en-US" sz="2000" dirty="0"/>
              <a:t>	</a:t>
            </a:r>
            <a:r>
              <a:rPr lang="en-US" sz="2000" dirty="0" smtClean="0"/>
              <a:t>while(condition)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	{</a:t>
            </a:r>
          </a:p>
          <a:p>
            <a:pPr>
              <a:buFontTx/>
              <a:buNone/>
            </a:pPr>
            <a:r>
              <a:rPr lang="en-US" sz="2000" dirty="0"/>
              <a:t>		statements;</a:t>
            </a:r>
          </a:p>
          <a:p>
            <a:pPr>
              <a:buFontTx/>
              <a:buNone/>
            </a:pPr>
            <a:r>
              <a:rPr lang="en-US" sz="2000" dirty="0"/>
              <a:t>	}</a:t>
            </a:r>
          </a:p>
          <a:p>
            <a:pPr>
              <a:buFontTx/>
              <a:buNone/>
            </a:pPr>
            <a:r>
              <a:rPr lang="en-US" sz="2000" dirty="0" err="1"/>
              <a:t>Eg</a:t>
            </a:r>
            <a:r>
              <a:rPr lang="en-US" sz="2000" dirty="0"/>
              <a:t>:</a:t>
            </a:r>
          </a:p>
          <a:p>
            <a:pPr>
              <a:buFontTx/>
              <a:buNone/>
            </a:pPr>
            <a:r>
              <a:rPr lang="en-US" sz="2000" dirty="0"/>
              <a:t>	a=10;</a:t>
            </a:r>
          </a:p>
          <a:p>
            <a:pPr>
              <a:buFontTx/>
              <a:buNone/>
            </a:pPr>
            <a:r>
              <a:rPr lang="en-US" sz="2000" dirty="0"/>
              <a:t>	while(a != 0)				Output: 10987654321</a:t>
            </a:r>
          </a:p>
          <a:p>
            <a:pPr>
              <a:buFontTx/>
              <a:buNone/>
            </a:pPr>
            <a:r>
              <a:rPr lang="en-US" sz="2000" dirty="0"/>
              <a:t>	{</a:t>
            </a:r>
          </a:p>
          <a:p>
            <a:pPr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printf</a:t>
            </a:r>
            <a:r>
              <a:rPr lang="en-US" sz="2000" dirty="0"/>
              <a:t>(“%</a:t>
            </a:r>
            <a:r>
              <a:rPr lang="en-US" sz="2000" dirty="0" err="1"/>
              <a:t>d”,a</a:t>
            </a:r>
            <a:r>
              <a:rPr lang="en-US" sz="2000" dirty="0"/>
              <a:t>);</a:t>
            </a:r>
          </a:p>
          <a:p>
            <a:pPr>
              <a:buFontTx/>
              <a:buNone/>
            </a:pPr>
            <a:r>
              <a:rPr lang="en-US" sz="2000" dirty="0"/>
              <a:t>		a--;</a:t>
            </a:r>
          </a:p>
          <a:p>
            <a:pPr>
              <a:buFontTx/>
              <a:buNone/>
            </a:pPr>
            <a:r>
              <a:rPr lang="en-US" sz="2000" dirty="0"/>
              <a:t>	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While loop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syntax of do while loop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do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set of statements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}while(condn);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Eg: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i=10;				Output: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do						10987654321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printf(“%d”,i);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i--;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}while(i!=0)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statements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if (condition)	 </a:t>
            </a:r>
          </a:p>
          <a:p>
            <a:pPr>
              <a:buFontTx/>
              <a:buNone/>
            </a:pPr>
            <a:r>
              <a:rPr lang="en-US" sz="2800"/>
              <a:t>{</a:t>
            </a:r>
          </a:p>
          <a:p>
            <a:pPr>
              <a:buFontTx/>
              <a:buNone/>
            </a:pPr>
            <a:r>
              <a:rPr lang="en-US" sz="2800"/>
              <a:t>	stmt 1;		//Executes if Condition is true</a:t>
            </a:r>
          </a:p>
          <a:p>
            <a:pPr>
              <a:buFontTx/>
              <a:buNone/>
            </a:pPr>
            <a:r>
              <a:rPr lang="en-US" sz="2800"/>
              <a:t>}</a:t>
            </a:r>
          </a:p>
          <a:p>
            <a:pPr>
              <a:buFontTx/>
              <a:buNone/>
            </a:pPr>
            <a:r>
              <a:rPr lang="en-US" sz="2800"/>
              <a:t>else</a:t>
            </a:r>
          </a:p>
          <a:p>
            <a:pPr>
              <a:buFontTx/>
              <a:buNone/>
            </a:pPr>
            <a:r>
              <a:rPr lang="en-US" sz="2800"/>
              <a:t>{</a:t>
            </a:r>
          </a:p>
          <a:p>
            <a:pPr>
              <a:buFontTx/>
              <a:buNone/>
            </a:pPr>
            <a:r>
              <a:rPr lang="en-US" sz="2800"/>
              <a:t>	stmt 2;		//Executes if condition is false</a:t>
            </a:r>
          </a:p>
          <a:p>
            <a:pPr>
              <a:buFontTx/>
              <a:buNone/>
            </a:pPr>
            <a:r>
              <a:rPr lang="en-US" sz="2800"/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statement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switch(var)	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case 1:	//if var=1 this case executes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	stmt;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	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case 2:	//if var=2 this case executes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	stmt;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	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default:	//if var is something else this will execute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	stmt;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Arithmetic (+,-,*,/,%)</a:t>
            </a:r>
          </a:p>
          <a:p>
            <a:pPr>
              <a:lnSpc>
                <a:spcPct val="90000"/>
              </a:lnSpc>
            </a:pPr>
            <a:r>
              <a:rPr lang="en-US"/>
              <a:t>Relational (&lt;,&gt;,&lt;=,&gt;=,==,!=)</a:t>
            </a:r>
          </a:p>
          <a:p>
            <a:pPr>
              <a:lnSpc>
                <a:spcPct val="90000"/>
              </a:lnSpc>
            </a:pPr>
            <a:r>
              <a:rPr lang="en-US"/>
              <a:t>Logical (&amp;&amp;,||,!)</a:t>
            </a:r>
          </a:p>
          <a:p>
            <a:pPr>
              <a:lnSpc>
                <a:spcPct val="90000"/>
              </a:lnSpc>
            </a:pPr>
            <a:r>
              <a:rPr lang="en-US"/>
              <a:t>Bitwise (&amp;,|)</a:t>
            </a:r>
          </a:p>
          <a:p>
            <a:pPr>
              <a:lnSpc>
                <a:spcPct val="90000"/>
              </a:lnSpc>
            </a:pPr>
            <a:r>
              <a:rPr lang="en-US"/>
              <a:t>Assignment (=)</a:t>
            </a:r>
          </a:p>
          <a:p>
            <a:pPr>
              <a:lnSpc>
                <a:spcPct val="90000"/>
              </a:lnSpc>
            </a:pPr>
            <a:r>
              <a:rPr lang="en-US"/>
              <a:t>Compound assignment(+=,*=,-=,/=,%=,&amp;=,|=)</a:t>
            </a:r>
          </a:p>
          <a:p>
            <a:pPr>
              <a:lnSpc>
                <a:spcPct val="90000"/>
              </a:lnSpc>
            </a:pPr>
            <a:r>
              <a:rPr lang="en-US"/>
              <a:t>Shift (right shift &gt;&gt;, left shift &lt;&lt;)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is developed by Dennis Ritchie</a:t>
            </a:r>
          </a:p>
          <a:p>
            <a:r>
              <a:rPr lang="en-US"/>
              <a:t>C is a structured programming language</a:t>
            </a:r>
          </a:p>
          <a:p>
            <a:r>
              <a:rPr lang="en-US"/>
              <a:t>C supports functions that enables easy maintainability of code, by breaking large file into smaller modules</a:t>
            </a:r>
          </a:p>
          <a:p>
            <a:r>
              <a:rPr lang="en-US"/>
              <a:t>Comments in C provides easy readability</a:t>
            </a:r>
          </a:p>
          <a:p>
            <a:r>
              <a:rPr lang="en-US"/>
              <a:t>C is a powerful language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functions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strlen(str) – To find length of string str</a:t>
            </a:r>
          </a:p>
          <a:p>
            <a:r>
              <a:rPr lang="en-US" sz="2800"/>
              <a:t>strrev(str) – Reverses the string str as rts</a:t>
            </a:r>
          </a:p>
          <a:p>
            <a:r>
              <a:rPr lang="en-US" sz="2800"/>
              <a:t>strcat(str1,str2) – Appends str2 to str1 and returns str1</a:t>
            </a:r>
          </a:p>
          <a:p>
            <a:r>
              <a:rPr lang="en-US" sz="2800"/>
              <a:t>strcpy(st1,st2) – copies the content of st2 to st1</a:t>
            </a:r>
          </a:p>
          <a:p>
            <a:r>
              <a:rPr lang="en-US" sz="2800"/>
              <a:t>strcmp(s1,s2) – Compares the two string s1 and s2</a:t>
            </a:r>
          </a:p>
          <a:p>
            <a:r>
              <a:rPr lang="en-US" sz="2800"/>
              <a:t>strcmpi(s1,s2) – Case insensitive comparison of strings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functions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pow(n,x) – evaluates n^x</a:t>
            </a:r>
          </a:p>
          <a:p>
            <a:pPr>
              <a:lnSpc>
                <a:spcPct val="90000"/>
              </a:lnSpc>
            </a:pPr>
            <a:r>
              <a:rPr lang="en-US"/>
              <a:t>ceil(1.3) – Returns 2</a:t>
            </a:r>
          </a:p>
          <a:p>
            <a:pPr>
              <a:lnSpc>
                <a:spcPct val="90000"/>
              </a:lnSpc>
            </a:pPr>
            <a:r>
              <a:rPr lang="en-US"/>
              <a:t>floor(1.3) – Returns 1</a:t>
            </a:r>
          </a:p>
          <a:p>
            <a:pPr>
              <a:lnSpc>
                <a:spcPct val="90000"/>
              </a:lnSpc>
            </a:pPr>
            <a:r>
              <a:rPr lang="en-US"/>
              <a:t>abs(num) – Returns absolute value</a:t>
            </a:r>
          </a:p>
          <a:p>
            <a:pPr>
              <a:lnSpc>
                <a:spcPct val="90000"/>
              </a:lnSpc>
            </a:pPr>
            <a:r>
              <a:rPr lang="en-US"/>
              <a:t>log(x)  - Logarithmic value</a:t>
            </a:r>
          </a:p>
          <a:p>
            <a:pPr>
              <a:lnSpc>
                <a:spcPct val="90000"/>
              </a:lnSpc>
            </a:pPr>
            <a:r>
              <a:rPr lang="en-US"/>
              <a:t>sin(x)</a:t>
            </a:r>
          </a:p>
          <a:p>
            <a:pPr>
              <a:lnSpc>
                <a:spcPct val="90000"/>
              </a:lnSpc>
            </a:pPr>
            <a:r>
              <a:rPr lang="en-US"/>
              <a:t>cos(x)</a:t>
            </a:r>
          </a:p>
          <a:p>
            <a:pPr>
              <a:lnSpc>
                <a:spcPct val="90000"/>
              </a:lnSpc>
            </a:pPr>
            <a:r>
              <a:rPr lang="en-US"/>
              <a:t>tan(x)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Procedure is a function whose return type is void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Functions will have return types int, char, double, float or even structs and arrays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Return type is the data type of the value that is returned to the calling point after the called function execution completes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and Parameters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Syntax of function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Declaration section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&lt;&lt;Returntype&gt;&gt; funname(parameter list);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Definition section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&lt;&lt;Returntype&gt;&gt; funname(parameter list)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	body of the function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Function Call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/>
              <a:t>Funname(parameter);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function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/>
              <a:t>#include&lt;stdio.h&gt;</a:t>
            </a:r>
          </a:p>
          <a:p>
            <a:pPr>
              <a:buFontTx/>
              <a:buNone/>
            </a:pPr>
            <a:r>
              <a:rPr lang="en-US" sz="2400"/>
              <a:t>void fun(int a);		//declaration</a:t>
            </a:r>
          </a:p>
          <a:p>
            <a:pPr>
              <a:buFontTx/>
              <a:buNone/>
            </a:pPr>
            <a:r>
              <a:rPr lang="en-US" sz="2400"/>
              <a:t>int main()</a:t>
            </a:r>
          </a:p>
          <a:p>
            <a:pPr>
              <a:buFontTx/>
              <a:buNone/>
            </a:pPr>
            <a:r>
              <a:rPr lang="en-US" sz="2400"/>
              <a:t>{</a:t>
            </a:r>
          </a:p>
          <a:p>
            <a:pPr>
              <a:buFontTx/>
              <a:buNone/>
            </a:pPr>
            <a:r>
              <a:rPr lang="en-US" sz="2400"/>
              <a:t>	fun(10);			//Call</a:t>
            </a:r>
          </a:p>
          <a:p>
            <a:pPr>
              <a:buFontTx/>
              <a:buNone/>
            </a:pPr>
            <a:r>
              <a:rPr lang="en-US" sz="2400"/>
              <a:t>}	</a:t>
            </a:r>
          </a:p>
          <a:p>
            <a:pPr>
              <a:buFontTx/>
              <a:buNone/>
            </a:pPr>
            <a:r>
              <a:rPr lang="en-US" sz="2400"/>
              <a:t>void fun(int x)		//definition</a:t>
            </a:r>
          </a:p>
          <a:p>
            <a:pPr>
              <a:buFontTx/>
              <a:buNone/>
            </a:pPr>
            <a:r>
              <a:rPr lang="en-US" sz="2400"/>
              <a:t>{</a:t>
            </a:r>
          </a:p>
          <a:p>
            <a:pPr>
              <a:buFontTx/>
              <a:buNone/>
            </a:pPr>
            <a:r>
              <a:rPr lang="en-US" sz="2400"/>
              <a:t>	printf(“%d”,x);		</a:t>
            </a:r>
          </a:p>
          <a:p>
            <a:pPr>
              <a:buFontTx/>
              <a:buNone/>
            </a:pPr>
            <a:r>
              <a:rPr lang="en-US" sz="2400"/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Actual and Formal parameters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Actual parameters are those that are used during a function call</a:t>
            </a:r>
          </a:p>
          <a:p>
            <a:pPr lvl="1">
              <a:buFontTx/>
              <a:buNone/>
            </a:pPr>
            <a:endParaRPr lang="en-US"/>
          </a:p>
          <a:p>
            <a:r>
              <a:rPr lang="en-US"/>
              <a:t>Formal parameters are those that are used in function definition and function declaration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Arrays fall under aggregate data type</a:t>
            </a:r>
          </a:p>
          <a:p>
            <a:r>
              <a:rPr lang="en-US"/>
              <a:t>Aggregate – More than 1</a:t>
            </a:r>
          </a:p>
          <a:p>
            <a:r>
              <a:rPr lang="en-US"/>
              <a:t>Arrays are collection of data that belong to same data type</a:t>
            </a:r>
          </a:p>
          <a:p>
            <a:r>
              <a:rPr lang="en-US"/>
              <a:t>Arrays are collection of homogeneous data</a:t>
            </a:r>
          </a:p>
          <a:p>
            <a:r>
              <a:rPr lang="en-US"/>
              <a:t>Array elements can be accessed by its position in the array called as index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Array index starts with zero</a:t>
            </a:r>
          </a:p>
          <a:p>
            <a:pPr>
              <a:lnSpc>
                <a:spcPct val="90000"/>
              </a:lnSpc>
            </a:pPr>
            <a:r>
              <a:rPr lang="en-US" sz="2800"/>
              <a:t>The last index in an array is num – 1 where num is the no of elements in a array</a:t>
            </a:r>
          </a:p>
          <a:p>
            <a:pPr>
              <a:lnSpc>
                <a:spcPct val="90000"/>
              </a:lnSpc>
            </a:pPr>
            <a:r>
              <a:rPr lang="en-US" sz="2800"/>
              <a:t>int a[5] is an array that stores 5 integers</a:t>
            </a:r>
          </a:p>
          <a:p>
            <a:pPr>
              <a:lnSpc>
                <a:spcPct val="90000"/>
              </a:lnSpc>
            </a:pPr>
            <a:r>
              <a:rPr lang="en-US" sz="2800"/>
              <a:t>a[0] is the first element where as a[4] is the fifth element</a:t>
            </a:r>
          </a:p>
          <a:p>
            <a:pPr>
              <a:lnSpc>
                <a:spcPct val="90000"/>
              </a:lnSpc>
            </a:pPr>
            <a:r>
              <a:rPr lang="en-US" sz="2800"/>
              <a:t>We can also have arrays with more than one dimension</a:t>
            </a:r>
          </a:p>
          <a:p>
            <a:pPr>
              <a:lnSpc>
                <a:spcPct val="90000"/>
              </a:lnSpc>
            </a:pPr>
            <a:r>
              <a:rPr lang="en-US" sz="2800"/>
              <a:t>float a[5][5] is a two dimensional array. It can store 5x5 = 25 floating point numbers</a:t>
            </a:r>
          </a:p>
          <a:p>
            <a:pPr>
              <a:lnSpc>
                <a:spcPct val="90000"/>
              </a:lnSpc>
            </a:pPr>
            <a:r>
              <a:rPr lang="en-US" sz="2800"/>
              <a:t>The bounds are a[0][0] to a[4][4]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Structures are user defined data types</a:t>
            </a:r>
          </a:p>
          <a:p>
            <a:pPr>
              <a:lnSpc>
                <a:spcPct val="90000"/>
              </a:lnSpc>
            </a:pPr>
            <a:r>
              <a:rPr lang="en-US" sz="2800"/>
              <a:t>It is a collection of heterogeneous data</a:t>
            </a:r>
          </a:p>
          <a:p>
            <a:pPr>
              <a:lnSpc>
                <a:spcPct val="90000"/>
              </a:lnSpc>
            </a:pPr>
            <a:r>
              <a:rPr lang="en-US" sz="2800"/>
              <a:t>It can have integer, float, double or character data in it</a:t>
            </a:r>
          </a:p>
          <a:p>
            <a:pPr>
              <a:lnSpc>
                <a:spcPct val="90000"/>
              </a:lnSpc>
            </a:pPr>
            <a:r>
              <a:rPr lang="en-US" sz="2800"/>
              <a:t>We can also have array of structures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struct &lt;&lt;structname&gt;&gt;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members;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}element;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We can access element.members;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struct Person</a:t>
            </a:r>
          </a:p>
          <a:p>
            <a:pPr>
              <a:buFontTx/>
              <a:buNone/>
            </a:pPr>
            <a:r>
              <a:rPr lang="en-US"/>
              <a:t>{</a:t>
            </a:r>
          </a:p>
          <a:p>
            <a:pPr>
              <a:buFontTx/>
              <a:buNone/>
            </a:pPr>
            <a:r>
              <a:rPr lang="en-US"/>
              <a:t>int id;</a:t>
            </a:r>
          </a:p>
          <a:p>
            <a:pPr>
              <a:buFontTx/>
              <a:buNone/>
            </a:pPr>
            <a:r>
              <a:rPr lang="en-US"/>
              <a:t>char name[5];</a:t>
            </a:r>
          </a:p>
          <a:p>
            <a:pPr>
              <a:buFontTx/>
              <a:buNone/>
            </a:pPr>
            <a:r>
              <a:rPr lang="en-US"/>
              <a:t>}P1;</a:t>
            </a:r>
          </a:p>
          <a:p>
            <a:pPr>
              <a:buFontTx/>
              <a:buNone/>
            </a:pPr>
            <a:r>
              <a:rPr lang="en-US"/>
              <a:t>P1.id = 1;</a:t>
            </a:r>
          </a:p>
          <a:p>
            <a:pPr>
              <a:buFontTx/>
              <a:buNone/>
            </a:pPr>
            <a:r>
              <a:rPr lang="en-US"/>
              <a:t>P1.name = “vasu”;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is developed by Dennis Ritchie</a:t>
            </a:r>
          </a:p>
          <a:p>
            <a:r>
              <a:rPr lang="en-US"/>
              <a:t>C is a structured programming language</a:t>
            </a:r>
          </a:p>
          <a:p>
            <a:r>
              <a:rPr lang="en-US"/>
              <a:t>C supports functions that enables easy maintainability of code, by breaking large file into smaller modules</a:t>
            </a:r>
          </a:p>
          <a:p>
            <a:r>
              <a:rPr lang="en-US"/>
              <a:t>Comments in C provides easy readability</a:t>
            </a:r>
          </a:p>
          <a:p>
            <a:r>
              <a:rPr lang="en-US"/>
              <a:t>C is a powerful language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def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typedef operator is used for creating alias of a data type</a:t>
            </a:r>
          </a:p>
          <a:p>
            <a:r>
              <a:rPr lang="en-US"/>
              <a:t>For example I have this statement</a:t>
            </a:r>
          </a:p>
          <a:p>
            <a:pPr lvl="1">
              <a:buFontTx/>
              <a:buNone/>
            </a:pPr>
            <a:r>
              <a:rPr lang="en-US"/>
              <a:t>typedef int integer;</a:t>
            </a:r>
          </a:p>
          <a:p>
            <a:pPr lvl="1">
              <a:buFontTx/>
              <a:buNone/>
            </a:pPr>
            <a:r>
              <a:rPr lang="en-US"/>
              <a:t>Now I can use integer in place of int</a:t>
            </a:r>
          </a:p>
          <a:p>
            <a:pPr lvl="1">
              <a:buFontTx/>
              <a:buNone/>
            </a:pPr>
            <a:r>
              <a:rPr lang="en-US"/>
              <a:t>i.e instead of declaring int a;, I can use </a:t>
            </a:r>
          </a:p>
          <a:p>
            <a:pPr lvl="1">
              <a:buFontTx/>
              <a:buNone/>
            </a:pPr>
            <a:r>
              <a:rPr lang="en-US"/>
              <a:t>integer a;</a:t>
            </a:r>
          </a:p>
          <a:p>
            <a:pPr lvl="1">
              <a:buFontTx/>
              <a:buNone/>
            </a:pPr>
            <a:r>
              <a:rPr lang="en-US"/>
              <a:t>This is applied for structures too.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Pointer is a special variable that stores address of another variable</a:t>
            </a:r>
          </a:p>
          <a:p>
            <a:r>
              <a:rPr lang="en-US"/>
              <a:t>Addresses are integers. Hence pointer stores integer data</a:t>
            </a:r>
          </a:p>
          <a:p>
            <a:r>
              <a:rPr lang="en-US"/>
              <a:t>Size of pointer = size of int</a:t>
            </a:r>
          </a:p>
          <a:p>
            <a:r>
              <a:rPr lang="en-US"/>
              <a:t>Pointer that stores address of integer variable is called as integer pointer and is declared as int *ip;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Pointers that store address of a double, char and float are called as double pointer, character pointer and float pointer respectively.</a:t>
            </a:r>
          </a:p>
          <a:p>
            <a:pPr>
              <a:lnSpc>
                <a:spcPct val="90000"/>
              </a:lnSpc>
            </a:pPr>
            <a:r>
              <a:rPr lang="en-US"/>
              <a:t>char *cp</a:t>
            </a:r>
          </a:p>
          <a:p>
            <a:pPr>
              <a:lnSpc>
                <a:spcPct val="90000"/>
              </a:lnSpc>
            </a:pPr>
            <a:r>
              <a:rPr lang="en-US"/>
              <a:t>float *fp</a:t>
            </a:r>
          </a:p>
          <a:p>
            <a:pPr>
              <a:lnSpc>
                <a:spcPct val="90000"/>
              </a:lnSpc>
            </a:pPr>
            <a:r>
              <a:rPr lang="en-US"/>
              <a:t>double *dp;</a:t>
            </a:r>
          </a:p>
          <a:p>
            <a:pPr>
              <a:lnSpc>
                <a:spcPct val="90000"/>
              </a:lnSpc>
            </a:pPr>
            <a:r>
              <a:rPr lang="en-US"/>
              <a:t>Assigning value to a pointer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int *ip = &amp;a; //a is an int already declared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int 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a=10;	//a stores 10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int *ip;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ip = &amp;a;	//ip stores address of a (say 1000)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ip		:	fetches 1000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*ip 	: 	fetches 10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* Is called as dereferencing operator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by Value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Calling a function with parameters passed  as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a=10;			void fun(int 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fun(a);			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		defn;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Here fun(a) is a call by value.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Any modification done with in the function is local to it and will not be effected outside the function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by reference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Calling a function by passing pointers as parameters (address of variables is passed instead of variables)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int a=1;			void fun(int *x)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fun(&amp;a);			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		defn;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Any modification done to variable a will effect outside the function also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 – Call by value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/>
              <a:t>#include&lt;stdio.h&gt;</a:t>
            </a:r>
          </a:p>
          <a:p>
            <a:pPr>
              <a:buFontTx/>
              <a:buNone/>
            </a:pPr>
            <a:r>
              <a:rPr lang="en-US" sz="1600"/>
              <a:t>void main()</a:t>
            </a:r>
          </a:p>
          <a:p>
            <a:pPr>
              <a:buFontTx/>
              <a:buNone/>
            </a:pPr>
            <a:r>
              <a:rPr lang="en-US" sz="1600"/>
              <a:t>{</a:t>
            </a:r>
          </a:p>
          <a:p>
            <a:pPr>
              <a:buFontTx/>
              <a:buNone/>
            </a:pPr>
            <a:r>
              <a:rPr lang="en-US" sz="1600"/>
              <a:t>	int a=10;</a:t>
            </a:r>
          </a:p>
          <a:p>
            <a:pPr>
              <a:buFontTx/>
              <a:buNone/>
            </a:pPr>
            <a:r>
              <a:rPr lang="en-US" sz="1600"/>
              <a:t>	printf(“%d”,a);		a=10</a:t>
            </a:r>
          </a:p>
          <a:p>
            <a:pPr>
              <a:buFontTx/>
              <a:buNone/>
            </a:pPr>
            <a:r>
              <a:rPr lang="en-US" sz="1600"/>
              <a:t>	fun(a);</a:t>
            </a:r>
          </a:p>
          <a:p>
            <a:pPr>
              <a:buFontTx/>
              <a:buNone/>
            </a:pPr>
            <a:r>
              <a:rPr lang="en-US" sz="1600"/>
              <a:t>	printf(“%d”,a);		a=10</a:t>
            </a:r>
          </a:p>
          <a:p>
            <a:pPr>
              <a:buFontTx/>
              <a:buNone/>
            </a:pPr>
            <a:r>
              <a:rPr lang="en-US" sz="1600"/>
              <a:t>}</a:t>
            </a:r>
          </a:p>
          <a:p>
            <a:pPr>
              <a:buFontTx/>
              <a:buNone/>
            </a:pPr>
            <a:r>
              <a:rPr lang="en-US" sz="1600"/>
              <a:t>void fun(int x)</a:t>
            </a:r>
          </a:p>
          <a:p>
            <a:pPr>
              <a:buFontTx/>
              <a:buNone/>
            </a:pPr>
            <a:r>
              <a:rPr lang="en-US" sz="1600"/>
              <a:t>{</a:t>
            </a:r>
          </a:p>
          <a:p>
            <a:pPr>
              <a:buFontTx/>
              <a:buNone/>
            </a:pPr>
            <a:r>
              <a:rPr lang="en-US" sz="1600"/>
              <a:t>	printf(“%d”,x)		x=10</a:t>
            </a:r>
          </a:p>
          <a:p>
            <a:pPr>
              <a:buFontTx/>
              <a:buNone/>
            </a:pPr>
            <a:r>
              <a:rPr lang="en-US" sz="1600"/>
              <a:t>	x++;</a:t>
            </a:r>
          </a:p>
          <a:p>
            <a:pPr>
              <a:buFontTx/>
              <a:buNone/>
            </a:pPr>
            <a:r>
              <a:rPr lang="en-US" sz="1600"/>
              <a:t>	printf(“%d”,x);		x=11</a:t>
            </a:r>
          </a:p>
          <a:p>
            <a:pPr>
              <a:buFontTx/>
              <a:buNone/>
            </a:pPr>
            <a:r>
              <a:rPr lang="en-US" sz="1600"/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Explanation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1371600" y="1600200"/>
          <a:ext cx="5791200" cy="365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3" imgW="2876190" imgH="2029108" progId="PBrush">
                  <p:embed/>
                </p:oleObj>
              </mc:Choice>
              <mc:Fallback>
                <p:oleObj name="Bitmap Image" r:id="rId3" imgW="2876190" imgH="2029108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5791200" cy="365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Program – Call by reference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/>
              <a:t>#include&lt;stdio.h&gt;</a:t>
            </a:r>
          </a:p>
          <a:p>
            <a:pPr>
              <a:buFontTx/>
              <a:buNone/>
            </a:pPr>
            <a:r>
              <a:rPr lang="en-US" sz="1600"/>
              <a:t>void main()</a:t>
            </a:r>
          </a:p>
          <a:p>
            <a:pPr>
              <a:buFontTx/>
              <a:buNone/>
            </a:pPr>
            <a:r>
              <a:rPr lang="en-US" sz="1600"/>
              <a:t>{</a:t>
            </a:r>
          </a:p>
          <a:p>
            <a:pPr>
              <a:buFontTx/>
              <a:buNone/>
            </a:pPr>
            <a:r>
              <a:rPr lang="en-US" sz="1600"/>
              <a:t>	int a=10;</a:t>
            </a:r>
          </a:p>
          <a:p>
            <a:pPr>
              <a:buFontTx/>
              <a:buNone/>
            </a:pPr>
            <a:r>
              <a:rPr lang="en-US" sz="1600"/>
              <a:t>	printf(“%d”,a);		a=10</a:t>
            </a:r>
          </a:p>
          <a:p>
            <a:pPr>
              <a:buFontTx/>
              <a:buNone/>
            </a:pPr>
            <a:r>
              <a:rPr lang="en-US" sz="1600"/>
              <a:t>	fun(a);</a:t>
            </a:r>
          </a:p>
          <a:p>
            <a:pPr>
              <a:buFontTx/>
              <a:buNone/>
            </a:pPr>
            <a:r>
              <a:rPr lang="en-US" sz="1600"/>
              <a:t>	printf(“%d”,a);		a=11</a:t>
            </a:r>
          </a:p>
          <a:p>
            <a:pPr>
              <a:buFontTx/>
              <a:buNone/>
            </a:pPr>
            <a:r>
              <a:rPr lang="en-US" sz="1600"/>
              <a:t>}</a:t>
            </a:r>
          </a:p>
          <a:p>
            <a:pPr>
              <a:buFontTx/>
              <a:buNone/>
            </a:pPr>
            <a:r>
              <a:rPr lang="en-US" sz="1600"/>
              <a:t>void fun(int x)</a:t>
            </a:r>
          </a:p>
          <a:p>
            <a:pPr>
              <a:buFontTx/>
              <a:buNone/>
            </a:pPr>
            <a:r>
              <a:rPr lang="en-US" sz="1600"/>
              <a:t>{</a:t>
            </a:r>
          </a:p>
          <a:p>
            <a:pPr>
              <a:buFontTx/>
              <a:buNone/>
            </a:pPr>
            <a:r>
              <a:rPr lang="en-US" sz="1600"/>
              <a:t>	printf(“%d”,x)		x=10</a:t>
            </a:r>
          </a:p>
          <a:p>
            <a:pPr>
              <a:buFontTx/>
              <a:buNone/>
            </a:pPr>
            <a:r>
              <a:rPr lang="en-US" sz="1600"/>
              <a:t>	x++;</a:t>
            </a:r>
          </a:p>
          <a:p>
            <a:pPr>
              <a:buFontTx/>
              <a:buNone/>
            </a:pPr>
            <a:r>
              <a:rPr lang="en-US" sz="1600"/>
              <a:t>	printf(“%d”,x);		x=11</a:t>
            </a:r>
          </a:p>
          <a:p>
            <a:pPr>
              <a:buFontTx/>
              <a:buNone/>
            </a:pPr>
            <a:r>
              <a:rPr lang="en-US" sz="1600"/>
              <a:t>}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Explanation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066800" y="1524000"/>
          <a:ext cx="7239000" cy="378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map Image" r:id="rId4" imgW="2876190" imgH="2029108" progId="PBrush">
                  <p:embed/>
                </p:oleObj>
              </mc:Choice>
              <mc:Fallback>
                <p:oleObj name="Bitmap Image" r:id="rId4" imgW="2876190" imgH="2029108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7239000" cy="378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286000" y="5486400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and x are referring to same location. So value will be over written.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965325" y="5370513"/>
            <a:ext cx="625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structure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dirty="0"/>
              <a:t>A sample C Program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#include&lt;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>
              <a:buFontTx/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>
              <a:buFontTx/>
              <a:buNone/>
            </a:pPr>
            <a:r>
              <a:rPr lang="en-US" dirty="0"/>
              <a:t>{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statements1;</a:t>
            </a:r>
          </a:p>
          <a:p>
            <a:pPr>
              <a:buFontTx/>
              <a:buNone/>
            </a:pPr>
            <a:r>
              <a:rPr lang="en-IN" dirty="0"/>
              <a:t> </a:t>
            </a:r>
            <a:r>
              <a:rPr lang="en-IN" dirty="0" smtClean="0"/>
              <a:t>   statements2;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Call by value =&gt; copying value of variable in another variable. So any change made in the copy will not affect the original location.</a:t>
            </a:r>
          </a:p>
          <a:p>
            <a:pPr>
              <a:lnSpc>
                <a:spcPct val="90000"/>
              </a:lnSpc>
            </a:pPr>
            <a:r>
              <a:rPr lang="en-US"/>
              <a:t>Call by reference =&gt; Creating link for the parameter to the original location. Since the address is same, changes to the parameter will refer to original location and the value will be over written.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Header files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files that are specified in the include section is called as header file</a:t>
            </a:r>
          </a:p>
          <a:p>
            <a:r>
              <a:rPr lang="en-US"/>
              <a:t>These are precompiled files that has some functions defined in them</a:t>
            </a:r>
          </a:p>
          <a:p>
            <a:r>
              <a:rPr lang="en-US"/>
              <a:t>We can call those functions in our program by supplying parameters</a:t>
            </a:r>
          </a:p>
          <a:p>
            <a:r>
              <a:rPr lang="en-US"/>
              <a:t>Header file is given an extension .h</a:t>
            </a:r>
          </a:p>
          <a:p>
            <a:r>
              <a:rPr lang="en-US"/>
              <a:t>C Source file is given an extension .c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 function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is the entry point of a program</a:t>
            </a:r>
          </a:p>
          <a:p>
            <a:pPr>
              <a:lnSpc>
                <a:spcPct val="90000"/>
              </a:lnSpc>
            </a:pPr>
            <a:r>
              <a:rPr lang="en-US"/>
              <a:t>When a file is executed, the start point is the main function</a:t>
            </a:r>
          </a:p>
          <a:p>
            <a:pPr>
              <a:lnSpc>
                <a:spcPct val="90000"/>
              </a:lnSpc>
            </a:pPr>
            <a:r>
              <a:rPr lang="en-US"/>
              <a:t>From main function the flow goes as per the programmers choice.</a:t>
            </a:r>
          </a:p>
          <a:p>
            <a:pPr>
              <a:lnSpc>
                <a:spcPct val="90000"/>
              </a:lnSpc>
            </a:pPr>
            <a:r>
              <a:rPr lang="en-US"/>
              <a:t>There may or may not be other functions written by user in a program</a:t>
            </a:r>
          </a:p>
          <a:p>
            <a:pPr>
              <a:lnSpc>
                <a:spcPct val="90000"/>
              </a:lnSpc>
            </a:pPr>
            <a:r>
              <a:rPr lang="en-US"/>
              <a:t>Main function is compulsory for any c program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the first program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#include&lt;</a:t>
            </a:r>
            <a:r>
              <a:rPr lang="en-US" sz="2800" dirty="0" err="1"/>
              <a:t>stdio.h</a:t>
            </a:r>
            <a:r>
              <a:rPr lang="en-US" sz="2800" dirty="0"/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/>
              <a:t>int</a:t>
            </a:r>
            <a:r>
              <a:rPr lang="en-US" sz="2800" dirty="0"/>
              <a:t>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 err="1"/>
              <a:t>printf</a:t>
            </a:r>
            <a:r>
              <a:rPr lang="en-US" sz="2800" dirty="0" smtClean="0"/>
              <a:t>(“</a:t>
            </a:r>
            <a:r>
              <a:rPr lang="en-US" sz="2800" dirty="0" smtClean="0"/>
              <a:t>Welcome to C Programming </a:t>
            </a:r>
            <a:r>
              <a:rPr lang="en-US" sz="2800" dirty="0" smtClean="0"/>
              <a:t>”);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This program prints Hello on the screen when we execute 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a C Program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Type a program</a:t>
            </a:r>
          </a:p>
          <a:p>
            <a:r>
              <a:rPr lang="en-US" sz="2800"/>
              <a:t>Save it</a:t>
            </a:r>
          </a:p>
          <a:p>
            <a:r>
              <a:rPr lang="en-US" sz="2800"/>
              <a:t>Compile the program – This will generate an exe file (executable)</a:t>
            </a:r>
          </a:p>
          <a:p>
            <a:r>
              <a:rPr lang="en-US" sz="2800"/>
              <a:t>Run the program (Actually the exe created out of compilation will run and not the .c file)</a:t>
            </a:r>
          </a:p>
          <a:p>
            <a:r>
              <a:rPr lang="en-US" sz="2800"/>
              <a:t>In different compiler we have different option for compiling and running. We give only the concepts.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Comments in 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Single line comment</a:t>
            </a:r>
          </a:p>
          <a:p>
            <a:pPr lvl="1"/>
            <a:r>
              <a:rPr lang="en-US"/>
              <a:t>// (double slash)</a:t>
            </a:r>
          </a:p>
          <a:p>
            <a:pPr lvl="1"/>
            <a:r>
              <a:rPr lang="en-US"/>
              <a:t>Termination of comment is by pressing enter key</a:t>
            </a:r>
          </a:p>
          <a:p>
            <a:r>
              <a:rPr lang="en-US"/>
              <a:t>Multi line comment</a:t>
            </a:r>
          </a:p>
          <a:p>
            <a:pPr lvl="1">
              <a:buFontTx/>
              <a:buNone/>
            </a:pPr>
            <a:r>
              <a:rPr lang="en-US"/>
              <a:t>/*…. </a:t>
            </a:r>
          </a:p>
          <a:p>
            <a:pPr lvl="1">
              <a:buFontTx/>
              <a:buNone/>
            </a:pPr>
            <a:r>
              <a:rPr lang="en-US"/>
              <a:t>…….*/</a:t>
            </a:r>
          </a:p>
          <a:p>
            <a:pPr lvl="1">
              <a:buFontTx/>
              <a:buNone/>
            </a:pPr>
            <a:r>
              <a:rPr lang="en-US"/>
              <a:t>This can span over to multiple lines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1480</Words>
  <Application>Microsoft Office PowerPoint</Application>
  <PresentationFormat>On-screen Show (4:3)</PresentationFormat>
  <Paragraphs>375</Paragraphs>
  <Slides>40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Bitmap Image</vt:lpstr>
      <vt:lpstr>Mr. Shaikh Amjad R. Asst. Prof in Dept. of Computer Sci. Mrs. K.S.K College Beed </vt:lpstr>
      <vt:lpstr>Overview of C</vt:lpstr>
      <vt:lpstr>Overview of C</vt:lpstr>
      <vt:lpstr>Program structure</vt:lpstr>
      <vt:lpstr>Header files</vt:lpstr>
      <vt:lpstr>Main function</vt:lpstr>
      <vt:lpstr>Writing the first program</vt:lpstr>
      <vt:lpstr>Running a C Program</vt:lpstr>
      <vt:lpstr>Comments in C</vt:lpstr>
      <vt:lpstr>Data types in C</vt:lpstr>
      <vt:lpstr>Variables</vt:lpstr>
      <vt:lpstr>Variable names- Rules</vt:lpstr>
      <vt:lpstr>Input and Output</vt:lpstr>
      <vt:lpstr>For loops</vt:lpstr>
      <vt:lpstr>While loop</vt:lpstr>
      <vt:lpstr>Do While loop</vt:lpstr>
      <vt:lpstr>Conditional statements</vt:lpstr>
      <vt:lpstr>Conditional statement</vt:lpstr>
      <vt:lpstr>Operators</vt:lpstr>
      <vt:lpstr>String functions</vt:lpstr>
      <vt:lpstr>Numeric functions</vt:lpstr>
      <vt:lpstr>Procedures</vt:lpstr>
      <vt:lpstr>Functions and Parameters</vt:lpstr>
      <vt:lpstr>Example function</vt:lpstr>
      <vt:lpstr>Actual and Formal parameters</vt:lpstr>
      <vt:lpstr>Arrays</vt:lpstr>
      <vt:lpstr>Arrays</vt:lpstr>
      <vt:lpstr>Structures</vt:lpstr>
      <vt:lpstr>Structures</vt:lpstr>
      <vt:lpstr>Type def</vt:lpstr>
      <vt:lpstr>Pointers</vt:lpstr>
      <vt:lpstr>Pointers</vt:lpstr>
      <vt:lpstr>Examples</vt:lpstr>
      <vt:lpstr>Call by Value</vt:lpstr>
      <vt:lpstr>Call by reference</vt:lpstr>
      <vt:lpstr>Example program – Call by value</vt:lpstr>
      <vt:lpstr>Explanation</vt:lpstr>
      <vt:lpstr>Example Program – Call by reference</vt:lpstr>
      <vt:lpstr>Explanation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Shaikh Amjad R. Asst. Prof in Dept. of Computer Sci. Mrs. K.S.K College Beed </dc:title>
  <dc:creator>Amjad</dc:creator>
  <cp:lastModifiedBy>PC1</cp:lastModifiedBy>
  <cp:revision>4</cp:revision>
  <dcterms:created xsi:type="dcterms:W3CDTF">2006-08-16T00:00:00Z</dcterms:created>
  <dcterms:modified xsi:type="dcterms:W3CDTF">2017-11-30T05:25:28Z</dcterms:modified>
</cp:coreProperties>
</file>