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257" r:id="rId3"/>
    <p:sldId id="264" r:id="rId4"/>
    <p:sldId id="265" r:id="rId5"/>
    <p:sldId id="266" r:id="rId6"/>
    <p:sldId id="267" r:id="rId7"/>
    <p:sldId id="263" r:id="rId8"/>
    <p:sldId id="258" r:id="rId9"/>
    <p:sldId id="259" r:id="rId10"/>
    <p:sldId id="260" r:id="rId11"/>
    <p:sldId id="261" r:id="rId12"/>
    <p:sldId id="262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46872-4A62-47BF-9B7F-B92B74CFE78A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E08A5-F149-43A3-B21D-F45D9060AF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5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26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24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25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26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27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837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28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042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27F6-1457-46D2-9D18-103DF70B0F32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AFF0-E594-4192-B741-61FE8C0F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27F6-1457-46D2-9D18-103DF70B0F32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AFF0-E594-4192-B741-61FE8C0F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27F6-1457-46D2-9D18-103DF70B0F32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AFF0-E594-4192-B741-61FE8C0F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27F6-1457-46D2-9D18-103DF70B0F32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AFF0-E594-4192-B741-61FE8C0F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27F6-1457-46D2-9D18-103DF70B0F32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AFF0-E594-4192-B741-61FE8C0F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27F6-1457-46D2-9D18-103DF70B0F32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AFF0-E594-4192-B741-61FE8C0F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27F6-1457-46D2-9D18-103DF70B0F32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AFF0-E594-4192-B741-61FE8C0F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27F6-1457-46D2-9D18-103DF70B0F32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AFF0-E594-4192-B741-61FE8C0F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27F6-1457-46D2-9D18-103DF70B0F32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AFF0-E594-4192-B741-61FE8C0F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27F6-1457-46D2-9D18-103DF70B0F32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AFF0-E594-4192-B741-61FE8C0F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27F6-1457-46D2-9D18-103DF70B0F32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AFF0-E594-4192-B741-61FE8C0F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A27F6-1457-46D2-9D18-103DF70B0F32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4AFF0-E594-4192-B741-61FE8C0F1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752599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rgbClr val="7030A0"/>
                </a:solidFill>
              </a:rPr>
              <a:t>WEL COME</a:t>
            </a:r>
            <a:endParaRPr lang="en-US" sz="80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2133600"/>
          </a:xfrm>
        </p:spPr>
        <p:txBody>
          <a:bodyPr>
            <a:normAutofit fontScale="40000" lnSpcReduction="20000"/>
          </a:bodyPr>
          <a:lstStyle/>
          <a:p>
            <a:endParaRPr lang="en-US" sz="4800" b="1" dirty="0" smtClean="0">
              <a:solidFill>
                <a:srgbClr val="C00000"/>
              </a:solidFill>
            </a:endParaRPr>
          </a:p>
          <a:p>
            <a:endParaRPr lang="en-US" sz="7300" b="1" dirty="0" smtClean="0">
              <a:solidFill>
                <a:srgbClr val="C00000"/>
              </a:solidFill>
            </a:endParaRPr>
          </a:p>
          <a:p>
            <a:r>
              <a:rPr lang="en-IN" sz="7300" b="1" dirty="0" err="1" smtClean="0">
                <a:solidFill>
                  <a:srgbClr val="C00000"/>
                </a:solidFill>
              </a:rPr>
              <a:t>Dr.</a:t>
            </a:r>
            <a:r>
              <a:rPr lang="en-IN" sz="7300" b="1" dirty="0" smtClean="0">
                <a:solidFill>
                  <a:srgbClr val="C00000"/>
                </a:solidFill>
              </a:rPr>
              <a:t> </a:t>
            </a:r>
            <a:r>
              <a:rPr lang="en-IN" sz="7300" b="1" dirty="0" err="1" smtClean="0">
                <a:solidFill>
                  <a:srgbClr val="C00000"/>
                </a:solidFill>
              </a:rPr>
              <a:t>Udhav</a:t>
            </a:r>
            <a:r>
              <a:rPr lang="en-IN" sz="7300" b="1" dirty="0" smtClean="0">
                <a:solidFill>
                  <a:srgbClr val="C00000"/>
                </a:solidFill>
              </a:rPr>
              <a:t> Kale</a:t>
            </a:r>
            <a:endParaRPr lang="en-US" sz="7300" b="1" dirty="0">
              <a:solidFill>
                <a:srgbClr val="C00000"/>
              </a:solidFill>
            </a:endParaRPr>
          </a:p>
          <a:p>
            <a:r>
              <a:rPr lang="en-US" sz="7300" b="1" dirty="0" smtClean="0">
                <a:solidFill>
                  <a:srgbClr val="C00000"/>
                </a:solidFill>
              </a:rPr>
              <a:t>Department </a:t>
            </a:r>
            <a:r>
              <a:rPr lang="en-US" sz="7300" b="1" dirty="0" smtClean="0">
                <a:solidFill>
                  <a:srgbClr val="C00000"/>
                </a:solidFill>
              </a:rPr>
              <a:t>of PHYSICAL EDUCATION</a:t>
            </a:r>
            <a:endParaRPr lang="en-US" sz="7300" b="1" dirty="0">
              <a:solidFill>
                <a:srgbClr val="C00000"/>
              </a:solidFill>
            </a:endParaRPr>
          </a:p>
        </p:txBody>
      </p:sp>
      <p:pic>
        <p:nvPicPr>
          <p:cNvPr id="82946" name="Picture 2" descr="C:\Documents and Settings\Acer\Desktop\pic 6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828801"/>
            <a:ext cx="6477000" cy="2490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Philosophical Approaches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“Education of the Physical”</a:t>
            </a:r>
          </a:p>
          <a:p>
            <a:pPr lvl="1">
              <a:buSzPct val="75000"/>
            </a:pPr>
            <a:r>
              <a:rPr lang="en-US"/>
              <a:t>Focus on fitness development and acquisition of skills; the development of the body.</a:t>
            </a:r>
          </a:p>
          <a:p>
            <a:r>
              <a:rPr lang="en-US"/>
              <a:t>“Education through the Physical”</a:t>
            </a:r>
          </a:p>
          <a:p>
            <a:pPr lvl="1">
              <a:buSzPct val="75000"/>
            </a:pPr>
            <a:r>
              <a:rPr lang="en-US"/>
              <a:t>Focus on the development of the total person: Social, Emotional, Intellectual, and Physical development.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Sport Philosophy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Study of the true meanings and actions of sport and how sport contributes to our lives.</a:t>
            </a:r>
          </a:p>
          <a:p>
            <a:pPr lvl="1"/>
            <a:r>
              <a:rPr lang="en-US" sz="2400"/>
              <a:t>Eclectic philosophy of education (1875-1950)</a:t>
            </a:r>
          </a:p>
          <a:p>
            <a:pPr lvl="1"/>
            <a:r>
              <a:rPr lang="en-US" sz="2400"/>
              <a:t>Comparative Systems Approach (1950-1965)</a:t>
            </a:r>
          </a:p>
          <a:p>
            <a:pPr lvl="1"/>
            <a:r>
              <a:rPr lang="en-US" sz="2400"/>
              <a:t>Disciplinary Approach (1965-present)</a:t>
            </a:r>
          </a:p>
          <a:p>
            <a:r>
              <a:rPr lang="en-US"/>
              <a:t>Sport philosophy offers us guidance in addressing inequities in physical activity opportunities experienced by underserved populations.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Why develop your own philosophy?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676400"/>
            <a:ext cx="6400800" cy="4114800"/>
          </a:xfrm>
        </p:spPr>
        <p:txBody>
          <a:bodyPr>
            <a:normAutofit lnSpcReduction="10000"/>
          </a:bodyPr>
          <a:lstStyle/>
          <a:p>
            <a:r>
              <a:rPr lang="en-US"/>
              <a:t>Assists in the development and clarification of beliefs and values that guide your behaviors.</a:t>
            </a:r>
          </a:p>
          <a:p>
            <a:r>
              <a:rPr lang="en-US"/>
              <a:t>Aids in decision-making.</a:t>
            </a:r>
          </a:p>
          <a:p>
            <a:r>
              <a:rPr lang="en-US"/>
              <a:t>Helps determine goals, objectives, and methods of instruction and evaluation used in physical education programs</a:t>
            </a:r>
          </a:p>
        </p:txBody>
      </p:sp>
      <p:graphicFrame>
        <p:nvGraphicFramePr>
          <p:cNvPr id="80896" name="Object 0"/>
          <p:cNvGraphicFramePr>
            <a:graphicFrameLocks noChangeAspect="1"/>
          </p:cNvGraphicFramePr>
          <p:nvPr/>
        </p:nvGraphicFramePr>
        <p:xfrm>
          <a:off x="685800" y="1676400"/>
          <a:ext cx="1295400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3" imgW="1295640" imgH="3934080" progId="">
                  <p:embed/>
                </p:oleObj>
              </mc:Choice>
              <mc:Fallback>
                <p:oleObj name="Clip" r:id="rId3" imgW="1295640" imgH="39340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6400"/>
                        <a:ext cx="1295400" cy="393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3900" b="1" dirty="0" smtClean="0"/>
              <a:t>		 END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Physical Fitness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4291013" cy="4114800"/>
          </a:xfrm>
          <a:noFill/>
          <a:ln/>
        </p:spPr>
        <p:txBody>
          <a:bodyPr/>
          <a:lstStyle/>
          <a:p>
            <a:r>
              <a:rPr lang="en-US" sz="2400" b="1" u="sng"/>
              <a:t>Health-related Fitness</a:t>
            </a:r>
            <a:endParaRPr lang="en-US" sz="2800"/>
          </a:p>
          <a:p>
            <a:pPr lvl="1">
              <a:buSzPct val="75000"/>
            </a:pPr>
            <a:r>
              <a:rPr lang="en-US" sz="2400"/>
              <a:t>Cardiovascular endurance</a:t>
            </a:r>
          </a:p>
          <a:p>
            <a:pPr lvl="1">
              <a:buSzPct val="75000"/>
            </a:pPr>
            <a:r>
              <a:rPr lang="en-US" sz="2400"/>
              <a:t>Body composition</a:t>
            </a:r>
          </a:p>
          <a:p>
            <a:pPr lvl="1">
              <a:buSzPct val="75000"/>
            </a:pPr>
            <a:r>
              <a:rPr lang="en-US" sz="2400"/>
              <a:t>Flexibility</a:t>
            </a:r>
          </a:p>
          <a:p>
            <a:pPr lvl="1">
              <a:buSzPct val="75000"/>
            </a:pPr>
            <a:r>
              <a:rPr lang="en-US" sz="2400"/>
              <a:t>Muscular endurance</a:t>
            </a:r>
          </a:p>
          <a:p>
            <a:pPr lvl="1">
              <a:buSzPct val="75000"/>
            </a:pPr>
            <a:r>
              <a:rPr lang="en-US" sz="2400"/>
              <a:t>Muscular strength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4572000" y="1676400"/>
            <a:ext cx="44196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u"/>
            </a:pPr>
            <a:r>
              <a:rPr lang="en-US" b="1" u="sng"/>
              <a:t>Performance-related Fitness</a:t>
            </a:r>
            <a:endParaRPr lang="en-US" sz="280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Agility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Speed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Coordination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Power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Reaction time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Balance</a:t>
            </a:r>
          </a:p>
        </p:txBody>
      </p:sp>
      <p:pic>
        <p:nvPicPr>
          <p:cNvPr id="55304" name="Picture 8" descr="D:\muscl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4572000"/>
            <a:ext cx="1447800" cy="1447800"/>
          </a:xfrm>
          <a:prstGeom prst="rect">
            <a:avLst/>
          </a:prstGeom>
          <a:noFill/>
        </p:spPr>
      </p:pic>
      <p:pic>
        <p:nvPicPr>
          <p:cNvPr id="55306" name="Picture 10" descr="D:\balanc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47244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 autoUpdateAnimBg="0"/>
      <p:bldP spid="55301" grpId="0" build="p" autoUpdateAnimBg="0"/>
      <p:bldP spid="5530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1026" descr="D:\boo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533400"/>
            <a:ext cx="1295400" cy="1295400"/>
          </a:xfrm>
          <a:prstGeom prst="rect">
            <a:avLst/>
          </a:prstGeom>
          <a:noFill/>
        </p:spPr>
      </p:pic>
      <p:sp>
        <p:nvSpPr>
          <p:cNvPr id="64515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Terms</a:t>
            </a:r>
          </a:p>
        </p:txBody>
      </p:sp>
      <p:sp>
        <p:nvSpPr>
          <p:cNvPr id="64516" name="Rectangle 10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Health</a:t>
            </a:r>
            <a:r>
              <a:rPr lang="en-US"/>
              <a:t>: a state of positive well-being associated with freedom from disease or illness.</a:t>
            </a:r>
          </a:p>
          <a:p>
            <a:r>
              <a:rPr lang="en-US" u="sng"/>
              <a:t>Wellness</a:t>
            </a:r>
            <a:r>
              <a:rPr lang="en-US"/>
              <a:t>: a state of positive biological and psychological well-being that encompasses a sense of well-being and quality of life.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Terms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Holistic Health</a:t>
            </a:r>
            <a:r>
              <a:rPr lang="en-US"/>
              <a:t>: the physical, mental, emotional, spiritual, social, environmental, and genetic factors’ influence on an individual’s life. (similar to wellness)</a:t>
            </a:r>
          </a:p>
          <a:p>
            <a:r>
              <a:rPr lang="en-US" u="sng"/>
              <a:t>Quality of Life</a:t>
            </a:r>
            <a:r>
              <a:rPr lang="en-US"/>
              <a:t>: overall sense of well-being that has a different meaning for each individual.</a:t>
            </a:r>
          </a:p>
        </p:txBody>
      </p:sp>
      <p:pic>
        <p:nvPicPr>
          <p:cNvPr id="76804" name="Picture 4" descr="D:\boo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5334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Definition of Terms	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/>
              <a:t>Physical activity</a:t>
            </a:r>
            <a:r>
              <a:rPr lang="en-US"/>
              <a:t>: any bodily movement produced by the contraction of the skeletal muscles that increases energy expenditure above the baseline level.</a:t>
            </a:r>
          </a:p>
          <a:p>
            <a:pPr>
              <a:lnSpc>
                <a:spcPct val="90000"/>
              </a:lnSpc>
            </a:pPr>
            <a:r>
              <a:rPr lang="en-US" u="sng"/>
              <a:t>Exercise</a:t>
            </a:r>
            <a:r>
              <a:rPr lang="en-US"/>
              <a:t>: physical activity that is planned, structured, and repetitive with the purpose of developing, improving, or maintaining physical fitness.</a:t>
            </a:r>
            <a:endParaRPr lang="en-US" sz="2800"/>
          </a:p>
        </p:txBody>
      </p:sp>
      <p:pic>
        <p:nvPicPr>
          <p:cNvPr id="51206" name="Picture 6" descr="D:\book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533400"/>
            <a:ext cx="1295400" cy="1295400"/>
          </a:xfrm>
          <a:prstGeom prst="rect">
            <a:avLst/>
          </a:prstGeom>
          <a:noFill/>
        </p:spPr>
      </p:pic>
      <p:pic>
        <p:nvPicPr>
          <p:cNvPr id="51208" name="Picture 8" descr="D:\bik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5029200"/>
            <a:ext cx="1600200" cy="16002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Definition of Terms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u="sng"/>
              <a:t>Physical Fitness</a:t>
            </a:r>
            <a:r>
              <a:rPr lang="en-US"/>
              <a:t>: the ability to perform daily tasks with vigor and without undue fatigue, and with sufficient energy to engage in leisure-time pursuits, to meet unforeseen emergencies, and the vitality to perform at one’s fullest capacity</a:t>
            </a:r>
            <a:r>
              <a:rPr lang="en-US" sz="2800"/>
              <a:t>.</a:t>
            </a:r>
          </a:p>
          <a:p>
            <a:r>
              <a:rPr lang="en-US" u="sng"/>
              <a:t>Health-related</a:t>
            </a:r>
            <a:r>
              <a:rPr lang="en-US"/>
              <a:t> and </a:t>
            </a:r>
            <a:r>
              <a:rPr lang="en-US" u="sng"/>
              <a:t>Performance-related</a:t>
            </a:r>
            <a:r>
              <a:rPr lang="en-US"/>
              <a:t> physical fitness: what are the components of each?</a:t>
            </a:r>
            <a:endParaRPr lang="en-US" sz="2800"/>
          </a:p>
        </p:txBody>
      </p:sp>
      <p:pic>
        <p:nvPicPr>
          <p:cNvPr id="53254" name="Picture 6" descr="D:\book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5334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Physical Fitness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4291013" cy="4114800"/>
          </a:xfrm>
          <a:noFill/>
          <a:ln/>
        </p:spPr>
        <p:txBody>
          <a:bodyPr/>
          <a:lstStyle/>
          <a:p>
            <a:r>
              <a:rPr lang="en-US" sz="2400" b="1" u="sng"/>
              <a:t>Health-related Fitness</a:t>
            </a:r>
            <a:endParaRPr lang="en-US" sz="2800"/>
          </a:p>
          <a:p>
            <a:pPr lvl="1">
              <a:buSzPct val="75000"/>
            </a:pPr>
            <a:r>
              <a:rPr lang="en-US" sz="2400"/>
              <a:t>Cardiovascular endurance</a:t>
            </a:r>
          </a:p>
          <a:p>
            <a:pPr lvl="1">
              <a:buSzPct val="75000"/>
            </a:pPr>
            <a:r>
              <a:rPr lang="en-US" sz="2400"/>
              <a:t>Body composition</a:t>
            </a:r>
          </a:p>
          <a:p>
            <a:pPr lvl="1">
              <a:buSzPct val="75000"/>
            </a:pPr>
            <a:r>
              <a:rPr lang="en-US" sz="2400"/>
              <a:t>Flexibility</a:t>
            </a:r>
          </a:p>
          <a:p>
            <a:pPr lvl="1">
              <a:buSzPct val="75000"/>
            </a:pPr>
            <a:r>
              <a:rPr lang="en-US" sz="2400"/>
              <a:t>Muscular endurance</a:t>
            </a:r>
          </a:p>
          <a:p>
            <a:pPr lvl="1">
              <a:buSzPct val="75000"/>
            </a:pPr>
            <a:r>
              <a:rPr lang="en-US" sz="2400"/>
              <a:t>Muscular strength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4572000" y="1676400"/>
            <a:ext cx="44196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u"/>
            </a:pPr>
            <a:r>
              <a:rPr lang="en-US" b="1" u="sng"/>
              <a:t>Performance-related Fitness</a:t>
            </a:r>
            <a:endParaRPr lang="en-US" sz="280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Agility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Speed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Coordination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Power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Reaction time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/>
              <a:t>Balance</a:t>
            </a:r>
          </a:p>
        </p:txBody>
      </p:sp>
      <p:pic>
        <p:nvPicPr>
          <p:cNvPr id="55304" name="Picture 8" descr="D:\muscl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4572000"/>
            <a:ext cx="1447800" cy="1447800"/>
          </a:xfrm>
          <a:prstGeom prst="rect">
            <a:avLst/>
          </a:prstGeom>
          <a:noFill/>
        </p:spPr>
      </p:pic>
      <p:pic>
        <p:nvPicPr>
          <p:cNvPr id="55306" name="Picture 10" descr="D:\balanc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47244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 autoUpdateAnimBg="0"/>
      <p:bldP spid="55301" grpId="0" build="p" autoUpdateAnimBg="0"/>
      <p:bldP spid="5530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Philosophy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“The love of wisdom” (Greek)</a:t>
            </a:r>
          </a:p>
          <a:p>
            <a:r>
              <a:rPr lang="en-US"/>
              <a:t>A set of beliefs relating to a particular field.</a:t>
            </a:r>
          </a:p>
          <a:p>
            <a:r>
              <a:rPr lang="en-US"/>
              <a:t>A system of values by which one lives and works.</a:t>
            </a:r>
          </a:p>
          <a:p>
            <a:r>
              <a:rPr lang="en-US"/>
              <a:t>Helps individuals address the problems that confront them through the use of critical thinking, logical analysis, and reflective appraisal.</a:t>
            </a:r>
          </a:p>
        </p:txBody>
      </p:sp>
      <p:pic>
        <p:nvPicPr>
          <p:cNvPr id="77828" name="Picture 4" descr="D:\beanques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810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Branches of Philosophy	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35050" y="1676400"/>
            <a:ext cx="7194550" cy="4114800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u="sng"/>
              <a:t>Metaphysics</a:t>
            </a:r>
            <a:r>
              <a:rPr lang="en-US"/>
              <a:t>- </a:t>
            </a:r>
            <a:r>
              <a:rPr lang="en-US" sz="2800"/>
              <a:t>the ultimate nature of reality; what is real and exists.</a:t>
            </a:r>
          </a:p>
          <a:p>
            <a:r>
              <a:rPr lang="en-US" u="sng"/>
              <a:t>Epistemology</a:t>
            </a:r>
            <a:r>
              <a:rPr lang="en-US"/>
              <a:t>- </a:t>
            </a:r>
            <a:r>
              <a:rPr lang="en-US" sz="2800"/>
              <a:t>the nature of knowledge</a:t>
            </a:r>
            <a:endParaRPr lang="en-US"/>
          </a:p>
          <a:p>
            <a:r>
              <a:rPr lang="en-US" u="sng"/>
              <a:t>Logic</a:t>
            </a:r>
            <a:r>
              <a:rPr lang="en-US"/>
              <a:t>- </a:t>
            </a:r>
            <a:r>
              <a:rPr lang="en-US" sz="2800"/>
              <a:t>Examines ideas in an orderly manner and systematic way.</a:t>
            </a:r>
            <a:endParaRPr lang="en-US"/>
          </a:p>
          <a:p>
            <a:r>
              <a:rPr lang="en-US" u="sng"/>
              <a:t>Axiology</a:t>
            </a:r>
            <a:r>
              <a:rPr lang="en-US"/>
              <a:t>- </a:t>
            </a:r>
            <a:r>
              <a:rPr lang="en-US" sz="2800"/>
              <a:t>the nature of values</a:t>
            </a:r>
            <a:endParaRPr lang="en-US"/>
          </a:p>
          <a:p>
            <a:pPr lvl="1">
              <a:buSzPct val="75000"/>
            </a:pPr>
            <a:r>
              <a:rPr lang="en-US" u="sng"/>
              <a:t>Ethics</a:t>
            </a:r>
            <a:r>
              <a:rPr lang="en-US"/>
              <a:t>: </a:t>
            </a:r>
            <a:r>
              <a:rPr lang="en-US" sz="2400"/>
              <a:t>issues of right and wrong, responsibility, and standards of conduct.</a:t>
            </a:r>
            <a:endParaRPr lang="en-US"/>
          </a:p>
          <a:p>
            <a:pPr lvl="1">
              <a:buSzPct val="75000"/>
            </a:pPr>
            <a:r>
              <a:rPr lang="en-US" u="sng"/>
              <a:t>Aesthetics</a:t>
            </a:r>
            <a:r>
              <a:rPr lang="en-US"/>
              <a:t>: </a:t>
            </a:r>
            <a:r>
              <a:rPr lang="en-US" sz="2400"/>
              <a:t>the nature of beauty and art</a:t>
            </a:r>
            <a:r>
              <a:rPr lang="en-US"/>
              <a:t>.</a:t>
            </a:r>
          </a:p>
        </p:txBody>
      </p:sp>
      <p:pic>
        <p:nvPicPr>
          <p:cNvPr id="57351" name="Picture 7" descr="D:\tre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1524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516</Words>
  <Application>Microsoft Office PowerPoint</Application>
  <PresentationFormat>On-screen Show (4:3)</PresentationFormat>
  <Paragraphs>79</Paragraphs>
  <Slides>13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Clip</vt:lpstr>
      <vt:lpstr>WEL COME</vt:lpstr>
      <vt:lpstr>Physical Fitness</vt:lpstr>
      <vt:lpstr>Definition of Terms</vt:lpstr>
      <vt:lpstr>Definition of Terms</vt:lpstr>
      <vt:lpstr>Definition of Terms </vt:lpstr>
      <vt:lpstr>Definition of Terms</vt:lpstr>
      <vt:lpstr>Physical Fitness</vt:lpstr>
      <vt:lpstr>Philosophy</vt:lpstr>
      <vt:lpstr>Branches of Philosophy </vt:lpstr>
      <vt:lpstr>Philosophical Approaches</vt:lpstr>
      <vt:lpstr>Sport Philosophy</vt:lpstr>
      <vt:lpstr>Why develop your own philosophy?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 COME</dc:title>
  <dc:creator>Windows</dc:creator>
  <cp:lastModifiedBy>PC1</cp:lastModifiedBy>
  <cp:revision>2</cp:revision>
  <dcterms:created xsi:type="dcterms:W3CDTF">2017-12-04T05:55:38Z</dcterms:created>
  <dcterms:modified xsi:type="dcterms:W3CDTF">2017-12-05T04:59:36Z</dcterms:modified>
</cp:coreProperties>
</file>