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515D7-EDB0-4D37-B9F3-02E263B125F9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95634-A758-47B1-99B6-8F49300B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13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15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17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0049F-0D1C-4856-AF6D-BF5984925CFD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1D172-68CA-4745-930F-060BCAE5F0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04800"/>
            <a:ext cx="7772400" cy="2762251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</a:rPr>
              <a:t>WEL COME</a:t>
            </a:r>
            <a:endParaRPr lang="en-US" sz="66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2590800"/>
          </a:xfrm>
        </p:spPr>
        <p:txBody>
          <a:bodyPr>
            <a:normAutofit fontScale="70000" lnSpcReduction="20000"/>
          </a:bodyPr>
          <a:lstStyle/>
          <a:p>
            <a:endParaRPr lang="en-US" sz="48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en-IN" sz="5200" b="1" dirty="0" err="1" smtClean="0">
                <a:solidFill>
                  <a:srgbClr val="C00000"/>
                </a:solidFill>
              </a:rPr>
              <a:t>Dr.</a:t>
            </a:r>
            <a:r>
              <a:rPr lang="en-IN" sz="5200" b="1" dirty="0" smtClean="0">
                <a:solidFill>
                  <a:srgbClr val="C00000"/>
                </a:solidFill>
              </a:rPr>
              <a:t> </a:t>
            </a:r>
            <a:r>
              <a:rPr lang="en-IN" sz="5200" b="1" dirty="0" err="1" smtClean="0">
                <a:solidFill>
                  <a:srgbClr val="C00000"/>
                </a:solidFill>
              </a:rPr>
              <a:t>Udhav</a:t>
            </a:r>
            <a:r>
              <a:rPr lang="en-IN" sz="5200" b="1" dirty="0" smtClean="0">
                <a:solidFill>
                  <a:srgbClr val="C00000"/>
                </a:solidFill>
              </a:rPr>
              <a:t> Kale</a:t>
            </a:r>
            <a:endParaRPr lang="en-US" sz="52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5200" b="1" dirty="0" smtClean="0">
                <a:solidFill>
                  <a:srgbClr val="C00000"/>
                </a:solidFill>
              </a:rPr>
              <a:t>Department </a:t>
            </a:r>
            <a:r>
              <a:rPr lang="en-US" sz="5200" b="1" dirty="0" smtClean="0">
                <a:solidFill>
                  <a:srgbClr val="C00000"/>
                </a:solidFill>
              </a:rPr>
              <a:t>of PHYSICAL EDUCATION</a:t>
            </a:r>
            <a:endParaRPr lang="en-US" sz="52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Acer\Desktop\pic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1"/>
            <a:ext cx="6477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Motor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Interaction of genetic and environmental influences on movement and lifespan motor development.</a:t>
            </a:r>
          </a:p>
          <a:p>
            <a:r>
              <a:rPr lang="en-US"/>
              <a:t>Use theories of development to design appropriate movement experiences for people of all ages and abilities.</a:t>
            </a:r>
          </a:p>
        </p:txBody>
      </p:sp>
      <p:pic>
        <p:nvPicPr>
          <p:cNvPr id="36870" name="Picture 6" descr="D:\develop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4419600"/>
            <a:ext cx="2195513" cy="219551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700" dirty="0" smtClean="0"/>
              <a:t> </a:t>
            </a:r>
            <a:r>
              <a:rPr lang="en-US" sz="28700" dirty="0" smtClean="0">
                <a:solidFill>
                  <a:srgbClr val="FF0000"/>
                </a:solidFill>
              </a:rPr>
              <a:t>END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Physical Education, Exercise Science and Sport: The Profession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37550" cy="4114800"/>
          </a:xfrm>
        </p:spPr>
        <p:txBody>
          <a:bodyPr/>
          <a:lstStyle/>
          <a:p>
            <a:r>
              <a:rPr lang="en-US"/>
              <a:t>Profession…</a:t>
            </a:r>
          </a:p>
          <a:p>
            <a:pPr lvl="1"/>
            <a:r>
              <a:rPr lang="en-US"/>
              <a:t>An occupation requiring specialized training in an intellectual field of study that is dedicated to the betterment of society through service to others.</a:t>
            </a:r>
          </a:p>
          <a:p>
            <a:r>
              <a:rPr lang="en-US"/>
              <a:t>Some examples of professional organizations:</a:t>
            </a:r>
          </a:p>
        </p:txBody>
      </p:sp>
      <p:pic>
        <p:nvPicPr>
          <p:cNvPr id="72708" name="Picture 4" descr="D:\naspe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962400"/>
            <a:ext cx="1863725" cy="2609850"/>
          </a:xfrm>
          <a:prstGeom prst="rect">
            <a:avLst/>
          </a:prstGeom>
          <a:noFill/>
        </p:spPr>
      </p:pic>
      <p:pic>
        <p:nvPicPr>
          <p:cNvPr id="72709" name="Picture 5" descr="D:\aahperdindex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495800"/>
            <a:ext cx="5314950" cy="1381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Organizing The Profession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developing technologies, knowledge, and methods of inquiry from other disciplines in the 1960s, physical education, exercise science, and sport broadened its horizons to incorporate the fields of </a:t>
            </a:r>
            <a:r>
              <a:rPr lang="en-US" b="1"/>
              <a:t>psychology</a:t>
            </a:r>
            <a:r>
              <a:rPr lang="en-US"/>
              <a:t> and </a:t>
            </a:r>
            <a:r>
              <a:rPr lang="en-US" b="1"/>
              <a:t>sociology</a:t>
            </a:r>
            <a:r>
              <a:rPr lang="en-US"/>
              <a:t>.</a:t>
            </a:r>
          </a:p>
          <a:p>
            <a:r>
              <a:rPr lang="en-US"/>
              <a:t>The result:12 subdisciplines</a:t>
            </a:r>
          </a:p>
        </p:txBody>
      </p:sp>
      <p:pic>
        <p:nvPicPr>
          <p:cNvPr id="73732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267200"/>
            <a:ext cx="244475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Subdisciplines	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3789363" cy="4114800"/>
          </a:xfrm>
          <a:noFill/>
          <a:ln/>
        </p:spPr>
        <p:txBody>
          <a:bodyPr/>
          <a:lstStyle/>
          <a:p>
            <a:r>
              <a:rPr lang="en-US" sz="2800"/>
              <a:t>Exercise physiology</a:t>
            </a:r>
          </a:p>
          <a:p>
            <a:r>
              <a:rPr lang="en-US" sz="2800"/>
              <a:t>Sports medicine</a:t>
            </a:r>
          </a:p>
          <a:p>
            <a:r>
              <a:rPr lang="en-US" sz="2800"/>
              <a:t>Sport biomechanics</a:t>
            </a:r>
          </a:p>
          <a:p>
            <a:r>
              <a:rPr lang="en-US" sz="2800"/>
              <a:t>Sport philosophy</a:t>
            </a:r>
          </a:p>
          <a:p>
            <a:r>
              <a:rPr lang="en-US" sz="2800"/>
              <a:t>Sport history</a:t>
            </a:r>
          </a:p>
          <a:p>
            <a:r>
              <a:rPr lang="en-US" sz="2800"/>
              <a:t>Sport psychology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267200" y="1676400"/>
            <a:ext cx="4495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lang="en-US" sz="2800"/>
              <a:t>Motor development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lang="en-US" sz="2800"/>
              <a:t>Motor learning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lang="en-US" sz="2800"/>
              <a:t>Sport sociology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lang="en-US" sz="2800"/>
              <a:t>Sport pedagogy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lang="en-US" sz="2800"/>
              <a:t>Adapted physical activity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lang="en-US" sz="2800"/>
              <a:t>Sport management</a:t>
            </a:r>
          </a:p>
        </p:txBody>
      </p:sp>
      <p:pic>
        <p:nvPicPr>
          <p:cNvPr id="16392" name="Picture 8" descr="D:\weights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4876800"/>
            <a:ext cx="1752600" cy="1752600"/>
          </a:xfrm>
          <a:prstGeom prst="rect">
            <a:avLst/>
          </a:prstGeom>
          <a:noFill/>
        </p:spPr>
      </p:pic>
      <p:pic>
        <p:nvPicPr>
          <p:cNvPr id="16393" name="Picture 9" descr="D:\wheelchair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4953000"/>
            <a:ext cx="1676400" cy="1676400"/>
          </a:xfrm>
          <a:prstGeom prst="rect">
            <a:avLst/>
          </a:prstGeom>
          <a:noFill/>
        </p:spPr>
      </p:pic>
      <p:pic>
        <p:nvPicPr>
          <p:cNvPr id="16394" name="Picture 10" descr="D:\management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4876800"/>
            <a:ext cx="1768475" cy="1768475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build="p" autoUpdateAnimBg="0"/>
      <p:bldP spid="1639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Exercise </a:t>
            </a:r>
            <a:r>
              <a:rPr lang="en-US" dirty="0" smtClean="0"/>
              <a:t>Physiology</a:t>
            </a:r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Impact of exercise and physical activity on the human body.</a:t>
            </a:r>
          </a:p>
          <a:p>
            <a:pPr>
              <a:lnSpc>
                <a:spcPct val="90000"/>
              </a:lnSpc>
            </a:pPr>
            <a:r>
              <a:rPr lang="en-US"/>
              <a:t>Short- and long-term adaptations of the various systems of the body. </a:t>
            </a:r>
          </a:p>
          <a:p>
            <a:pPr>
              <a:lnSpc>
                <a:spcPct val="90000"/>
              </a:lnSpc>
            </a:pPr>
            <a:r>
              <a:rPr lang="en-US"/>
              <a:t>Effects of physical activity and exercise on the health status of different populations.</a:t>
            </a:r>
          </a:p>
          <a:p>
            <a:pPr>
              <a:lnSpc>
                <a:spcPct val="90000"/>
              </a:lnSpc>
            </a:pPr>
            <a:r>
              <a:rPr lang="en-US"/>
              <a:t>ACSM:</a:t>
            </a:r>
          </a:p>
        </p:txBody>
      </p:sp>
      <p:pic>
        <p:nvPicPr>
          <p:cNvPr id="24582" name="Picture 6" descr="D:\ACS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4572000"/>
            <a:ext cx="5835650" cy="492125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Sports </a:t>
            </a:r>
            <a:r>
              <a:rPr lang="en-US" dirty="0" smtClean="0"/>
              <a:t>Medicine</a:t>
            </a:r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Medical relationship between physical activity, sports-related injuries, and the human body.</a:t>
            </a:r>
          </a:p>
          <a:p>
            <a:pPr>
              <a:lnSpc>
                <a:spcPct val="90000"/>
              </a:lnSpc>
            </a:pPr>
            <a:r>
              <a:rPr lang="en-US" sz="2800" u="sng"/>
              <a:t>Prevention</a:t>
            </a:r>
            <a:r>
              <a:rPr lang="en-US" sz="2800"/>
              <a:t> - the design of conditioning programs, fitting of protective equipment, and counseling regarding proper nutrition.</a:t>
            </a:r>
          </a:p>
          <a:p>
            <a:pPr>
              <a:lnSpc>
                <a:spcPct val="90000"/>
              </a:lnSpc>
            </a:pPr>
            <a:r>
              <a:rPr lang="en-US" sz="2800" u="sng"/>
              <a:t>Treatment and rehabilitation</a:t>
            </a:r>
            <a:r>
              <a:rPr lang="en-US" sz="2800"/>
              <a:t> - the assessment of injuries, administration of first aid, design and implementation of rehabilitation program and treatment.</a:t>
            </a:r>
            <a:endParaRPr lang="en-US"/>
          </a:p>
        </p:txBody>
      </p:sp>
      <p:pic>
        <p:nvPicPr>
          <p:cNvPr id="22537" name="Picture 9" descr="D:\ACSM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4953000"/>
            <a:ext cx="1771650" cy="1754188"/>
          </a:xfrm>
          <a:prstGeom prst="rect">
            <a:avLst/>
          </a:prstGeom>
          <a:noFill/>
        </p:spPr>
      </p:pic>
      <p:pic>
        <p:nvPicPr>
          <p:cNvPr id="22538" name="Picture 10" descr="D:\nata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5715000"/>
            <a:ext cx="5276850" cy="52705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Sport </a:t>
            </a:r>
            <a:r>
              <a:rPr lang="en-US" dirty="0" smtClean="0"/>
              <a:t>Biomechanics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67000" y="1676400"/>
            <a:ext cx="6096000" cy="41148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Applies the methods of physics to the study of human motion and the motion of sport objects.</a:t>
            </a:r>
          </a:p>
          <a:p>
            <a:pPr>
              <a:lnSpc>
                <a:spcPct val="90000"/>
              </a:lnSpc>
            </a:pPr>
            <a:r>
              <a:rPr lang="en-US" sz="2800"/>
              <a:t>Study the effects of force on the body and sport objects.</a:t>
            </a:r>
          </a:p>
          <a:p>
            <a:pPr>
              <a:lnSpc>
                <a:spcPct val="90000"/>
              </a:lnSpc>
            </a:pPr>
            <a:r>
              <a:rPr lang="en-US" sz="2800"/>
              <a:t>Mechanical analysis of activities (production of power, leverage, and stability)</a:t>
            </a:r>
          </a:p>
          <a:p>
            <a:pPr>
              <a:lnSpc>
                <a:spcPct val="90000"/>
              </a:lnSpc>
            </a:pPr>
            <a:r>
              <a:rPr lang="en-US" sz="2800"/>
              <a:t>Analysis of effectiveness and efficiency of movements</a:t>
            </a:r>
            <a:endParaRPr lang="en-US"/>
          </a:p>
        </p:txBody>
      </p:sp>
      <p:pic>
        <p:nvPicPr>
          <p:cNvPr id="28678" name="Picture 6" descr="D:\skeleton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828800"/>
            <a:ext cx="23622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Sport </a:t>
            </a:r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Study of the nature of reality and values of movement for all participants.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Debate critical issues, beliefs, and values relative to physical education and sport (i.e.What is the relationship between the mind and the body?).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Influences thoughts, actions, and decisions in our professional endeavors and personal lives.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7772400" y="228600"/>
          <a:ext cx="12176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5" imgW="2309760" imgH="3176280" progId="">
                  <p:embed/>
                </p:oleObj>
              </mc:Choice>
              <mc:Fallback>
                <p:oleObj name="Clip" r:id="rId5" imgW="2309760" imgH="31762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228600"/>
                        <a:ext cx="121761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1027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Sport </a:t>
            </a: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277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Critical examination of the past with a focus on events, people, and trends that influenced the direction of the field.</a:t>
            </a:r>
          </a:p>
          <a:p>
            <a:pPr>
              <a:lnSpc>
                <a:spcPct val="90000"/>
              </a:lnSpc>
            </a:pPr>
            <a:r>
              <a:rPr lang="en-US" sz="2800"/>
              <a:t>The “who, what, when, where, how, and why of sport”  is examined within the social context of the time.</a:t>
            </a:r>
          </a:p>
          <a:p>
            <a:pPr>
              <a:lnSpc>
                <a:spcPct val="90000"/>
              </a:lnSpc>
            </a:pPr>
            <a:r>
              <a:rPr lang="en-US" sz="2800"/>
              <a:t>Looking into the past provides greater understanding of present events and insight with respect to the future.</a:t>
            </a:r>
            <a:endParaRPr lang="en-US"/>
          </a:p>
        </p:txBody>
      </p:sp>
      <p:pic>
        <p:nvPicPr>
          <p:cNvPr id="32774" name="Picture 1030" descr="D:\histor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648200"/>
            <a:ext cx="1587500" cy="2070100"/>
          </a:xfrm>
          <a:prstGeom prst="rect">
            <a:avLst/>
          </a:prstGeom>
          <a:noFill/>
        </p:spPr>
      </p:pic>
      <p:sp>
        <p:nvSpPr>
          <p:cNvPr id="32775" name="Text Box 1031"/>
          <p:cNvSpPr txBox="1">
            <a:spLocks noChangeArrowheads="1"/>
          </p:cNvSpPr>
          <p:nvPr/>
        </p:nvSpPr>
        <p:spPr bwMode="auto">
          <a:xfrm>
            <a:off x="304800" y="4876800"/>
            <a:ext cx="480060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chemeClr val="tx2"/>
                </a:solidFill>
              </a:rPr>
              <a:t>NASSH</a:t>
            </a:r>
            <a:r>
              <a:rPr lang="en-US">
                <a:solidFill>
                  <a:schemeClr val="tx2"/>
                </a:solidFill>
              </a:rPr>
              <a:t>: North American Society for Sport History publishes the Journal of Sport History.</a:t>
            </a:r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456</Words>
  <Application>Microsoft Office PowerPoint</Application>
  <PresentationFormat>On-screen Show (4:3)</PresentationFormat>
  <Paragraphs>60</Paragraphs>
  <Slides>11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Clip</vt:lpstr>
      <vt:lpstr>WEL COME</vt:lpstr>
      <vt:lpstr>Physical Education, Exercise Science and Sport: The Profession</vt:lpstr>
      <vt:lpstr>Organizing The Profession</vt:lpstr>
      <vt:lpstr>Subdisciplines </vt:lpstr>
      <vt:lpstr>Exercise Physiology</vt:lpstr>
      <vt:lpstr>Sports Medicine</vt:lpstr>
      <vt:lpstr>Sport Biomechanics</vt:lpstr>
      <vt:lpstr>Sport Philosophy</vt:lpstr>
      <vt:lpstr>Sport History</vt:lpstr>
      <vt:lpstr>Motor Development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 COME</dc:title>
  <dc:creator>Windows</dc:creator>
  <cp:lastModifiedBy>PC1</cp:lastModifiedBy>
  <cp:revision>2</cp:revision>
  <dcterms:created xsi:type="dcterms:W3CDTF">2017-12-05T04:31:15Z</dcterms:created>
  <dcterms:modified xsi:type="dcterms:W3CDTF">2017-12-05T05:01:10Z</dcterms:modified>
</cp:coreProperties>
</file>