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E844FE-9497-44BA-B912-B7877F69DB1B}"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44FE-9497-44BA-B912-B7877F69DB1B}"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44FE-9497-44BA-B912-B7877F69DB1B}"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E844FE-9497-44BA-B912-B7877F69DB1B}"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E844FE-9497-44BA-B912-B7877F69DB1B}"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E844FE-9497-44BA-B912-B7877F69DB1B}"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E844FE-9497-44BA-B912-B7877F69DB1B}" type="datetimeFigureOut">
              <a:rPr lang="en-US" smtClean="0"/>
              <a:pPr/>
              <a:t>7/12/2014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E844FE-9497-44BA-B912-B7877F69DB1B}" type="datetimeFigureOut">
              <a:rPr lang="en-US" smtClean="0"/>
              <a:pPr/>
              <a:t>7/12/2014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E844FE-9497-44BA-B912-B7877F69DB1B}" type="datetimeFigureOut">
              <a:rPr lang="en-US" smtClean="0"/>
              <a:pPr/>
              <a:t>7/12/2014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844FE-9497-44BA-B912-B7877F69DB1B}"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E844FE-9497-44BA-B912-B7877F69DB1B}"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5F67F-32B1-470A-9F26-B38E22B105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844FE-9497-44BA-B912-B7877F69DB1B}" type="datetimeFigureOut">
              <a:rPr lang="en-US" smtClean="0"/>
              <a:pPr/>
              <a:t>7/12/2014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25F67F-32B1-470A-9F26-B38E22B105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PREPARING A ROLE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Autofit/>
          </a:bodyPr>
          <a:lstStyle/>
          <a:p>
            <a:r>
              <a:rPr lang="en-US" sz="2400" dirty="0" smtClean="0">
                <a:latin typeface="Times New Roman" pitchFamily="18" charset="0"/>
                <a:cs typeface="Times New Roman" pitchFamily="18" charset="0"/>
              </a:rPr>
              <a:t>The first step in preparing a role is to read the play.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his first  reading tells something of the personality of the character to be undertaken and may suggest stage movement and pieces of business that will bring the play to life from the printed page. Even this first reading should put the actor’s imagination to work.  The early readings are important.</a:t>
            </a:r>
            <a:endParaRPr lang="en-US" sz="2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 and Imagination</a:t>
            </a:r>
            <a:endParaRPr lang="en-US" dirty="0"/>
          </a:p>
        </p:txBody>
      </p:sp>
      <p:sp>
        <p:nvSpPr>
          <p:cNvPr id="3" name="Content Placeholder 2"/>
          <p:cNvSpPr>
            <a:spLocks noGrp="1"/>
          </p:cNvSpPr>
          <p:nvPr>
            <p:ph idx="1"/>
          </p:nvPr>
        </p:nvSpPr>
        <p:spPr/>
        <p:txBody>
          <a:bodyPr>
            <a:normAutofit fontScale="85000" lnSpcReduction="20000"/>
          </a:bodyPr>
          <a:lstStyle/>
          <a:p>
            <a:r>
              <a:rPr lang="en-US" sz="2800" dirty="0" smtClean="0">
                <a:latin typeface="Times New Roman" pitchFamily="18" charset="0"/>
                <a:cs typeface="Times New Roman" pitchFamily="18" charset="0"/>
              </a:rPr>
              <a:t>Observation may be useful also in helping to provide a clue to the handling of particularly difficult scenes or problems.</a:t>
            </a:r>
          </a:p>
          <a:p>
            <a:r>
              <a:rPr lang="en-US" sz="2800" dirty="0" smtClean="0">
                <a:latin typeface="Times New Roman" pitchFamily="18" charset="0"/>
                <a:cs typeface="Times New Roman" pitchFamily="18" charset="0"/>
              </a:rPr>
              <a:t>The important thing to remember is that we must be receptive to the events that take place e around us and be ready to make use of them when the need arises in our role.</a:t>
            </a:r>
          </a:p>
          <a:p>
            <a:r>
              <a:rPr lang="en-US" sz="2800" dirty="0" smtClean="0">
                <a:latin typeface="Times New Roman" pitchFamily="18" charset="0"/>
                <a:cs typeface="Times New Roman" pitchFamily="18" charset="0"/>
              </a:rPr>
              <a:t>Imagination provides the creative spark that makes meaningful and exciting the most difficult characters and scenes.</a:t>
            </a:r>
          </a:p>
          <a:p>
            <a:r>
              <a:rPr lang="en-US" sz="2800" dirty="0" smtClean="0">
                <a:latin typeface="Times New Roman" pitchFamily="18" charset="0"/>
                <a:cs typeface="Times New Roman" pitchFamily="18" charset="0"/>
              </a:rPr>
              <a:t>When use properly imagination opens up an entire world of creative potential. It makes feasible the acting of difficult scenes and emotional climaxes which might otherwise be difficult, if not impossible.</a:t>
            </a:r>
          </a:p>
          <a:p>
            <a:r>
              <a:rPr lang="en-US" sz="2800" dirty="0" smtClean="0">
                <a:latin typeface="Times New Roman" pitchFamily="18" charset="0"/>
                <a:cs typeface="Times New Roman" pitchFamily="18" charset="0"/>
              </a:rPr>
              <a:t>Imagination may not always provide us with the right solution to our difficulties, but it is virtually boundless in its potential. </a:t>
            </a: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Learning  Lines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dirty="0" smtClean="0"/>
              <a:t>	</a:t>
            </a:r>
            <a:r>
              <a:rPr lang="en-US" sz="2800" dirty="0" smtClean="0">
                <a:latin typeface="Times New Roman" pitchFamily="18" charset="0"/>
                <a:cs typeface="Times New Roman" pitchFamily="18" charset="0"/>
              </a:rPr>
              <a:t>The learning of lines is often the most unpleasant task with the actor’s work is a production. It is recognized as a basic responsibility in the preparation of the role.</a:t>
            </a:r>
          </a:p>
          <a:p>
            <a:pPr marL="514350" indent="-514350">
              <a:buAutoNum type="arabicPeriod"/>
            </a:pPr>
            <a:r>
              <a:rPr lang="en-US" sz="2800" dirty="0" smtClean="0">
                <a:latin typeface="Times New Roman" pitchFamily="18" charset="0"/>
                <a:cs typeface="Times New Roman" pitchFamily="18" charset="0"/>
              </a:rPr>
              <a:t>Lines may be learned by constant repetition through silent reading. The dialog may be studied line by line, or phrase by phrase, until constant exposure firmly establishes the lines and cues in the memory. This approach will be most successful for the actor having good visual memory.</a:t>
            </a:r>
          </a:p>
          <a:p>
            <a:pPr marL="514350" indent="-514350">
              <a:buAutoNum type="arabicPeriod"/>
            </a:pPr>
            <a:endParaRPr lang="en-US" sz="2800" dirty="0" smtClean="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2. Lines may be learned by examining their emotional and intellectual context.</a:t>
            </a:r>
          </a:p>
          <a:p>
            <a:pPr>
              <a:buNone/>
            </a:pPr>
            <a:r>
              <a:rPr lang="en-US" dirty="0" smtClean="0"/>
              <a:t> </a:t>
            </a:r>
            <a:r>
              <a:rPr lang="en-US" dirty="0" smtClean="0"/>
              <a:t>   Rather than memorizing the lines mechanically, some actors find it useful to work for meaning of the line, striving to find vivid elements or some association of ideas that serves to establish the sense of the line in the memory.</a:t>
            </a:r>
          </a:p>
          <a:p>
            <a:pPr>
              <a:buNone/>
            </a:pPr>
            <a:r>
              <a:rPr lang="en-US" dirty="0" smtClean="0"/>
              <a:t>3. Lines may be learned by relating them to the movement in the play.</a:t>
            </a:r>
          </a:p>
          <a:p>
            <a:pPr>
              <a:buNone/>
            </a:pPr>
            <a:r>
              <a:rPr lang="en-US" dirty="0" smtClean="0"/>
              <a:t>    long speeches with little movement are clearly the most difficult to memorize in this way.</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76400"/>
            <a:ext cx="8229600" cy="4525963"/>
          </a:xfrm>
        </p:spPr>
        <p:txBody>
          <a:bodyPr/>
          <a:lstStyle/>
          <a:p>
            <a:pPr>
              <a:buNone/>
            </a:pP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At the first reading of the play one should follow the plot, enjoy the humor or suspense, and let the conflict of the play sustain interest until reaching  the climax and final resolution of the story.</a:t>
            </a:r>
          </a:p>
          <a:p>
            <a:r>
              <a:rPr lang="en-US" dirty="0" smtClean="0"/>
              <a:t>The actor should read play again, with greater care, this time examining it’s organization, it’s style and mood, and the relation of all the characters to one another and to the play itself. It may  be useful to do some preliminary thinking about the following questions during this and subsequent readings: </a:t>
            </a:r>
          </a:p>
          <a:p>
            <a:r>
              <a:rPr lang="en-US" dirty="0" smtClean="0"/>
              <a:t>What is the theme of the play? What is the author trying to say?</a:t>
            </a:r>
          </a:p>
          <a:p>
            <a:r>
              <a:rPr lang="en-US" dirty="0" smtClean="0"/>
              <a:t>Does the play have a distinctive style?</a:t>
            </a:r>
          </a:p>
          <a:p>
            <a:r>
              <a:rPr lang="en-US" dirty="0" smtClean="0"/>
              <a:t>Is the sequence of event clear?</a:t>
            </a:r>
          </a:p>
          <a:p>
            <a:r>
              <a:rPr lang="en-US" dirty="0" smtClean="0"/>
              <a:t>Why do the characters react as they do the various situations developed in the play?</a:t>
            </a:r>
          </a:p>
          <a:p>
            <a:r>
              <a:rPr lang="en-US" dirty="0" smtClean="0"/>
              <a:t>What is the function of the character who is to be portrayed by the reader?</a:t>
            </a:r>
          </a:p>
          <a:p>
            <a:r>
              <a:rPr lang="en-US" dirty="0" smtClean="0"/>
              <a:t>What is that character’s relationship to the other characters in the play?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These and other questions should be discussed with the director and cast members during the early rehearsals.</a:t>
            </a:r>
          </a:p>
          <a:p>
            <a:r>
              <a:rPr lang="en-US" dirty="0" smtClean="0"/>
              <a:t>This exchange of ideas will serve to put the character in proper perspective as the actor relates the part to the whole.</a:t>
            </a:r>
          </a:p>
          <a:p>
            <a:r>
              <a:rPr lang="en-US" dirty="0" smtClean="0"/>
              <a:t>Katharine Cornell has told that “ To understand one’s owe character thoroughly one must see in relation not only to itself but to the other characters in the play.”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THE CHARACTER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next step in the preparation of a role requires a thorough examination of the character. This involves a careful scrutiny of the script – a scrutiny to which the actor brings his or her accumulation of experience and observation.  </a:t>
            </a:r>
          </a:p>
          <a:p>
            <a:r>
              <a:rPr lang="en-US" dirty="0" smtClean="0"/>
              <a:t>As the actor studies the play it is important to begin  to form a solid impression about his or her character. A few simple problems need to be solved in order to provide </a:t>
            </a:r>
            <a:r>
              <a:rPr lang="en-US" smtClean="0"/>
              <a:t>a preliminary </a:t>
            </a:r>
            <a:r>
              <a:rPr lang="en-US" dirty="0" smtClean="0"/>
              <a:t>approach to the character.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The first step in developing a role is to understand as thoroughly as possible.</a:t>
            </a:r>
          </a:p>
          <a:p>
            <a:r>
              <a:rPr lang="en-US" dirty="0" smtClean="0"/>
              <a:t>Once a general picture of the character is formed, the actor begins to build from specific details and ask specific questions about the character.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Analysis chart</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Social Factors</a:t>
            </a:r>
          </a:p>
          <a:p>
            <a:r>
              <a:rPr lang="en-US" dirty="0" smtClean="0"/>
              <a:t>A. Class status:- Upper, Middle, Lower</a:t>
            </a:r>
          </a:p>
          <a:p>
            <a:r>
              <a:rPr lang="en-US" dirty="0" smtClean="0"/>
              <a:t>B.  Occupation :- What kind of work, attitude towards the job, income, hours at work.</a:t>
            </a:r>
          </a:p>
          <a:p>
            <a:r>
              <a:rPr lang="en-US" dirty="0" smtClean="0"/>
              <a:t>C. Education :- Level of education, school attended, probable grade, best subjects, worst subjects. Etc…</a:t>
            </a:r>
          </a:p>
          <a:p>
            <a:r>
              <a:rPr lang="en-US" dirty="0" smtClean="0"/>
              <a:t>D. Home:- Single, married, divorced, orphan, living with family, living alone, kind of home, etc…</a:t>
            </a:r>
          </a:p>
          <a:p>
            <a:r>
              <a:rPr lang="en-US" dirty="0" smtClean="0"/>
              <a:t>H. Religion.</a:t>
            </a:r>
          </a:p>
          <a:p>
            <a:r>
              <a:rPr lang="en-US" dirty="0" smtClean="0"/>
              <a:t>F. Community:- Rural, suburban, city, inner-city, place in the community.</a:t>
            </a:r>
          </a:p>
          <a:p>
            <a:r>
              <a:rPr lang="en-US" dirty="0" smtClean="0"/>
              <a:t>G. Race, nationality, ethnic background</a:t>
            </a:r>
          </a:p>
          <a:p>
            <a:r>
              <a:rPr lang="en-US" dirty="0" smtClean="0"/>
              <a:t>H. Political preferences, activities, interests , etc..</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229600" cy="4449763"/>
          </a:xfrm>
        </p:spPr>
        <p:txBody>
          <a:bodyPr>
            <a:normAutofit fontScale="25000" lnSpcReduction="20000"/>
          </a:bodyPr>
          <a:lstStyle/>
          <a:p>
            <a:r>
              <a:rPr lang="en-US" sz="11200" dirty="0" smtClean="0">
                <a:latin typeface="Times New Roman" pitchFamily="18" charset="0"/>
                <a:cs typeface="Times New Roman" pitchFamily="18" charset="0"/>
              </a:rPr>
              <a:t>Personal Factors</a:t>
            </a:r>
          </a:p>
          <a:p>
            <a:r>
              <a:rPr lang="en-US" sz="11200" dirty="0" smtClean="0">
                <a:latin typeface="Times New Roman" pitchFamily="18" charset="0"/>
                <a:cs typeface="Times New Roman" pitchFamily="18" charset="0"/>
              </a:rPr>
              <a:t>A. Hobbies, amusements, kinds of reading, etc</a:t>
            </a:r>
          </a:p>
          <a:p>
            <a:r>
              <a:rPr lang="en-US" sz="11200" dirty="0" smtClean="0">
                <a:latin typeface="Times New Roman" pitchFamily="18" charset="0"/>
                <a:cs typeface="Times New Roman" pitchFamily="18" charset="0"/>
              </a:rPr>
              <a:t>B. sex life, moral views and attitudes</a:t>
            </a:r>
          </a:p>
          <a:p>
            <a:r>
              <a:rPr lang="en-US" sz="11200" dirty="0" smtClean="0">
                <a:latin typeface="Times New Roman" pitchFamily="18" charset="0"/>
                <a:cs typeface="Times New Roman" pitchFamily="18" charset="0"/>
              </a:rPr>
              <a:t>C. Ambitions</a:t>
            </a:r>
          </a:p>
          <a:p>
            <a:r>
              <a:rPr lang="en-US" sz="11200" dirty="0" smtClean="0">
                <a:latin typeface="Times New Roman" pitchFamily="18" charset="0"/>
                <a:cs typeface="Times New Roman" pitchFamily="18" charset="0"/>
              </a:rPr>
              <a:t>D. Attitude to life.</a:t>
            </a:r>
          </a:p>
          <a:p>
            <a:r>
              <a:rPr lang="en-US" sz="11200" dirty="0" smtClean="0">
                <a:latin typeface="Times New Roman" pitchFamily="18" charset="0"/>
                <a:cs typeface="Times New Roman" pitchFamily="18" charset="0"/>
              </a:rPr>
              <a:t>E. Mental health, complexes, neuroses,              obsessions, superstitions, etc…</a:t>
            </a:r>
          </a:p>
          <a:p>
            <a:r>
              <a:rPr lang="en-US" sz="11200" dirty="0" smtClean="0">
                <a:latin typeface="Times New Roman" pitchFamily="18" charset="0"/>
                <a:cs typeface="Times New Roman" pitchFamily="18" charset="0"/>
              </a:rPr>
              <a:t>F. Personality, introverted, extroverted.</a:t>
            </a:r>
          </a:p>
          <a:p>
            <a:r>
              <a:rPr lang="en-US" sz="11200" dirty="0" smtClean="0">
                <a:latin typeface="Times New Roman" pitchFamily="18" charset="0"/>
                <a:cs typeface="Times New Roman" pitchFamily="18" charset="0"/>
              </a:rPr>
              <a:t>G. Dress habits. Neat, sloppy, casual, well-groomed, traditional, non-conformist, etc..</a:t>
            </a:r>
          </a:p>
          <a:p>
            <a:r>
              <a:rPr lang="en-US" sz="11200" dirty="0" smtClean="0">
                <a:latin typeface="Times New Roman" pitchFamily="18" charset="0"/>
                <a:cs typeface="Times New Roman" pitchFamily="18" charset="0"/>
              </a:rPr>
              <a:t> </a:t>
            </a:r>
            <a:r>
              <a:rPr lang="en-US" sz="11200" dirty="0" smtClean="0">
                <a:latin typeface="Times New Roman" pitchFamily="18" charset="0"/>
                <a:cs typeface="Times New Roman" pitchFamily="18" charset="0"/>
              </a:rPr>
              <a:t>H. Talents and creativity….</a:t>
            </a:r>
            <a:endParaRPr lang="en-US" sz="11200" dirty="0" smtClean="0">
              <a:latin typeface="Times New Roman" pitchFamily="18" charset="0"/>
              <a:cs typeface="Times New Roman" pitchFamily="18" charset="0"/>
            </a:endParaRPr>
          </a:p>
          <a:p>
            <a:endParaRPr lang="en-US" sz="4400" dirty="0" smtClean="0">
              <a:latin typeface="Times New Roman" pitchFamily="18" charset="0"/>
              <a:cs typeface="Times New Roman" pitchFamily="18" charset="0"/>
            </a:endParaRPr>
          </a:p>
          <a:p>
            <a:endParaRPr lang="en-US" dirty="0" smtClean="0"/>
          </a:p>
          <a:p>
            <a:endParaRPr lang="en-US" dirty="0" smtClean="0"/>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Five important keys to understanding may be derived from the script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latin typeface="Times New Roman" pitchFamily="18" charset="0"/>
                <a:cs typeface="Times New Roman" pitchFamily="18" charset="0"/>
              </a:rPr>
              <a:t>The playwright's description and comments.</a:t>
            </a:r>
          </a:p>
          <a:p>
            <a:pPr marL="514350" indent="-514350">
              <a:buAutoNum type="arabicPeriod"/>
            </a:pPr>
            <a:r>
              <a:rPr lang="en-US" sz="2800" dirty="0" smtClean="0">
                <a:latin typeface="Times New Roman" pitchFamily="18" charset="0"/>
                <a:cs typeface="Times New Roman" pitchFamily="18" charset="0"/>
              </a:rPr>
              <a:t>The character’s manner of speech. How the character sees himself or herself.</a:t>
            </a:r>
          </a:p>
          <a:p>
            <a:pPr marL="514350" indent="-514350">
              <a:buAutoNum type="arabicPeriod"/>
            </a:pPr>
            <a:r>
              <a:rPr lang="en-US" sz="2800" dirty="0" smtClean="0">
                <a:latin typeface="Times New Roman" pitchFamily="18" charset="0"/>
                <a:cs typeface="Times New Roman" pitchFamily="18" charset="0"/>
              </a:rPr>
              <a:t>What others in the play say about the character.</a:t>
            </a:r>
          </a:p>
          <a:p>
            <a:pPr marL="514350" indent="-514350">
              <a:buAutoNum type="arabicPeriod"/>
            </a:pPr>
            <a:r>
              <a:rPr lang="en-US" sz="2800" dirty="0" smtClean="0">
                <a:latin typeface="Times New Roman" pitchFamily="18" charset="0"/>
                <a:cs typeface="Times New Roman" pitchFamily="18" charset="0"/>
              </a:rPr>
              <a:t>Suggested business inserted by the playwright.</a:t>
            </a:r>
          </a:p>
          <a:p>
            <a:pPr marL="514350" indent="-514350">
              <a:buAutoNum type="arabicPeriod"/>
            </a:pPr>
            <a:r>
              <a:rPr lang="en-US" sz="2800" dirty="0" smtClean="0">
                <a:latin typeface="Times New Roman" pitchFamily="18" charset="0"/>
                <a:cs typeface="Times New Roman" pitchFamily="18" charset="0"/>
              </a:rPr>
              <a:t>Distinctive changes in attitude on the part of the character throughout the play.</a:t>
            </a: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 check list</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Who as I?</a:t>
            </a:r>
          </a:p>
          <a:p>
            <a:pPr marL="514350" indent="-514350">
              <a:buAutoNum type="arabicPeriod"/>
            </a:pPr>
            <a:r>
              <a:rPr lang="en-US" dirty="0" smtClean="0"/>
              <a:t>Where am I?</a:t>
            </a:r>
          </a:p>
          <a:p>
            <a:pPr marL="514350" indent="-514350">
              <a:buAutoNum type="arabicPeriod"/>
            </a:pPr>
            <a:r>
              <a:rPr lang="en-US" dirty="0" smtClean="0"/>
              <a:t>What do I want?</a:t>
            </a:r>
          </a:p>
          <a:p>
            <a:pPr marL="514350" indent="-514350">
              <a:buAutoNum type="arabicPeriod"/>
            </a:pPr>
            <a:r>
              <a:rPr lang="en-US" dirty="0" smtClean="0"/>
              <a:t>Why do I want it?</a:t>
            </a:r>
          </a:p>
          <a:p>
            <a:pPr marL="514350" indent="-514350">
              <a:buAutoNum type="arabicPeriod"/>
            </a:pPr>
            <a:r>
              <a:rPr lang="en-US" dirty="0" smtClean="0"/>
              <a:t>What is preventing me from getting it?</a:t>
            </a:r>
          </a:p>
          <a:p>
            <a:pPr marL="514350" indent="-514350">
              <a:buAutoNum type="arabicPeriod"/>
            </a:pPr>
            <a:r>
              <a:rPr lang="en-US" dirty="0" smtClean="0"/>
              <a:t>What am I willing to do to get what I want?</a:t>
            </a:r>
          </a:p>
          <a:p>
            <a:pPr marL="514350" indent="-514350">
              <a:buAutoNum type="arabicPeriod"/>
            </a:pPr>
            <a:r>
              <a:rPr lang="en-US" dirty="0" smtClean="0"/>
              <a:t>Who do I want it from?</a:t>
            </a:r>
          </a:p>
          <a:p>
            <a:pPr marL="514350" indent="-514350">
              <a:buAutoNum type="arabicPeriod"/>
            </a:pPr>
            <a:r>
              <a:rPr lang="en-US" dirty="0" smtClean="0"/>
              <a:t>When do I need it?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987</Words>
  <Application>Microsoft Office PowerPoint</Application>
  <PresentationFormat>On-screen Show (4:3)</PresentationFormat>
  <Paragraphs>72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PREPARING A ROLE</vt:lpstr>
      <vt:lpstr>Slide 2</vt:lpstr>
      <vt:lpstr>Slide 3</vt:lpstr>
      <vt:lpstr>ANALYZING THE CHARACTER</vt:lpstr>
      <vt:lpstr>Slide 5</vt:lpstr>
      <vt:lpstr>Analysis chart </vt:lpstr>
      <vt:lpstr>Slide 7</vt:lpstr>
      <vt:lpstr>Five important keys to understanding may be derived from the script</vt:lpstr>
      <vt:lpstr>“W” check list</vt:lpstr>
      <vt:lpstr>Observation and Imagination</vt:lpstr>
      <vt:lpstr>Learning  Lines</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ROLE</dc:title>
  <dc:creator>DANCE</dc:creator>
  <cp:lastModifiedBy>DANCE</cp:lastModifiedBy>
  <cp:revision>35</cp:revision>
  <dcterms:created xsi:type="dcterms:W3CDTF">2014-07-10T07:19:49Z</dcterms:created>
  <dcterms:modified xsi:type="dcterms:W3CDTF">2014-07-12T09:23:48Z</dcterms:modified>
</cp:coreProperties>
</file>