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8E767466-CEED-4424-8FD5-AD83CC6D8F89}" type="datetimeFigureOut">
              <a:rPr lang="en-US" smtClean="0"/>
              <a:pPr/>
              <a:t>1/1/2011</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6B7F06C9-5F84-42B3-BA6C-56507955503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767466-CEED-4424-8FD5-AD83CC6D8F89}" type="datetimeFigureOut">
              <a:rPr lang="en-US" smtClean="0"/>
              <a:pPr/>
              <a:t>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7F06C9-5F84-42B3-BA6C-56507955503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767466-CEED-4424-8FD5-AD83CC6D8F89}" type="datetimeFigureOut">
              <a:rPr lang="en-US" smtClean="0"/>
              <a:pPr/>
              <a:t>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7F06C9-5F84-42B3-BA6C-56507955503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767466-CEED-4424-8FD5-AD83CC6D8F89}" type="datetimeFigureOut">
              <a:rPr lang="en-US" smtClean="0"/>
              <a:pPr/>
              <a:t>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7F06C9-5F84-42B3-BA6C-565079555030}" type="slidenum">
              <a:rPr lang="en-US" smtClean="0"/>
              <a:pPr/>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E767466-CEED-4424-8FD5-AD83CC6D8F89}" type="datetimeFigureOut">
              <a:rPr lang="en-US" smtClean="0"/>
              <a:pPr/>
              <a:t>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7F06C9-5F84-42B3-BA6C-565079555030}" type="slidenum">
              <a:rPr lang="en-US" smtClean="0"/>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E767466-CEED-4424-8FD5-AD83CC6D8F89}" type="datetimeFigureOut">
              <a:rPr lang="en-US" smtClean="0"/>
              <a:pPr/>
              <a:t>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7F06C9-5F84-42B3-BA6C-565079555030}" type="slidenum">
              <a:rPr lang="en-US" smtClean="0"/>
              <a:pPr/>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E767466-CEED-4424-8FD5-AD83CC6D8F89}" type="datetimeFigureOut">
              <a:rPr lang="en-US" smtClean="0"/>
              <a:pPr/>
              <a:t>1/1/2011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7F06C9-5F84-42B3-BA6C-56507955503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767466-CEED-4424-8FD5-AD83CC6D8F89}" type="datetimeFigureOut">
              <a:rPr lang="en-US" smtClean="0"/>
              <a:pPr/>
              <a:t>1/1/2011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7F06C9-5F84-42B3-BA6C-565079555030}" type="slidenum">
              <a:rPr lang="en-US" smtClean="0"/>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E767466-CEED-4424-8FD5-AD83CC6D8F89}" type="datetimeFigureOut">
              <a:rPr lang="en-US" smtClean="0"/>
              <a:pPr/>
              <a:t>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7F06C9-5F84-42B3-BA6C-56507955503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767466-CEED-4424-8FD5-AD83CC6D8F89}" type="datetimeFigureOut">
              <a:rPr lang="en-US" smtClean="0"/>
              <a:pPr/>
              <a:t>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7F06C9-5F84-42B3-BA6C-565079555030}" type="slidenum">
              <a:rPr lang="en-US" smtClean="0"/>
              <a:pPr/>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767466-CEED-4424-8FD5-AD83CC6D8F89}" type="datetimeFigureOut">
              <a:rPr lang="en-US" smtClean="0"/>
              <a:pPr/>
              <a:t>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7F06C9-5F84-42B3-BA6C-56507955503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8E767466-CEED-4424-8FD5-AD83CC6D8F89}" type="datetimeFigureOut">
              <a:rPr lang="en-US" smtClean="0"/>
              <a:pPr/>
              <a:t>1/1/2011</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6B7F06C9-5F84-42B3-BA6C-56507955503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371600"/>
            <a:ext cx="6400800" cy="1295400"/>
          </a:xfrm>
        </p:spPr>
        <p:txBody>
          <a:bodyPr/>
          <a:lstStyle/>
          <a:p>
            <a:r>
              <a:rPr lang="en-US" dirty="0"/>
              <a:t>Popular music</a:t>
            </a:r>
            <a:br>
              <a:rPr lang="en-US" dirty="0"/>
            </a:br>
            <a:endParaRPr lang="en-US" dirty="0"/>
          </a:p>
        </p:txBody>
      </p:sp>
      <p:sp>
        <p:nvSpPr>
          <p:cNvPr id="3" name="Subtitle 2"/>
          <p:cNvSpPr>
            <a:spLocks noGrp="1"/>
          </p:cNvSpPr>
          <p:nvPr>
            <p:ph type="subTitle" idx="1"/>
          </p:nvPr>
        </p:nvSpPr>
        <p:spPr>
          <a:xfrm>
            <a:off x="1371600" y="3429000"/>
            <a:ext cx="6477000" cy="1066800"/>
          </a:xfrm>
        </p:spPr>
        <p:txBody>
          <a:bodyPr/>
          <a:lstStyle/>
          <a:p>
            <a:r>
              <a:rPr lang="en-US" dirty="0" smtClean="0"/>
              <a:t>Deepak </a:t>
            </a:r>
            <a:r>
              <a:rPr lang="en-US" dirty="0" err="1" smtClean="0"/>
              <a:t>Jamdhade</a:t>
            </a:r>
            <a:endParaRPr lang="en-US" dirty="0" smtClean="0"/>
          </a:p>
          <a:p>
            <a:r>
              <a:rPr lang="en-US" dirty="0" err="1" smtClean="0"/>
              <a:t>Raut</a:t>
            </a:r>
            <a:r>
              <a:rPr lang="en-US" dirty="0" smtClean="0"/>
              <a:t> </a:t>
            </a:r>
            <a:r>
              <a:rPr lang="en-US" dirty="0" err="1" smtClean="0"/>
              <a:t>Sachin</a:t>
            </a:r>
            <a:endParaRPr lang="en-US" dirty="0"/>
          </a:p>
        </p:txBody>
      </p:sp>
    </p:spTree>
    <p:extLst>
      <p:ext uri="{BB962C8B-B14F-4D97-AF65-F5344CB8AC3E}">
        <p14:creationId xmlns:p14="http://schemas.microsoft.com/office/powerpoint/2010/main" xmlns="" val="5754559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066800"/>
            <a:ext cx="6400800" cy="685800"/>
          </a:xfrm>
        </p:spPr>
        <p:txBody>
          <a:bodyPr>
            <a:normAutofit/>
          </a:bodyPr>
          <a:lstStyle/>
          <a:p>
            <a:r>
              <a:rPr lang="en-US" sz="1600" b="1" dirty="0" err="1"/>
              <a:t>Filmi</a:t>
            </a:r>
            <a:r>
              <a:rPr lang="en-US" sz="1600" b="1" dirty="0"/>
              <a:t> music</a:t>
            </a:r>
            <a:br>
              <a:rPr lang="en-US" sz="1600" b="1" dirty="0"/>
            </a:br>
            <a:endParaRPr lang="en-US" sz="1600" dirty="0"/>
          </a:p>
        </p:txBody>
      </p:sp>
      <p:sp>
        <p:nvSpPr>
          <p:cNvPr id="4" name="Rectangle 3"/>
          <p:cNvSpPr/>
          <p:nvPr/>
        </p:nvSpPr>
        <p:spPr>
          <a:xfrm>
            <a:off x="990600" y="1435419"/>
            <a:ext cx="7315200" cy="4401205"/>
          </a:xfrm>
          <a:prstGeom prst="rect">
            <a:avLst/>
          </a:prstGeom>
        </p:spPr>
        <p:txBody>
          <a:bodyPr wrap="square">
            <a:spAutoFit/>
          </a:bodyPr>
          <a:lstStyle/>
          <a:p>
            <a:r>
              <a:rPr lang="en-US" sz="1400" dirty="0" smtClean="0">
                <a:solidFill>
                  <a:srgbClr val="0070C0"/>
                </a:solidFill>
              </a:rPr>
              <a:t>The biggest form of Indian popular music is </a:t>
            </a:r>
            <a:r>
              <a:rPr lang="en-US" sz="1400" dirty="0" err="1" smtClean="0">
                <a:solidFill>
                  <a:srgbClr val="0070C0"/>
                </a:solidFill>
              </a:rPr>
              <a:t>filmi</a:t>
            </a:r>
            <a:r>
              <a:rPr lang="en-US" sz="1400" dirty="0" smtClean="0">
                <a:solidFill>
                  <a:srgbClr val="0070C0"/>
                </a:solidFill>
              </a:rPr>
              <a:t>, or songs from Indian films, it makes up 72% of the music sales in India. The film industry of India supported music by according reverence to classical music while </a:t>
            </a:r>
            <a:r>
              <a:rPr lang="en-US" sz="1400" dirty="0" err="1" smtClean="0">
                <a:solidFill>
                  <a:srgbClr val="0070C0"/>
                </a:solidFill>
              </a:rPr>
              <a:t>utilising</a:t>
            </a:r>
            <a:r>
              <a:rPr lang="en-US" sz="1400" dirty="0" smtClean="0">
                <a:solidFill>
                  <a:srgbClr val="0070C0"/>
                </a:solidFill>
              </a:rPr>
              <a:t> the western orchestration to support Indian melodies. Music composers, like R. D. </a:t>
            </a:r>
            <a:r>
              <a:rPr lang="en-US" sz="1400" dirty="0" err="1" smtClean="0">
                <a:solidFill>
                  <a:srgbClr val="0070C0"/>
                </a:solidFill>
              </a:rPr>
              <a:t>Burman</a:t>
            </a:r>
            <a:r>
              <a:rPr lang="en-US" sz="1400" dirty="0" smtClean="0">
                <a:solidFill>
                  <a:srgbClr val="0070C0"/>
                </a:solidFill>
              </a:rPr>
              <a:t>, Shankar </a:t>
            </a:r>
            <a:r>
              <a:rPr lang="en-US" sz="1400" dirty="0" err="1" smtClean="0">
                <a:solidFill>
                  <a:srgbClr val="0070C0"/>
                </a:solidFill>
              </a:rPr>
              <a:t>Jaikishan</a:t>
            </a:r>
            <a:r>
              <a:rPr lang="en-US" sz="1400" dirty="0" smtClean="0">
                <a:solidFill>
                  <a:srgbClr val="0070C0"/>
                </a:solidFill>
              </a:rPr>
              <a:t>, S. D. </a:t>
            </a:r>
            <a:r>
              <a:rPr lang="en-US" sz="1400" dirty="0" err="1" smtClean="0">
                <a:solidFill>
                  <a:srgbClr val="0070C0"/>
                </a:solidFill>
              </a:rPr>
              <a:t>Burman</a:t>
            </a:r>
            <a:r>
              <a:rPr lang="en-US" sz="1400" dirty="0" smtClean="0">
                <a:solidFill>
                  <a:srgbClr val="0070C0"/>
                </a:solidFill>
              </a:rPr>
              <a:t>, </a:t>
            </a:r>
            <a:r>
              <a:rPr lang="en-US" sz="1400" dirty="0" err="1" smtClean="0">
                <a:solidFill>
                  <a:srgbClr val="0070C0"/>
                </a:solidFill>
              </a:rPr>
              <a:t>Madan</a:t>
            </a:r>
            <a:r>
              <a:rPr lang="en-US" sz="1400" dirty="0" smtClean="0">
                <a:solidFill>
                  <a:srgbClr val="0070C0"/>
                </a:solidFill>
              </a:rPr>
              <a:t> Mohan, </a:t>
            </a:r>
            <a:r>
              <a:rPr lang="en-US" sz="1400" dirty="0" err="1" smtClean="0">
                <a:solidFill>
                  <a:srgbClr val="0070C0"/>
                </a:solidFill>
              </a:rPr>
              <a:t>Naushad</a:t>
            </a:r>
            <a:r>
              <a:rPr lang="en-US" sz="1400" dirty="0" smtClean="0">
                <a:solidFill>
                  <a:srgbClr val="0070C0"/>
                </a:solidFill>
              </a:rPr>
              <a:t> Ali, O. P. </a:t>
            </a:r>
            <a:r>
              <a:rPr lang="en-US" sz="1400" dirty="0" err="1" smtClean="0">
                <a:solidFill>
                  <a:srgbClr val="0070C0"/>
                </a:solidFill>
              </a:rPr>
              <a:t>Nayyar</a:t>
            </a:r>
            <a:r>
              <a:rPr lang="en-US" sz="1400" dirty="0" smtClean="0">
                <a:solidFill>
                  <a:srgbClr val="0070C0"/>
                </a:solidFill>
              </a:rPr>
              <a:t>, </a:t>
            </a:r>
            <a:r>
              <a:rPr lang="en-US" sz="1400" dirty="0" err="1" smtClean="0">
                <a:solidFill>
                  <a:srgbClr val="0070C0"/>
                </a:solidFill>
              </a:rPr>
              <a:t>Hemant</a:t>
            </a:r>
            <a:r>
              <a:rPr lang="en-US" sz="1400" dirty="0" smtClean="0">
                <a:solidFill>
                  <a:srgbClr val="0070C0"/>
                </a:solidFill>
              </a:rPr>
              <a:t> Kumar, C. </a:t>
            </a:r>
            <a:r>
              <a:rPr lang="en-US" sz="1400" dirty="0" err="1" smtClean="0">
                <a:solidFill>
                  <a:srgbClr val="0070C0"/>
                </a:solidFill>
              </a:rPr>
              <a:t>Ramchandra</a:t>
            </a:r>
            <a:r>
              <a:rPr lang="en-US" sz="1400" dirty="0" smtClean="0">
                <a:solidFill>
                  <a:srgbClr val="0070C0"/>
                </a:solidFill>
              </a:rPr>
              <a:t>, </a:t>
            </a:r>
            <a:r>
              <a:rPr lang="en-US" sz="1400" dirty="0" err="1" smtClean="0">
                <a:solidFill>
                  <a:srgbClr val="0070C0"/>
                </a:solidFill>
              </a:rPr>
              <a:t>Salil</a:t>
            </a:r>
            <a:r>
              <a:rPr lang="en-US" sz="1400" dirty="0" smtClean="0">
                <a:solidFill>
                  <a:srgbClr val="0070C0"/>
                </a:solidFill>
              </a:rPr>
              <a:t> </a:t>
            </a:r>
            <a:r>
              <a:rPr lang="en-US" sz="1400" dirty="0" err="1" smtClean="0">
                <a:solidFill>
                  <a:srgbClr val="0070C0"/>
                </a:solidFill>
              </a:rPr>
              <a:t>Chowdhury</a:t>
            </a:r>
            <a:r>
              <a:rPr lang="en-US" sz="1400" dirty="0" smtClean="0">
                <a:solidFill>
                  <a:srgbClr val="0070C0"/>
                </a:solidFill>
              </a:rPr>
              <a:t>, </a:t>
            </a:r>
            <a:r>
              <a:rPr lang="en-US" sz="1400" dirty="0" err="1" smtClean="0">
                <a:solidFill>
                  <a:srgbClr val="0070C0"/>
                </a:solidFill>
              </a:rPr>
              <a:t>Kalyanji</a:t>
            </a:r>
            <a:r>
              <a:rPr lang="en-US" sz="1400" dirty="0" smtClean="0">
                <a:solidFill>
                  <a:srgbClr val="0070C0"/>
                </a:solidFill>
              </a:rPr>
              <a:t> </a:t>
            </a:r>
            <a:r>
              <a:rPr lang="en-US" sz="1400" dirty="0" err="1" smtClean="0">
                <a:solidFill>
                  <a:srgbClr val="0070C0"/>
                </a:solidFill>
              </a:rPr>
              <a:t>Anandji</a:t>
            </a:r>
            <a:r>
              <a:rPr lang="en-US" sz="1400" dirty="0" smtClean="0">
                <a:solidFill>
                  <a:srgbClr val="0070C0"/>
                </a:solidFill>
              </a:rPr>
              <a:t>, </a:t>
            </a:r>
            <a:r>
              <a:rPr lang="en-US" sz="1400" dirty="0" err="1" smtClean="0">
                <a:solidFill>
                  <a:srgbClr val="0070C0"/>
                </a:solidFill>
              </a:rPr>
              <a:t>Ilaiyaraaja</a:t>
            </a:r>
            <a:r>
              <a:rPr lang="en-US" sz="1400" dirty="0" smtClean="0">
                <a:solidFill>
                  <a:srgbClr val="0070C0"/>
                </a:solidFill>
              </a:rPr>
              <a:t>, A. R. </a:t>
            </a:r>
            <a:r>
              <a:rPr lang="en-US" sz="1400" dirty="0" err="1" smtClean="0">
                <a:solidFill>
                  <a:srgbClr val="0070C0"/>
                </a:solidFill>
              </a:rPr>
              <a:t>Rahman</a:t>
            </a:r>
            <a:r>
              <a:rPr lang="en-US" sz="1400" dirty="0" smtClean="0">
                <a:solidFill>
                  <a:srgbClr val="0070C0"/>
                </a:solidFill>
              </a:rPr>
              <a:t>, </a:t>
            </a:r>
            <a:r>
              <a:rPr lang="en-US" sz="1400" dirty="0" err="1" smtClean="0">
                <a:solidFill>
                  <a:srgbClr val="0070C0"/>
                </a:solidFill>
              </a:rPr>
              <a:t>Jatin</a:t>
            </a:r>
            <a:r>
              <a:rPr lang="en-US" sz="1400" dirty="0" smtClean="0">
                <a:solidFill>
                  <a:srgbClr val="0070C0"/>
                </a:solidFill>
              </a:rPr>
              <a:t> </a:t>
            </a:r>
            <a:r>
              <a:rPr lang="en-US" sz="1400" dirty="0" err="1" smtClean="0">
                <a:solidFill>
                  <a:srgbClr val="0070C0"/>
                </a:solidFill>
              </a:rPr>
              <a:t>Lalit</a:t>
            </a:r>
            <a:r>
              <a:rPr lang="en-US" sz="1400" dirty="0" smtClean="0">
                <a:solidFill>
                  <a:srgbClr val="0070C0"/>
                </a:solidFill>
              </a:rPr>
              <a:t>, </a:t>
            </a:r>
            <a:r>
              <a:rPr lang="en-US" sz="1400" dirty="0" err="1" smtClean="0">
                <a:solidFill>
                  <a:srgbClr val="0070C0"/>
                </a:solidFill>
              </a:rPr>
              <a:t>Anu</a:t>
            </a:r>
            <a:r>
              <a:rPr lang="en-US" sz="1400" dirty="0" smtClean="0">
                <a:solidFill>
                  <a:srgbClr val="0070C0"/>
                </a:solidFill>
              </a:rPr>
              <a:t> Malik, </a:t>
            </a:r>
            <a:r>
              <a:rPr lang="en-US" sz="1400" dirty="0" err="1" smtClean="0">
                <a:solidFill>
                  <a:srgbClr val="0070C0"/>
                </a:solidFill>
              </a:rPr>
              <a:t>Nadeem-Shravan</a:t>
            </a:r>
            <a:r>
              <a:rPr lang="en-US" sz="1400" dirty="0" smtClean="0">
                <a:solidFill>
                  <a:srgbClr val="0070C0"/>
                </a:solidFill>
              </a:rPr>
              <a:t>, Harris </a:t>
            </a:r>
            <a:r>
              <a:rPr lang="en-US" sz="1400" dirty="0" err="1" smtClean="0">
                <a:solidFill>
                  <a:srgbClr val="0070C0"/>
                </a:solidFill>
              </a:rPr>
              <a:t>Jayaraj</a:t>
            </a:r>
            <a:r>
              <a:rPr lang="en-US" sz="1400" dirty="0" smtClean="0">
                <a:solidFill>
                  <a:srgbClr val="0070C0"/>
                </a:solidFill>
              </a:rPr>
              <a:t>, </a:t>
            </a:r>
            <a:r>
              <a:rPr lang="en-US" sz="1400" dirty="0" err="1" smtClean="0">
                <a:solidFill>
                  <a:srgbClr val="0070C0"/>
                </a:solidFill>
              </a:rPr>
              <a:t>Himesh</a:t>
            </a:r>
            <a:r>
              <a:rPr lang="en-US" sz="1400" dirty="0" smtClean="0">
                <a:solidFill>
                  <a:srgbClr val="0070C0"/>
                </a:solidFill>
              </a:rPr>
              <a:t> </a:t>
            </a:r>
            <a:r>
              <a:rPr lang="en-US" sz="1400" dirty="0" err="1" smtClean="0">
                <a:solidFill>
                  <a:srgbClr val="0070C0"/>
                </a:solidFill>
              </a:rPr>
              <a:t>Reshammiya</a:t>
            </a:r>
            <a:r>
              <a:rPr lang="en-US" sz="1400" dirty="0" smtClean="0">
                <a:solidFill>
                  <a:srgbClr val="0070C0"/>
                </a:solidFill>
              </a:rPr>
              <a:t>, </a:t>
            </a:r>
            <a:r>
              <a:rPr lang="en-US" sz="1400" dirty="0" err="1" smtClean="0">
                <a:solidFill>
                  <a:srgbClr val="0070C0"/>
                </a:solidFill>
              </a:rPr>
              <a:t>Vidyasagar</a:t>
            </a:r>
            <a:r>
              <a:rPr lang="en-US" sz="1400" dirty="0" smtClean="0">
                <a:solidFill>
                  <a:srgbClr val="0070C0"/>
                </a:solidFill>
              </a:rPr>
              <a:t>, Shankar </a:t>
            </a:r>
            <a:r>
              <a:rPr lang="en-US" sz="1400" dirty="0" err="1" smtClean="0">
                <a:solidFill>
                  <a:srgbClr val="0070C0"/>
                </a:solidFill>
              </a:rPr>
              <a:t>Ehsaan</a:t>
            </a:r>
            <a:r>
              <a:rPr lang="en-US" sz="1400" dirty="0" smtClean="0">
                <a:solidFill>
                  <a:srgbClr val="0070C0"/>
                </a:solidFill>
              </a:rPr>
              <a:t> Loy, </a:t>
            </a:r>
            <a:r>
              <a:rPr lang="en-US" sz="1400" dirty="0" err="1" smtClean="0">
                <a:solidFill>
                  <a:srgbClr val="0070C0"/>
                </a:solidFill>
              </a:rPr>
              <a:t>Salim-Sulaiman</a:t>
            </a:r>
            <a:r>
              <a:rPr lang="en-US" sz="1400" dirty="0" smtClean="0">
                <a:solidFill>
                  <a:srgbClr val="0070C0"/>
                </a:solidFill>
              </a:rPr>
              <a:t>, </a:t>
            </a:r>
            <a:r>
              <a:rPr lang="en-US" sz="1400" dirty="0" err="1" smtClean="0">
                <a:solidFill>
                  <a:srgbClr val="0070C0"/>
                </a:solidFill>
              </a:rPr>
              <a:t>Pritam</a:t>
            </a:r>
            <a:r>
              <a:rPr lang="en-US" sz="1400" dirty="0" smtClean="0">
                <a:solidFill>
                  <a:srgbClr val="0070C0"/>
                </a:solidFill>
              </a:rPr>
              <a:t>, M.S. </a:t>
            </a:r>
            <a:r>
              <a:rPr lang="en-US" sz="1400" dirty="0" err="1" smtClean="0">
                <a:solidFill>
                  <a:srgbClr val="0070C0"/>
                </a:solidFill>
              </a:rPr>
              <a:t>Viswanathan</a:t>
            </a:r>
            <a:r>
              <a:rPr lang="en-US" sz="1400" dirty="0" smtClean="0">
                <a:solidFill>
                  <a:srgbClr val="0070C0"/>
                </a:solidFill>
              </a:rPr>
              <a:t>, K. V. </a:t>
            </a:r>
            <a:r>
              <a:rPr lang="en-US" sz="1400" dirty="0" err="1" smtClean="0">
                <a:solidFill>
                  <a:srgbClr val="0070C0"/>
                </a:solidFill>
              </a:rPr>
              <a:t>Mahadevan</a:t>
            </a:r>
            <a:r>
              <a:rPr lang="en-US" sz="1400" dirty="0" smtClean="0">
                <a:solidFill>
                  <a:srgbClr val="0070C0"/>
                </a:solidFill>
              </a:rPr>
              <a:t>, </a:t>
            </a:r>
            <a:r>
              <a:rPr lang="en-US" sz="1400" dirty="0" err="1" smtClean="0">
                <a:solidFill>
                  <a:srgbClr val="0070C0"/>
                </a:solidFill>
              </a:rPr>
              <a:t>Ghantasala</a:t>
            </a:r>
            <a:r>
              <a:rPr lang="en-US" sz="1400" dirty="0" smtClean="0">
                <a:solidFill>
                  <a:srgbClr val="0070C0"/>
                </a:solidFill>
              </a:rPr>
              <a:t> and S. D. </a:t>
            </a:r>
            <a:r>
              <a:rPr lang="en-US" sz="1400" dirty="0" err="1" smtClean="0">
                <a:solidFill>
                  <a:srgbClr val="0070C0"/>
                </a:solidFill>
              </a:rPr>
              <a:t>Batish</a:t>
            </a:r>
            <a:r>
              <a:rPr lang="en-US" sz="1400" dirty="0" smtClean="0">
                <a:solidFill>
                  <a:srgbClr val="0070C0"/>
                </a:solidFill>
              </a:rPr>
              <a:t> employed the principles of harmony while retaining classical and folk flavor. Reputed names in the domain of Indian classical music like Ravi Shankar, </a:t>
            </a:r>
            <a:r>
              <a:rPr lang="en-US" sz="1400" dirty="0" err="1" smtClean="0">
                <a:solidFill>
                  <a:srgbClr val="0070C0"/>
                </a:solidFill>
              </a:rPr>
              <a:t>Vilayat</a:t>
            </a:r>
            <a:r>
              <a:rPr lang="en-US" sz="1400" dirty="0" smtClean="0">
                <a:solidFill>
                  <a:srgbClr val="0070C0"/>
                </a:solidFill>
              </a:rPr>
              <a:t> Khan, Ali Akbar Khan and Ram Narayan have also composed music for films. Traditionally, in Indian films, the voice for the songs is not provided by the actors, they are provided by the professional playback singers, to sound more developed, melodious and soulful, while actors </a:t>
            </a:r>
            <a:r>
              <a:rPr lang="en-US" sz="1400" dirty="0" err="1" smtClean="0">
                <a:solidFill>
                  <a:srgbClr val="0070C0"/>
                </a:solidFill>
              </a:rPr>
              <a:t>lipsynch</a:t>
            </a:r>
            <a:r>
              <a:rPr lang="en-US" sz="1400" dirty="0" smtClean="0">
                <a:solidFill>
                  <a:srgbClr val="0070C0"/>
                </a:solidFill>
              </a:rPr>
              <a:t> on the screen. In the past, only a handful of singers provided the voice in Hindi films. These include K. J. </a:t>
            </a:r>
            <a:r>
              <a:rPr lang="en-US" sz="1400" dirty="0" err="1" smtClean="0">
                <a:solidFill>
                  <a:srgbClr val="0070C0"/>
                </a:solidFill>
              </a:rPr>
              <a:t>Yesudas</a:t>
            </a:r>
            <a:r>
              <a:rPr lang="en-US" sz="1400" dirty="0" smtClean="0">
                <a:solidFill>
                  <a:srgbClr val="0070C0"/>
                </a:solidFill>
              </a:rPr>
              <a:t>, Mohammed Rafi, </a:t>
            </a:r>
            <a:r>
              <a:rPr lang="en-US" sz="1400" dirty="0" err="1" smtClean="0">
                <a:solidFill>
                  <a:srgbClr val="0070C0"/>
                </a:solidFill>
              </a:rPr>
              <a:t>Mukesh</a:t>
            </a:r>
            <a:r>
              <a:rPr lang="en-US" sz="1400" dirty="0" smtClean="0">
                <a:solidFill>
                  <a:srgbClr val="0070C0"/>
                </a:solidFill>
              </a:rPr>
              <a:t>, S.P. </a:t>
            </a:r>
            <a:r>
              <a:rPr lang="en-US" sz="1400" dirty="0" err="1" smtClean="0">
                <a:solidFill>
                  <a:srgbClr val="0070C0"/>
                </a:solidFill>
              </a:rPr>
              <a:t>Balasubrahmanyam</a:t>
            </a:r>
            <a:r>
              <a:rPr lang="en-US" sz="1400" dirty="0" smtClean="0">
                <a:solidFill>
                  <a:srgbClr val="0070C0"/>
                </a:solidFill>
              </a:rPr>
              <a:t>, T.M. </a:t>
            </a:r>
            <a:r>
              <a:rPr lang="en-US" sz="1400" dirty="0" err="1" smtClean="0">
                <a:solidFill>
                  <a:srgbClr val="0070C0"/>
                </a:solidFill>
              </a:rPr>
              <a:t>Soundararajan</a:t>
            </a:r>
            <a:r>
              <a:rPr lang="en-US" sz="1400" dirty="0" smtClean="0">
                <a:solidFill>
                  <a:srgbClr val="0070C0"/>
                </a:solidFill>
              </a:rPr>
              <a:t>, </a:t>
            </a:r>
            <a:r>
              <a:rPr lang="en-US" sz="1400" dirty="0" err="1" smtClean="0">
                <a:solidFill>
                  <a:srgbClr val="0070C0"/>
                </a:solidFill>
              </a:rPr>
              <a:t>Hemant</a:t>
            </a:r>
            <a:r>
              <a:rPr lang="en-US" sz="1400" dirty="0" smtClean="0">
                <a:solidFill>
                  <a:srgbClr val="0070C0"/>
                </a:solidFill>
              </a:rPr>
              <a:t> Kumar, Manna </a:t>
            </a:r>
            <a:r>
              <a:rPr lang="en-US" sz="1400" dirty="0" err="1" smtClean="0">
                <a:solidFill>
                  <a:srgbClr val="0070C0"/>
                </a:solidFill>
              </a:rPr>
              <a:t>Dey</a:t>
            </a:r>
            <a:r>
              <a:rPr lang="en-US" sz="1400" dirty="0" smtClean="0">
                <a:solidFill>
                  <a:srgbClr val="0070C0"/>
                </a:solidFill>
              </a:rPr>
              <a:t>, P. </a:t>
            </a:r>
            <a:r>
              <a:rPr lang="en-US" sz="1400" dirty="0" err="1" smtClean="0">
                <a:solidFill>
                  <a:srgbClr val="0070C0"/>
                </a:solidFill>
              </a:rPr>
              <a:t>Susheela</a:t>
            </a:r>
            <a:r>
              <a:rPr lang="en-US" sz="1400" dirty="0" smtClean="0">
                <a:solidFill>
                  <a:srgbClr val="0070C0"/>
                </a:solidFill>
              </a:rPr>
              <a:t>, </a:t>
            </a:r>
            <a:r>
              <a:rPr lang="en-US" sz="1400" dirty="0" err="1" smtClean="0">
                <a:solidFill>
                  <a:srgbClr val="0070C0"/>
                </a:solidFill>
              </a:rPr>
              <a:t>Lata</a:t>
            </a:r>
            <a:r>
              <a:rPr lang="en-US" sz="1400" dirty="0" smtClean="0">
                <a:solidFill>
                  <a:srgbClr val="0070C0"/>
                </a:solidFill>
              </a:rPr>
              <a:t> </a:t>
            </a:r>
            <a:r>
              <a:rPr lang="en-US" sz="1400" dirty="0" err="1" smtClean="0">
                <a:solidFill>
                  <a:srgbClr val="0070C0"/>
                </a:solidFill>
              </a:rPr>
              <a:t>Mangeshkar</a:t>
            </a:r>
            <a:r>
              <a:rPr lang="en-US" sz="1400" dirty="0" smtClean="0">
                <a:solidFill>
                  <a:srgbClr val="0070C0"/>
                </a:solidFill>
              </a:rPr>
              <a:t>, </a:t>
            </a:r>
            <a:r>
              <a:rPr lang="en-US" sz="1400" dirty="0" err="1" smtClean="0">
                <a:solidFill>
                  <a:srgbClr val="0070C0"/>
                </a:solidFill>
              </a:rPr>
              <a:t>Asha</a:t>
            </a:r>
            <a:r>
              <a:rPr lang="en-US" sz="1400" dirty="0" smtClean="0">
                <a:solidFill>
                  <a:srgbClr val="0070C0"/>
                </a:solidFill>
              </a:rPr>
              <a:t> </a:t>
            </a:r>
            <a:r>
              <a:rPr lang="en-US" sz="1400" dirty="0" err="1" smtClean="0">
                <a:solidFill>
                  <a:srgbClr val="0070C0"/>
                </a:solidFill>
              </a:rPr>
              <a:t>Bhonsle</a:t>
            </a:r>
            <a:r>
              <a:rPr lang="en-US" sz="1400" dirty="0" smtClean="0">
                <a:solidFill>
                  <a:srgbClr val="0070C0"/>
                </a:solidFill>
              </a:rPr>
              <a:t>, K.S. </a:t>
            </a:r>
            <a:r>
              <a:rPr lang="en-US" sz="1400" dirty="0" err="1" smtClean="0">
                <a:solidFill>
                  <a:srgbClr val="0070C0"/>
                </a:solidFill>
              </a:rPr>
              <a:t>Chitra</a:t>
            </a:r>
            <a:r>
              <a:rPr lang="en-US" sz="1400" dirty="0" smtClean="0">
                <a:solidFill>
                  <a:srgbClr val="0070C0"/>
                </a:solidFill>
              </a:rPr>
              <a:t>, </a:t>
            </a:r>
            <a:r>
              <a:rPr lang="en-US" sz="1400" dirty="0" err="1" smtClean="0">
                <a:solidFill>
                  <a:srgbClr val="0070C0"/>
                </a:solidFill>
              </a:rPr>
              <a:t>Geeta</a:t>
            </a:r>
            <a:r>
              <a:rPr lang="en-US" sz="1400" dirty="0" smtClean="0">
                <a:solidFill>
                  <a:srgbClr val="0070C0"/>
                </a:solidFill>
              </a:rPr>
              <a:t> </a:t>
            </a:r>
            <a:r>
              <a:rPr lang="en-US" sz="1400" dirty="0" err="1" smtClean="0">
                <a:solidFill>
                  <a:srgbClr val="0070C0"/>
                </a:solidFill>
              </a:rPr>
              <a:t>Dutt</a:t>
            </a:r>
            <a:r>
              <a:rPr lang="en-US" sz="1400" dirty="0" smtClean="0">
                <a:solidFill>
                  <a:srgbClr val="0070C0"/>
                </a:solidFill>
              </a:rPr>
              <a:t>, S. </a:t>
            </a:r>
            <a:r>
              <a:rPr lang="en-US" sz="1400" dirty="0" err="1" smtClean="0">
                <a:solidFill>
                  <a:srgbClr val="0070C0"/>
                </a:solidFill>
              </a:rPr>
              <a:t>Janaki</a:t>
            </a:r>
            <a:r>
              <a:rPr lang="en-US" sz="1400" dirty="0" smtClean="0">
                <a:solidFill>
                  <a:srgbClr val="0070C0"/>
                </a:solidFill>
              </a:rPr>
              <a:t>, </a:t>
            </a:r>
            <a:r>
              <a:rPr lang="en-US" sz="1400" dirty="0" err="1" smtClean="0">
                <a:solidFill>
                  <a:srgbClr val="0070C0"/>
                </a:solidFill>
              </a:rPr>
              <a:t>Shamshad</a:t>
            </a:r>
            <a:r>
              <a:rPr lang="en-US" sz="1400" dirty="0" smtClean="0">
                <a:solidFill>
                  <a:srgbClr val="0070C0"/>
                </a:solidFill>
              </a:rPr>
              <a:t> Begum, </a:t>
            </a:r>
            <a:r>
              <a:rPr lang="en-US" sz="1400" dirty="0" err="1" smtClean="0">
                <a:solidFill>
                  <a:srgbClr val="0070C0"/>
                </a:solidFill>
              </a:rPr>
              <a:t>Suraiya</a:t>
            </a:r>
            <a:r>
              <a:rPr lang="en-US" sz="1400" dirty="0" smtClean="0">
                <a:solidFill>
                  <a:srgbClr val="0070C0"/>
                </a:solidFill>
              </a:rPr>
              <a:t>, </a:t>
            </a:r>
            <a:r>
              <a:rPr lang="en-US" sz="1400" dirty="0" err="1" smtClean="0">
                <a:solidFill>
                  <a:srgbClr val="0070C0"/>
                </a:solidFill>
              </a:rPr>
              <a:t>Noorjahan</a:t>
            </a:r>
            <a:r>
              <a:rPr lang="en-US" sz="1400" dirty="0" smtClean="0">
                <a:solidFill>
                  <a:srgbClr val="0070C0"/>
                </a:solidFill>
              </a:rPr>
              <a:t> and </a:t>
            </a:r>
            <a:r>
              <a:rPr lang="en-US" sz="1400" dirty="0" err="1" smtClean="0">
                <a:solidFill>
                  <a:srgbClr val="0070C0"/>
                </a:solidFill>
              </a:rPr>
              <a:t>Suman</a:t>
            </a:r>
            <a:r>
              <a:rPr lang="en-US" sz="1400" dirty="0" smtClean="0">
                <a:solidFill>
                  <a:srgbClr val="0070C0"/>
                </a:solidFill>
              </a:rPr>
              <a:t> </a:t>
            </a:r>
            <a:r>
              <a:rPr lang="en-US" sz="1400" dirty="0" err="1" smtClean="0">
                <a:solidFill>
                  <a:srgbClr val="0070C0"/>
                </a:solidFill>
              </a:rPr>
              <a:t>Kalyanpur</a:t>
            </a:r>
            <a:r>
              <a:rPr lang="en-US" sz="1400" dirty="0" smtClean="0">
                <a:solidFill>
                  <a:srgbClr val="0070C0"/>
                </a:solidFill>
              </a:rPr>
              <a:t>. Recent playback singers include </a:t>
            </a:r>
            <a:r>
              <a:rPr lang="en-US" sz="1400" dirty="0" err="1" smtClean="0">
                <a:solidFill>
                  <a:srgbClr val="0070C0"/>
                </a:solidFill>
              </a:rPr>
              <a:t>Udit</a:t>
            </a:r>
            <a:r>
              <a:rPr lang="en-US" sz="1400" dirty="0" smtClean="0">
                <a:solidFill>
                  <a:srgbClr val="0070C0"/>
                </a:solidFill>
              </a:rPr>
              <a:t> Narayan, Kumar </a:t>
            </a:r>
            <a:r>
              <a:rPr lang="en-US" sz="1400" dirty="0" err="1" smtClean="0">
                <a:solidFill>
                  <a:srgbClr val="0070C0"/>
                </a:solidFill>
              </a:rPr>
              <a:t>Sanu</a:t>
            </a:r>
            <a:r>
              <a:rPr lang="en-US" sz="1400" dirty="0" smtClean="0">
                <a:solidFill>
                  <a:srgbClr val="0070C0"/>
                </a:solidFill>
              </a:rPr>
              <a:t>, </a:t>
            </a:r>
            <a:r>
              <a:rPr lang="en-US" sz="1400" dirty="0" err="1" smtClean="0">
                <a:solidFill>
                  <a:srgbClr val="0070C0"/>
                </a:solidFill>
              </a:rPr>
              <a:t>Kailash</a:t>
            </a:r>
            <a:r>
              <a:rPr lang="en-US" sz="1400" dirty="0" smtClean="0">
                <a:solidFill>
                  <a:srgbClr val="0070C0"/>
                </a:solidFill>
              </a:rPr>
              <a:t> </a:t>
            </a:r>
            <a:r>
              <a:rPr lang="en-US" sz="1400" dirty="0" err="1" smtClean="0">
                <a:solidFill>
                  <a:srgbClr val="0070C0"/>
                </a:solidFill>
              </a:rPr>
              <a:t>Kher</a:t>
            </a:r>
            <a:r>
              <a:rPr lang="en-US" sz="1400" dirty="0" smtClean="0">
                <a:solidFill>
                  <a:srgbClr val="0070C0"/>
                </a:solidFill>
              </a:rPr>
              <a:t>, Alisha </a:t>
            </a:r>
            <a:r>
              <a:rPr lang="en-US" sz="1400" dirty="0" err="1" smtClean="0">
                <a:solidFill>
                  <a:srgbClr val="0070C0"/>
                </a:solidFill>
              </a:rPr>
              <a:t>Chinai</a:t>
            </a:r>
            <a:r>
              <a:rPr lang="en-US" sz="1400" dirty="0" smtClean="0">
                <a:solidFill>
                  <a:srgbClr val="0070C0"/>
                </a:solidFill>
              </a:rPr>
              <a:t>, KK, </a:t>
            </a:r>
            <a:r>
              <a:rPr lang="en-US" sz="1400" dirty="0" err="1" smtClean="0">
                <a:solidFill>
                  <a:srgbClr val="0070C0"/>
                </a:solidFill>
              </a:rPr>
              <a:t>Shaan</a:t>
            </a:r>
            <a:r>
              <a:rPr lang="en-US" sz="1400" dirty="0" smtClean="0">
                <a:solidFill>
                  <a:srgbClr val="0070C0"/>
                </a:solidFill>
              </a:rPr>
              <a:t>, </a:t>
            </a:r>
            <a:r>
              <a:rPr lang="en-US" sz="1400" dirty="0" err="1" smtClean="0">
                <a:solidFill>
                  <a:srgbClr val="0070C0"/>
                </a:solidFill>
              </a:rPr>
              <a:t>Madhushree</a:t>
            </a:r>
            <a:r>
              <a:rPr lang="en-US" sz="1400" dirty="0" smtClean="0">
                <a:solidFill>
                  <a:srgbClr val="0070C0"/>
                </a:solidFill>
              </a:rPr>
              <a:t>, </a:t>
            </a:r>
            <a:r>
              <a:rPr lang="en-US" sz="1400" dirty="0" err="1" smtClean="0">
                <a:solidFill>
                  <a:srgbClr val="0070C0"/>
                </a:solidFill>
              </a:rPr>
              <a:t>Shreya</a:t>
            </a:r>
            <a:r>
              <a:rPr lang="en-US" sz="1400" dirty="0" smtClean="0">
                <a:solidFill>
                  <a:srgbClr val="0070C0"/>
                </a:solidFill>
              </a:rPr>
              <a:t> </a:t>
            </a:r>
            <a:r>
              <a:rPr lang="en-US" sz="1400" dirty="0" err="1" smtClean="0">
                <a:solidFill>
                  <a:srgbClr val="0070C0"/>
                </a:solidFill>
              </a:rPr>
              <a:t>Ghoshal</a:t>
            </a:r>
            <a:r>
              <a:rPr lang="en-US" sz="1400" dirty="0" smtClean="0">
                <a:solidFill>
                  <a:srgbClr val="0070C0"/>
                </a:solidFill>
              </a:rPr>
              <a:t>, </a:t>
            </a:r>
            <a:r>
              <a:rPr lang="en-US" sz="1400" dirty="0" err="1" smtClean="0">
                <a:solidFill>
                  <a:srgbClr val="0070C0"/>
                </a:solidFill>
              </a:rPr>
              <a:t>Nihira</a:t>
            </a:r>
            <a:r>
              <a:rPr lang="en-US" sz="1400" dirty="0" smtClean="0">
                <a:solidFill>
                  <a:srgbClr val="0070C0"/>
                </a:solidFill>
              </a:rPr>
              <a:t> Joshi, </a:t>
            </a:r>
            <a:r>
              <a:rPr lang="en-US" sz="1400" dirty="0" err="1" smtClean="0">
                <a:solidFill>
                  <a:srgbClr val="0070C0"/>
                </a:solidFill>
              </a:rPr>
              <a:t>Kavita</a:t>
            </a:r>
            <a:r>
              <a:rPr lang="en-US" sz="1400" dirty="0" smtClean="0">
                <a:solidFill>
                  <a:srgbClr val="0070C0"/>
                </a:solidFill>
              </a:rPr>
              <a:t> Krishnamurthy, </a:t>
            </a:r>
            <a:r>
              <a:rPr lang="en-US" sz="1400" dirty="0" err="1" smtClean="0">
                <a:solidFill>
                  <a:srgbClr val="0070C0"/>
                </a:solidFill>
              </a:rPr>
              <a:t>Hariharan</a:t>
            </a:r>
            <a:r>
              <a:rPr lang="en-US" sz="1400" dirty="0" smtClean="0">
                <a:solidFill>
                  <a:srgbClr val="0070C0"/>
                </a:solidFill>
              </a:rPr>
              <a:t> (singer), </a:t>
            </a:r>
            <a:r>
              <a:rPr lang="en-US" sz="1400" dirty="0" err="1" smtClean="0">
                <a:solidFill>
                  <a:srgbClr val="0070C0"/>
                </a:solidFill>
              </a:rPr>
              <a:t>Ilaiyaraaja</a:t>
            </a:r>
            <a:r>
              <a:rPr lang="en-US" sz="1400" dirty="0" smtClean="0">
                <a:solidFill>
                  <a:srgbClr val="0070C0"/>
                </a:solidFill>
              </a:rPr>
              <a:t>, A.R. </a:t>
            </a:r>
            <a:r>
              <a:rPr lang="en-US" sz="1400" dirty="0" err="1" smtClean="0">
                <a:solidFill>
                  <a:srgbClr val="0070C0"/>
                </a:solidFill>
              </a:rPr>
              <a:t>Rahman</a:t>
            </a:r>
            <a:r>
              <a:rPr lang="en-US" sz="1400" dirty="0" smtClean="0">
                <a:solidFill>
                  <a:srgbClr val="0070C0"/>
                </a:solidFill>
              </a:rPr>
              <a:t>, </a:t>
            </a:r>
            <a:r>
              <a:rPr lang="en-US" sz="1400" dirty="0" err="1" smtClean="0">
                <a:solidFill>
                  <a:srgbClr val="0070C0"/>
                </a:solidFill>
              </a:rPr>
              <a:t>Sonu</a:t>
            </a:r>
            <a:r>
              <a:rPr lang="en-US" sz="1400" dirty="0" smtClean="0">
                <a:solidFill>
                  <a:srgbClr val="0070C0"/>
                </a:solidFill>
              </a:rPr>
              <a:t> Nigam, </a:t>
            </a:r>
            <a:r>
              <a:rPr lang="en-US" sz="1400" dirty="0" err="1" smtClean="0">
                <a:solidFill>
                  <a:srgbClr val="0070C0"/>
                </a:solidFill>
              </a:rPr>
              <a:t>Sukhwinder</a:t>
            </a:r>
            <a:r>
              <a:rPr lang="en-US" sz="1400" dirty="0" smtClean="0">
                <a:solidFill>
                  <a:srgbClr val="0070C0"/>
                </a:solidFill>
              </a:rPr>
              <a:t> Singh, </a:t>
            </a:r>
            <a:r>
              <a:rPr lang="en-US" sz="1400" dirty="0" err="1" smtClean="0">
                <a:solidFill>
                  <a:srgbClr val="0070C0"/>
                </a:solidFill>
              </a:rPr>
              <a:t>Kunal</a:t>
            </a:r>
            <a:r>
              <a:rPr lang="en-US" sz="1400" dirty="0" smtClean="0">
                <a:solidFill>
                  <a:srgbClr val="0070C0"/>
                </a:solidFill>
              </a:rPr>
              <a:t> </a:t>
            </a:r>
            <a:r>
              <a:rPr lang="en-US" sz="1400" dirty="0" err="1" smtClean="0">
                <a:solidFill>
                  <a:srgbClr val="0070C0"/>
                </a:solidFill>
              </a:rPr>
              <a:t>Ganjawala</a:t>
            </a:r>
            <a:r>
              <a:rPr lang="en-US" sz="1400" dirty="0" smtClean="0">
                <a:solidFill>
                  <a:srgbClr val="0070C0"/>
                </a:solidFill>
              </a:rPr>
              <a:t>, </a:t>
            </a:r>
            <a:r>
              <a:rPr lang="en-US" sz="1400" dirty="0" err="1" smtClean="0">
                <a:solidFill>
                  <a:srgbClr val="0070C0"/>
                </a:solidFill>
              </a:rPr>
              <a:t>Anu</a:t>
            </a:r>
            <a:r>
              <a:rPr lang="en-US" sz="1400" dirty="0" smtClean="0">
                <a:solidFill>
                  <a:srgbClr val="0070C0"/>
                </a:solidFill>
              </a:rPr>
              <a:t> Malik, </a:t>
            </a:r>
            <a:r>
              <a:rPr lang="en-US" sz="1400" dirty="0" err="1" smtClean="0">
                <a:solidFill>
                  <a:srgbClr val="0070C0"/>
                </a:solidFill>
              </a:rPr>
              <a:t>Sunidhi</a:t>
            </a:r>
            <a:r>
              <a:rPr lang="en-US" sz="1400" dirty="0" smtClean="0">
                <a:solidFill>
                  <a:srgbClr val="0070C0"/>
                </a:solidFill>
              </a:rPr>
              <a:t> </a:t>
            </a:r>
            <a:r>
              <a:rPr lang="en-US" sz="1400" dirty="0" err="1" smtClean="0">
                <a:solidFill>
                  <a:srgbClr val="0070C0"/>
                </a:solidFill>
              </a:rPr>
              <a:t>Chauhan</a:t>
            </a:r>
            <a:r>
              <a:rPr lang="en-US" sz="1400" dirty="0" smtClean="0">
                <a:solidFill>
                  <a:srgbClr val="0070C0"/>
                </a:solidFill>
              </a:rPr>
              <a:t>, </a:t>
            </a:r>
            <a:r>
              <a:rPr lang="en-US" sz="1400" dirty="0" err="1" smtClean="0">
                <a:solidFill>
                  <a:srgbClr val="0070C0"/>
                </a:solidFill>
              </a:rPr>
              <a:t>Anushka</a:t>
            </a:r>
            <a:r>
              <a:rPr lang="en-US" sz="1400" dirty="0" smtClean="0">
                <a:solidFill>
                  <a:srgbClr val="0070C0"/>
                </a:solidFill>
              </a:rPr>
              <a:t> </a:t>
            </a:r>
            <a:r>
              <a:rPr lang="en-US" sz="1400" dirty="0" err="1" smtClean="0">
                <a:solidFill>
                  <a:srgbClr val="0070C0"/>
                </a:solidFill>
              </a:rPr>
              <a:t>Manchanda</a:t>
            </a:r>
            <a:r>
              <a:rPr lang="en-US" sz="1400" dirty="0" smtClean="0">
                <a:solidFill>
                  <a:srgbClr val="0070C0"/>
                </a:solidFill>
              </a:rPr>
              <a:t>, Raja </a:t>
            </a:r>
            <a:r>
              <a:rPr lang="en-US" sz="1400" dirty="0" err="1" smtClean="0">
                <a:solidFill>
                  <a:srgbClr val="0070C0"/>
                </a:solidFill>
              </a:rPr>
              <a:t>Hasan</a:t>
            </a:r>
            <a:r>
              <a:rPr lang="en-US" sz="1400" dirty="0" smtClean="0">
                <a:solidFill>
                  <a:srgbClr val="0070C0"/>
                </a:solidFill>
              </a:rPr>
              <a:t>, </a:t>
            </a:r>
            <a:r>
              <a:rPr lang="en-US" sz="1400" dirty="0" err="1" smtClean="0">
                <a:solidFill>
                  <a:srgbClr val="0070C0"/>
                </a:solidFill>
              </a:rPr>
              <a:t>Arijit</a:t>
            </a:r>
            <a:r>
              <a:rPr lang="en-US" sz="1400" dirty="0" smtClean="0">
                <a:solidFill>
                  <a:srgbClr val="0070C0"/>
                </a:solidFill>
              </a:rPr>
              <a:t> Singh and </a:t>
            </a:r>
            <a:r>
              <a:rPr lang="en-US" sz="1400" dirty="0" err="1" smtClean="0">
                <a:solidFill>
                  <a:srgbClr val="0070C0"/>
                </a:solidFill>
              </a:rPr>
              <a:t>Alka</a:t>
            </a:r>
            <a:r>
              <a:rPr lang="en-US" sz="1400" dirty="0" smtClean="0">
                <a:solidFill>
                  <a:srgbClr val="0070C0"/>
                </a:solidFill>
              </a:rPr>
              <a:t> </a:t>
            </a:r>
            <a:r>
              <a:rPr lang="en-US" sz="1400" dirty="0" err="1" smtClean="0">
                <a:solidFill>
                  <a:srgbClr val="0070C0"/>
                </a:solidFill>
              </a:rPr>
              <a:t>Yagnik</a:t>
            </a:r>
            <a:r>
              <a:rPr lang="en-US" sz="1400" dirty="0" smtClean="0">
                <a:solidFill>
                  <a:srgbClr val="0070C0"/>
                </a:solidFill>
              </a:rPr>
              <a:t>. Rock bands like Indus Creed, Indian Ocean, Silk Route and Euphoria exist and have gained mass appeal with the advent of cable music television.</a:t>
            </a:r>
            <a:endParaRPr lang="en-US" sz="1400" dirty="0">
              <a:solidFill>
                <a:srgbClr val="0070C0"/>
              </a:solidFill>
            </a:endParaRPr>
          </a:p>
        </p:txBody>
      </p:sp>
    </p:spTree>
    <p:extLst>
      <p:ext uri="{BB962C8B-B14F-4D97-AF65-F5344CB8AC3E}">
        <p14:creationId xmlns:p14="http://schemas.microsoft.com/office/powerpoint/2010/main" xmlns="" val="40500553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Interaction with non-Indian music</a:t>
            </a:r>
            <a:br>
              <a:rPr lang="en-US" b="1" dirty="0"/>
            </a:br>
            <a:endParaRPr lang="en-US" dirty="0"/>
          </a:p>
        </p:txBody>
      </p:sp>
      <p:sp>
        <p:nvSpPr>
          <p:cNvPr id="4" name="TextBox 3"/>
          <p:cNvSpPr txBox="1"/>
          <p:nvPr/>
        </p:nvSpPr>
        <p:spPr>
          <a:xfrm>
            <a:off x="1143000" y="1371600"/>
            <a:ext cx="6934200" cy="4401205"/>
          </a:xfrm>
          <a:prstGeom prst="rect">
            <a:avLst/>
          </a:prstGeom>
          <a:noFill/>
        </p:spPr>
        <p:txBody>
          <a:bodyPr wrap="square" rtlCol="0">
            <a:spAutoFit/>
          </a:bodyPr>
          <a:lstStyle/>
          <a:p>
            <a:pPr algn="ctr"/>
            <a:r>
              <a:rPr lang="en-US" sz="1400" dirty="0" smtClean="0"/>
              <a:t>In the late 1970s and early 1980s, rock and roll fusions with Indian music were well known throughout Europe and North America. Ali Akbar Khan's 1955 performance in the United States was perhaps the beginning of this trend.</a:t>
            </a:r>
          </a:p>
          <a:p>
            <a:pPr algn="ctr"/>
            <a:r>
              <a:rPr lang="en-US" sz="1400" dirty="0" smtClean="0"/>
              <a:t>Jazz pioneers such as John Coltrane—who recorded a composition entitled 'India' during the November 1961 sessions for his album Live At The Village Vanguard (the track was not released until 1963 on Coltrane's album Impressions)—also embraced this fusion. George Harrison (of the Beatles) played the sitar on the song "Norwegian Wood (This Bird Has Flown)" in 1965, which sparked interest from Shankar, who subsequently took Harrison as his apprentice. Jazz innovator Miles Davis recorded and performed with musicians like Khalil </a:t>
            </a:r>
            <a:r>
              <a:rPr lang="en-US" sz="1400" dirty="0" err="1" smtClean="0"/>
              <a:t>Balakrishna</a:t>
            </a:r>
            <a:r>
              <a:rPr lang="en-US" sz="1400" dirty="0" smtClean="0"/>
              <a:t>, </a:t>
            </a:r>
            <a:r>
              <a:rPr lang="en-US" sz="1400" dirty="0" err="1" smtClean="0"/>
              <a:t>Bihari</a:t>
            </a:r>
            <a:r>
              <a:rPr lang="en-US" sz="1400" dirty="0" smtClean="0"/>
              <a:t> Sharma, and </a:t>
            </a:r>
            <a:r>
              <a:rPr lang="en-US" sz="1400" dirty="0" err="1" smtClean="0"/>
              <a:t>Badal</a:t>
            </a:r>
            <a:r>
              <a:rPr lang="en-US" sz="1400" dirty="0" smtClean="0"/>
              <a:t> Roy in his post-1968 electric ensembles. Virtuoso jazz guitarist John McLaughlin spent several years in Madurai learning Carnatic music and incorporated it into many of his acts including Shakti which featured prominent Indian musicians. Other Western artists such as the Grateful Dead, Incredible String Band, the Rolling Stones, the Move and Traffic soon incorporated Indian influences and instruments, and added Indian performers. Legendary Grateful Dead </a:t>
            </a:r>
            <a:r>
              <a:rPr lang="en-US" sz="1400" dirty="0" err="1" smtClean="0"/>
              <a:t>frontman</a:t>
            </a:r>
            <a:r>
              <a:rPr lang="en-US" sz="1400" dirty="0" smtClean="0"/>
              <a:t> Jerry Garcia joined guitarist Sanjay Mishra on his classic CD "Blue Incantation" (1995). Mishra also wrote an original score for French Director Eric </a:t>
            </a:r>
            <a:r>
              <a:rPr lang="en-US" sz="1400" dirty="0" err="1" smtClean="0"/>
              <a:t>Heumann</a:t>
            </a:r>
            <a:r>
              <a:rPr lang="en-US" sz="1400" dirty="0" smtClean="0"/>
              <a:t> for his film Port </a:t>
            </a:r>
            <a:r>
              <a:rPr lang="en-US" sz="1400" dirty="0" err="1" smtClean="0"/>
              <a:t>Djema</a:t>
            </a:r>
            <a:r>
              <a:rPr lang="en-US" sz="1400" dirty="0" smtClean="0"/>
              <a:t> (1996) which won best score at Hamptons film festival and The Golden Bear at Berlin. in 2000 he recorded Rescue with drummer Dennis Chambers (Carlos Santana, John McLaughlin et al.) and in 2006 Chateau Benares with guests DJ Logic and Keller Williams (guitar and bass).</a:t>
            </a:r>
            <a:endParaRPr lang="en-US" sz="1400" dirty="0"/>
          </a:p>
        </p:txBody>
      </p:sp>
    </p:spTree>
    <p:extLst>
      <p:ext uri="{BB962C8B-B14F-4D97-AF65-F5344CB8AC3E}">
        <p14:creationId xmlns:p14="http://schemas.microsoft.com/office/powerpoint/2010/main" xmlns="" val="3928748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Indian pop music</a:t>
            </a:r>
            <a:br>
              <a:rPr lang="en-US" b="1" dirty="0"/>
            </a:br>
            <a:endParaRPr lang="en-US" dirty="0"/>
          </a:p>
        </p:txBody>
      </p:sp>
      <p:sp>
        <p:nvSpPr>
          <p:cNvPr id="4" name="TextBox 3"/>
          <p:cNvSpPr txBox="1"/>
          <p:nvPr/>
        </p:nvSpPr>
        <p:spPr>
          <a:xfrm>
            <a:off x="838200" y="1447800"/>
            <a:ext cx="7315200" cy="4278094"/>
          </a:xfrm>
          <a:prstGeom prst="rect">
            <a:avLst/>
          </a:prstGeom>
          <a:noFill/>
        </p:spPr>
        <p:txBody>
          <a:bodyPr wrap="square" rtlCol="0">
            <a:spAutoFit/>
          </a:bodyPr>
          <a:lstStyle/>
          <a:p>
            <a:pPr algn="ctr"/>
            <a:r>
              <a:rPr lang="en-US" sz="1600" dirty="0" smtClean="0"/>
              <a:t>Indian pop music is based on an amalgamation of Indian folk and classical music, and modern beats from different parts of the world. Pop music really started in the South Asian region with the famous playback singer Ahmed </a:t>
            </a:r>
            <a:r>
              <a:rPr lang="en-US" sz="1600" dirty="0" err="1" smtClean="0"/>
              <a:t>Rushdi's</a:t>
            </a:r>
            <a:r>
              <a:rPr lang="en-US" sz="1600" dirty="0" smtClean="0"/>
              <a:t> song ‘</a:t>
            </a:r>
            <a:r>
              <a:rPr lang="en-US" sz="1600" dirty="0" err="1" smtClean="0"/>
              <a:t>Ko</a:t>
            </a:r>
            <a:r>
              <a:rPr lang="en-US" sz="1600" dirty="0" smtClean="0"/>
              <a:t> </a:t>
            </a:r>
            <a:r>
              <a:rPr lang="en-US" sz="1600" dirty="0" err="1" smtClean="0"/>
              <a:t>Ko</a:t>
            </a:r>
            <a:r>
              <a:rPr lang="en-US" sz="1600" dirty="0" smtClean="0"/>
              <a:t> </a:t>
            </a:r>
            <a:r>
              <a:rPr lang="en-US" sz="1600" dirty="0" err="1" smtClean="0"/>
              <a:t>Korina</a:t>
            </a:r>
            <a:r>
              <a:rPr lang="en-US" sz="1600" dirty="0" smtClean="0"/>
              <a:t>’ in 1966, followed initially by Mohammad Rafi in the late 1960s and then by Kishore Kumar in the early 1970s.</a:t>
            </a:r>
          </a:p>
          <a:p>
            <a:pPr algn="ctr"/>
            <a:r>
              <a:rPr lang="en-US" sz="1600" dirty="0" smtClean="0"/>
              <a:t>After that, much of Indian Pop music comes from the Indian Film Industry, and until the 1990s, few singers like </a:t>
            </a:r>
            <a:r>
              <a:rPr lang="en-US" sz="1600" dirty="0" err="1" smtClean="0"/>
              <a:t>Usha</a:t>
            </a:r>
            <a:r>
              <a:rPr lang="en-US" sz="1600" dirty="0" smtClean="0"/>
              <a:t> </a:t>
            </a:r>
            <a:r>
              <a:rPr lang="en-US" sz="1600" dirty="0" err="1" smtClean="0"/>
              <a:t>Uthup</a:t>
            </a:r>
            <a:r>
              <a:rPr lang="en-US" sz="1600" dirty="0" smtClean="0"/>
              <a:t>, Sharon </a:t>
            </a:r>
            <a:r>
              <a:rPr lang="en-US" sz="1600" dirty="0" err="1" smtClean="0"/>
              <a:t>Prabhakar</a:t>
            </a:r>
            <a:r>
              <a:rPr lang="en-US" sz="1600" dirty="0" smtClean="0"/>
              <a:t>, and </a:t>
            </a:r>
            <a:r>
              <a:rPr lang="en-US" sz="1600" dirty="0" err="1" smtClean="0"/>
              <a:t>Peenaz</a:t>
            </a:r>
            <a:r>
              <a:rPr lang="en-US" sz="1600" dirty="0" smtClean="0"/>
              <a:t> </a:t>
            </a:r>
            <a:r>
              <a:rPr lang="en-US" sz="1600" dirty="0" err="1" smtClean="0"/>
              <a:t>Masani</a:t>
            </a:r>
            <a:r>
              <a:rPr lang="en-US" sz="1600" dirty="0" smtClean="0"/>
              <a:t> outside it were popular. Since then, pop singers in the latter group have included </a:t>
            </a:r>
            <a:r>
              <a:rPr lang="en-US" sz="1600" dirty="0" err="1" smtClean="0"/>
              <a:t>Daler</a:t>
            </a:r>
            <a:r>
              <a:rPr lang="en-US" sz="1600" dirty="0" smtClean="0"/>
              <a:t> </a:t>
            </a:r>
            <a:r>
              <a:rPr lang="en-US" sz="1600" dirty="0" err="1" smtClean="0"/>
              <a:t>Mehndi</a:t>
            </a:r>
            <a:r>
              <a:rPr lang="en-US" sz="1600" dirty="0" smtClean="0"/>
              <a:t>, Baba </a:t>
            </a:r>
            <a:r>
              <a:rPr lang="en-US" sz="1600" dirty="0" err="1" smtClean="0"/>
              <a:t>Sehgal</a:t>
            </a:r>
            <a:r>
              <a:rPr lang="en-US" sz="1600" dirty="0" smtClean="0"/>
              <a:t>, Alisha </a:t>
            </a:r>
            <a:r>
              <a:rPr lang="en-US" sz="1600" dirty="0" err="1" smtClean="0"/>
              <a:t>Chinai</a:t>
            </a:r>
            <a:r>
              <a:rPr lang="en-US" sz="1600" dirty="0" smtClean="0"/>
              <a:t>, KK, </a:t>
            </a:r>
            <a:r>
              <a:rPr lang="en-US" sz="1600" dirty="0" err="1" smtClean="0"/>
              <a:t>Shantanu</a:t>
            </a:r>
            <a:r>
              <a:rPr lang="en-US" sz="1600" dirty="0" smtClean="0"/>
              <a:t> Mukherjee a.k.a. </a:t>
            </a:r>
            <a:r>
              <a:rPr lang="en-US" sz="1600" dirty="0" err="1" smtClean="0"/>
              <a:t>Shaan</a:t>
            </a:r>
            <a:r>
              <a:rPr lang="en-US" sz="1600" dirty="0" smtClean="0"/>
              <a:t>, </a:t>
            </a:r>
            <a:r>
              <a:rPr lang="en-US" sz="1600" dirty="0" err="1" smtClean="0"/>
              <a:t>Sagarika</a:t>
            </a:r>
            <a:r>
              <a:rPr lang="en-US" sz="1600" dirty="0" smtClean="0"/>
              <a:t>, Colonial Cousins (</a:t>
            </a:r>
            <a:r>
              <a:rPr lang="en-US" sz="1600" dirty="0" err="1" smtClean="0"/>
              <a:t>Hariharan</a:t>
            </a:r>
            <a:r>
              <a:rPr lang="en-US" sz="1600" dirty="0" smtClean="0"/>
              <a:t>, </a:t>
            </a:r>
            <a:r>
              <a:rPr lang="en-US" sz="1600" dirty="0" err="1" smtClean="0"/>
              <a:t>Lesle</a:t>
            </a:r>
            <a:r>
              <a:rPr lang="en-US" sz="1600" dirty="0" smtClean="0"/>
              <a:t> Lewis), Lucky Ali, and </a:t>
            </a:r>
            <a:r>
              <a:rPr lang="en-US" sz="1600" dirty="0" err="1" smtClean="0"/>
              <a:t>Sonu</a:t>
            </a:r>
            <a:r>
              <a:rPr lang="en-US" sz="1600" dirty="0" smtClean="0"/>
              <a:t> Nigam, and music composers like </a:t>
            </a:r>
            <a:r>
              <a:rPr lang="en-US" sz="1600" dirty="0" err="1" smtClean="0"/>
              <a:t>Zila</a:t>
            </a:r>
            <a:r>
              <a:rPr lang="en-US" sz="1600" dirty="0" smtClean="0"/>
              <a:t> Khan or </a:t>
            </a:r>
            <a:r>
              <a:rPr lang="en-US" sz="1600" dirty="0" err="1" smtClean="0"/>
              <a:t>Jawahar</a:t>
            </a:r>
            <a:r>
              <a:rPr lang="en-US" sz="1600" dirty="0" smtClean="0"/>
              <a:t> </a:t>
            </a:r>
            <a:r>
              <a:rPr lang="en-US" sz="1600" dirty="0" err="1" smtClean="0"/>
              <a:t>Wattal</a:t>
            </a:r>
            <a:r>
              <a:rPr lang="en-US" sz="1600" dirty="0" smtClean="0"/>
              <a:t>, who made top selling albums with, </a:t>
            </a:r>
            <a:r>
              <a:rPr lang="en-US" sz="1600" dirty="0" err="1" smtClean="0"/>
              <a:t>Daler</a:t>
            </a:r>
            <a:r>
              <a:rPr lang="en-US" sz="1600" dirty="0" smtClean="0"/>
              <a:t> </a:t>
            </a:r>
            <a:r>
              <a:rPr lang="en-US" sz="1600" dirty="0" err="1" smtClean="0"/>
              <a:t>Mehndi</a:t>
            </a:r>
            <a:r>
              <a:rPr lang="en-US" sz="1600" dirty="0" smtClean="0"/>
              <a:t>, </a:t>
            </a:r>
            <a:r>
              <a:rPr lang="en-US" sz="1600" dirty="0" err="1" smtClean="0"/>
              <a:t>Shubha</a:t>
            </a:r>
            <a:r>
              <a:rPr lang="en-US" sz="1600" dirty="0" smtClean="0"/>
              <a:t> </a:t>
            </a:r>
            <a:r>
              <a:rPr lang="en-US" sz="1600" dirty="0" err="1" smtClean="0"/>
              <a:t>Mudgal</a:t>
            </a:r>
            <a:r>
              <a:rPr lang="en-US" sz="1600" dirty="0" smtClean="0"/>
              <a:t>, Baba </a:t>
            </a:r>
            <a:r>
              <a:rPr lang="en-US" sz="1600" dirty="0" err="1" smtClean="0"/>
              <a:t>Sehgal</a:t>
            </a:r>
            <a:r>
              <a:rPr lang="en-US" sz="1600" dirty="0" smtClean="0"/>
              <a:t>, </a:t>
            </a:r>
            <a:r>
              <a:rPr lang="en-US" sz="1600" dirty="0" err="1" smtClean="0"/>
              <a:t>Shweta</a:t>
            </a:r>
            <a:r>
              <a:rPr lang="en-US" sz="1600" dirty="0" smtClean="0"/>
              <a:t> </a:t>
            </a:r>
            <a:r>
              <a:rPr lang="en-US" sz="1600" dirty="0" err="1" smtClean="0"/>
              <a:t>Shetty</a:t>
            </a:r>
            <a:r>
              <a:rPr lang="en-US" sz="1600" dirty="0" smtClean="0"/>
              <a:t> and Hans Raj Hans.</a:t>
            </a:r>
          </a:p>
          <a:p>
            <a:pPr algn="ctr"/>
            <a:r>
              <a:rPr lang="en-US" sz="1600" dirty="0" smtClean="0"/>
              <a:t>Besides those listed above, popular Indi-pop singers include </a:t>
            </a:r>
            <a:r>
              <a:rPr lang="en-US" sz="1600" dirty="0" err="1" smtClean="0"/>
              <a:t>Gurdas</a:t>
            </a:r>
            <a:r>
              <a:rPr lang="en-US" sz="1600" dirty="0" smtClean="0"/>
              <a:t> </a:t>
            </a:r>
            <a:r>
              <a:rPr lang="en-US" sz="1600" dirty="0" err="1" smtClean="0"/>
              <a:t>Maan</a:t>
            </a:r>
            <a:r>
              <a:rPr lang="en-US" sz="1600" dirty="0" smtClean="0"/>
              <a:t>, </a:t>
            </a:r>
            <a:r>
              <a:rPr lang="en-US" sz="1600" dirty="0" err="1" smtClean="0"/>
              <a:t>Sukhwinder</a:t>
            </a:r>
            <a:r>
              <a:rPr lang="en-US" sz="1600" dirty="0" smtClean="0"/>
              <a:t> Singh, </a:t>
            </a:r>
            <a:r>
              <a:rPr lang="en-US" sz="1600" dirty="0" err="1" smtClean="0"/>
              <a:t>Papon</a:t>
            </a:r>
            <a:r>
              <a:rPr lang="en-US" sz="1600" dirty="0" smtClean="0"/>
              <a:t>, </a:t>
            </a:r>
            <a:r>
              <a:rPr lang="en-US" sz="1600" dirty="0" err="1" smtClean="0"/>
              <a:t>Zubeen</a:t>
            </a:r>
            <a:r>
              <a:rPr lang="en-US" sz="1600" dirty="0" smtClean="0"/>
              <a:t> </a:t>
            </a:r>
            <a:r>
              <a:rPr lang="en-US" sz="1600" dirty="0" err="1" smtClean="0"/>
              <a:t>Garg</a:t>
            </a:r>
            <a:r>
              <a:rPr lang="en-US" sz="1600" dirty="0" smtClean="0"/>
              <a:t>, </a:t>
            </a:r>
            <a:r>
              <a:rPr lang="en-US" sz="1600" dirty="0" err="1" smtClean="0"/>
              <a:t>Raghav</a:t>
            </a:r>
            <a:r>
              <a:rPr lang="en-US" sz="1600" dirty="0" smtClean="0"/>
              <a:t> </a:t>
            </a:r>
            <a:r>
              <a:rPr lang="en-US" sz="1600" dirty="0" err="1" smtClean="0"/>
              <a:t>Sachar</a:t>
            </a:r>
            <a:r>
              <a:rPr lang="en-US" sz="1600" dirty="0" smtClean="0"/>
              <a:t> </a:t>
            </a:r>
            <a:r>
              <a:rPr lang="en-US" sz="1600" dirty="0" err="1" smtClean="0"/>
              <a:t>Rageshwari</a:t>
            </a:r>
            <a:r>
              <a:rPr lang="en-US" sz="1600" dirty="0" smtClean="0"/>
              <a:t>, </a:t>
            </a:r>
            <a:r>
              <a:rPr lang="en-US" sz="1600" dirty="0" err="1" smtClean="0"/>
              <a:t>Vandana</a:t>
            </a:r>
            <a:r>
              <a:rPr lang="en-US" sz="1600" dirty="0" smtClean="0"/>
              <a:t> </a:t>
            </a:r>
            <a:r>
              <a:rPr lang="en-US" sz="1600" dirty="0" err="1" smtClean="0"/>
              <a:t>Vishwas</a:t>
            </a:r>
            <a:r>
              <a:rPr lang="en-US" sz="1600" dirty="0" smtClean="0"/>
              <a:t>, </a:t>
            </a:r>
            <a:r>
              <a:rPr lang="en-US" sz="1600" dirty="0" err="1" smtClean="0"/>
              <a:t>Devika</a:t>
            </a:r>
            <a:r>
              <a:rPr lang="en-US" sz="1600" dirty="0" smtClean="0"/>
              <a:t> </a:t>
            </a:r>
            <a:r>
              <a:rPr lang="en-US" sz="1600" dirty="0" err="1" smtClean="0"/>
              <a:t>Chawla</a:t>
            </a:r>
            <a:r>
              <a:rPr lang="en-US" sz="1600" dirty="0" smtClean="0"/>
              <a:t>, Bombay Vikings, </a:t>
            </a:r>
            <a:r>
              <a:rPr lang="en-US" sz="1600" dirty="0" err="1" smtClean="0"/>
              <a:t>Asha</a:t>
            </a:r>
            <a:r>
              <a:rPr lang="en-US" sz="1600" dirty="0" smtClean="0"/>
              <a:t> </a:t>
            </a:r>
            <a:r>
              <a:rPr lang="en-US" sz="1600" dirty="0" err="1" smtClean="0"/>
              <a:t>Bhosle</a:t>
            </a:r>
            <a:r>
              <a:rPr lang="en-US" sz="1600" dirty="0" smtClean="0"/>
              <a:t>, </a:t>
            </a:r>
            <a:r>
              <a:rPr lang="en-US" sz="1600" dirty="0" err="1" smtClean="0"/>
              <a:t>Sunidhi</a:t>
            </a:r>
            <a:r>
              <a:rPr lang="en-US" sz="1600" dirty="0" smtClean="0"/>
              <a:t> </a:t>
            </a:r>
            <a:r>
              <a:rPr lang="en-US" sz="1600" dirty="0" err="1" smtClean="0"/>
              <a:t>Chauhan</a:t>
            </a:r>
            <a:r>
              <a:rPr lang="en-US" sz="1600" dirty="0" smtClean="0"/>
              <a:t>, </a:t>
            </a:r>
            <a:r>
              <a:rPr lang="en-US" sz="1600" dirty="0" err="1" smtClean="0"/>
              <a:t>Anushka</a:t>
            </a:r>
            <a:r>
              <a:rPr lang="en-US" sz="1600" dirty="0" smtClean="0"/>
              <a:t> </a:t>
            </a:r>
            <a:r>
              <a:rPr lang="en-US" sz="1600" dirty="0" err="1" smtClean="0"/>
              <a:t>Manchanda</a:t>
            </a:r>
            <a:r>
              <a:rPr lang="en-US" sz="1600" dirty="0" smtClean="0"/>
              <a:t>, Bombay Rockers, </a:t>
            </a:r>
            <a:r>
              <a:rPr lang="en-US" sz="1600" dirty="0" err="1" smtClean="0"/>
              <a:t>Anu</a:t>
            </a:r>
            <a:r>
              <a:rPr lang="en-US" sz="1600" dirty="0" smtClean="0"/>
              <a:t> Malik, Jazzy B, </a:t>
            </a:r>
            <a:r>
              <a:rPr lang="en-US" sz="1600" dirty="0" err="1" smtClean="0"/>
              <a:t>Malkit</a:t>
            </a:r>
            <a:r>
              <a:rPr lang="en-US" sz="1600" dirty="0" smtClean="0"/>
              <a:t> Singh, </a:t>
            </a:r>
            <a:r>
              <a:rPr lang="en-US" sz="1600" dirty="0" err="1" smtClean="0"/>
              <a:t>Raghav</a:t>
            </a:r>
            <a:r>
              <a:rPr lang="en-US" sz="1600" dirty="0" smtClean="0"/>
              <a:t>, Jay Sean, </a:t>
            </a:r>
            <a:r>
              <a:rPr lang="en-US" sz="1600" dirty="0" err="1" smtClean="0"/>
              <a:t>Juggy</a:t>
            </a:r>
            <a:r>
              <a:rPr lang="en-US" sz="1600" dirty="0" smtClean="0"/>
              <a:t> D, Rishi Rich, Sheila Chandra, Bally </a:t>
            </a:r>
            <a:r>
              <a:rPr lang="en-US" sz="1600" dirty="0" err="1" smtClean="0"/>
              <a:t>Sagoo</a:t>
            </a:r>
            <a:r>
              <a:rPr lang="en-US" sz="1600" dirty="0" smtClean="0"/>
              <a:t>, Punjabi MC, </a:t>
            </a:r>
            <a:r>
              <a:rPr lang="en-US" sz="1600" dirty="0" err="1" smtClean="0"/>
              <a:t>Bhangra</a:t>
            </a:r>
            <a:r>
              <a:rPr lang="en-US" sz="1600" dirty="0" smtClean="0"/>
              <a:t> Knights, </a:t>
            </a:r>
            <a:r>
              <a:rPr lang="en-US" sz="1600" dirty="0" err="1" smtClean="0"/>
              <a:t>Mehnaz</a:t>
            </a:r>
            <a:r>
              <a:rPr lang="en-US" sz="1600" dirty="0" smtClean="0"/>
              <a:t>, </a:t>
            </a:r>
            <a:r>
              <a:rPr lang="en-US" sz="1600" dirty="0" err="1" smtClean="0"/>
              <a:t>Sanober</a:t>
            </a:r>
            <a:r>
              <a:rPr lang="en-US" sz="1600" dirty="0" smtClean="0"/>
              <a:t> and SQS </a:t>
            </a:r>
            <a:r>
              <a:rPr lang="en-US" sz="1600" dirty="0" err="1" smtClean="0"/>
              <a:t>Supastars</a:t>
            </a:r>
            <a:endParaRPr lang="en-US" sz="1600" dirty="0"/>
          </a:p>
        </p:txBody>
      </p:sp>
    </p:spTree>
    <p:extLst>
      <p:ext uri="{BB962C8B-B14F-4D97-AF65-F5344CB8AC3E}">
        <p14:creationId xmlns:p14="http://schemas.microsoft.com/office/powerpoint/2010/main" xmlns="" val="2682212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219200"/>
            <a:ext cx="6400800" cy="685800"/>
          </a:xfrm>
        </p:spPr>
        <p:txBody>
          <a:bodyPr>
            <a:normAutofit/>
          </a:bodyPr>
          <a:lstStyle/>
          <a:p>
            <a:r>
              <a:rPr lang="en-US" b="1" dirty="0"/>
              <a:t>Rock &amp; metal </a:t>
            </a:r>
            <a:r>
              <a:rPr lang="en-US" b="1" dirty="0" smtClean="0"/>
              <a:t>music</a:t>
            </a:r>
            <a:endParaRPr lang="en-US" dirty="0"/>
          </a:p>
        </p:txBody>
      </p:sp>
      <p:sp>
        <p:nvSpPr>
          <p:cNvPr id="4" name="TextBox 3"/>
          <p:cNvSpPr txBox="1"/>
          <p:nvPr/>
        </p:nvSpPr>
        <p:spPr>
          <a:xfrm>
            <a:off x="1066800" y="2133600"/>
            <a:ext cx="7315200" cy="3785652"/>
          </a:xfrm>
          <a:prstGeom prst="rect">
            <a:avLst/>
          </a:prstGeom>
          <a:noFill/>
        </p:spPr>
        <p:txBody>
          <a:bodyPr wrap="square" rtlCol="0">
            <a:spAutoFit/>
          </a:bodyPr>
          <a:lstStyle/>
          <a:p>
            <a:r>
              <a:rPr lang="en-US" sz="1600" dirty="0" smtClean="0"/>
              <a:t>Raga rock is rock or pop music with a heavy Indian influence, either in its construction, its timbre, or its use of instrumentation, such as the sitar and </a:t>
            </a:r>
            <a:r>
              <a:rPr lang="en-US" sz="1600" dirty="0" err="1" smtClean="0"/>
              <a:t>tabla</a:t>
            </a:r>
            <a:r>
              <a:rPr lang="en-US" sz="1600" dirty="0" smtClean="0"/>
              <a:t>. Raga and other forms of classical Indian music began to influence many rock groups during the 1960s; most famously the Beatles. The first traces of "raga rock" can be heard on songs such as "See My Friends" by the Kinks and the </a:t>
            </a:r>
            <a:r>
              <a:rPr lang="en-US" sz="1600" dirty="0" err="1" smtClean="0"/>
              <a:t>Yardbirds</a:t>
            </a:r>
            <a:r>
              <a:rPr lang="en-US" sz="1600" dirty="0" smtClean="0"/>
              <a:t>' "Heart Full of Soul", released the previous month, featured a sitar-like riff by guitarist Jeff Beck.[12][13] The Beatles song "Norwegian Wood (This Bird Has Flown)", which first appeared on the band's 1965 album Rubber Soul, was the first western pop song to actually incorporate the sitar (played by lead guitarist George Harrison).[13][14] The </a:t>
            </a:r>
            <a:r>
              <a:rPr lang="en-US" sz="1600" dirty="0" err="1" smtClean="0"/>
              <a:t>Byrds</a:t>
            </a:r>
            <a:r>
              <a:rPr lang="en-US" sz="1600" dirty="0" smtClean="0"/>
              <a:t>' March 1966 single "Eight Miles High" and its B-side "Why" were also influential in originating the musical subgenre. Indeed, the term "raga rock" was coined by The </a:t>
            </a:r>
            <a:r>
              <a:rPr lang="en-US" sz="1600" dirty="0" err="1" smtClean="0"/>
              <a:t>Byrds</a:t>
            </a:r>
            <a:r>
              <a:rPr lang="en-US" sz="1600" dirty="0" smtClean="0"/>
              <a:t>' publicist in the press releases for the single and was first used in print by journalist Sally Kempton in her review of "Eight Miles High" for The Village Voice.[15][16] George Harrison's interest in Indian music, </a:t>
            </a:r>
            <a:r>
              <a:rPr lang="en-US" sz="1600" dirty="0" err="1" smtClean="0"/>
              <a:t>popularised</a:t>
            </a:r>
            <a:r>
              <a:rPr lang="en-US" sz="1600" dirty="0" smtClean="0"/>
              <a:t> the genre in the mid-1960s with songs such as "Love You To", "Tomorrow Never Knows" (credited to Lennon-McCartney),</a:t>
            </a:r>
            <a:endParaRPr lang="en-US" sz="1600" dirty="0"/>
          </a:p>
        </p:txBody>
      </p:sp>
    </p:spTree>
    <p:extLst>
      <p:ext uri="{BB962C8B-B14F-4D97-AF65-F5344CB8AC3E}">
        <p14:creationId xmlns:p14="http://schemas.microsoft.com/office/powerpoint/2010/main" xmlns="" val="1225923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Indian rock</a:t>
            </a:r>
            <a:br>
              <a:rPr lang="en-US" b="1" dirty="0"/>
            </a:br>
            <a:endParaRPr lang="en-US" dirty="0"/>
          </a:p>
        </p:txBody>
      </p:sp>
      <p:sp>
        <p:nvSpPr>
          <p:cNvPr id="4" name="TextBox 3"/>
          <p:cNvSpPr txBox="1"/>
          <p:nvPr/>
        </p:nvSpPr>
        <p:spPr>
          <a:xfrm>
            <a:off x="1066800" y="1524000"/>
            <a:ext cx="7010400" cy="2862322"/>
          </a:xfrm>
          <a:prstGeom prst="rect">
            <a:avLst/>
          </a:prstGeom>
          <a:noFill/>
        </p:spPr>
        <p:txBody>
          <a:bodyPr wrap="square" rtlCol="0">
            <a:spAutoFit/>
          </a:bodyPr>
          <a:lstStyle/>
          <a:p>
            <a:pPr algn="ctr"/>
            <a:r>
              <a:rPr lang="en-US" dirty="0" smtClean="0"/>
              <a:t>The rock music "scene" in India is small compared to the </a:t>
            </a:r>
            <a:r>
              <a:rPr lang="en-US" dirty="0" err="1" smtClean="0"/>
              <a:t>filmi</a:t>
            </a:r>
            <a:r>
              <a:rPr lang="en-US" dirty="0" smtClean="0"/>
              <a:t> or fusion musicality "scenes" but as of recent years has come into its own, achieving a cult status of sorts. Rock music in India has its origins in the 1960s when international stars such as the Beatles visited India and brought their music with them. These artists' collaboration with Indian musicians such as Ravi Shankar and </a:t>
            </a:r>
            <a:r>
              <a:rPr lang="en-US" dirty="0" err="1" smtClean="0"/>
              <a:t>Zakir</a:t>
            </a:r>
            <a:r>
              <a:rPr lang="en-US" dirty="0" smtClean="0"/>
              <a:t> </a:t>
            </a:r>
            <a:r>
              <a:rPr lang="en-US" dirty="0" err="1" smtClean="0"/>
              <a:t>Hussain</a:t>
            </a:r>
            <a:r>
              <a:rPr lang="en-US" dirty="0" smtClean="0"/>
              <a:t> have led to the development of raga rock. International short wave radio stations such as The Voice of America, BBC, and Radio Ceylon played a major part in bringing Western pop, folk, and rock music to the masses. Indian rock bands began to gain prominence only much later, around the late 1980s.</a:t>
            </a:r>
            <a:endParaRPr lang="en-US" dirty="0"/>
          </a:p>
        </p:txBody>
      </p:sp>
    </p:spTree>
    <p:extLst>
      <p:ext uri="{BB962C8B-B14F-4D97-AF65-F5344CB8AC3E}">
        <p14:creationId xmlns:p14="http://schemas.microsoft.com/office/powerpoint/2010/main" xmlns="" val="3729951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Dance </a:t>
            </a:r>
            <a:r>
              <a:rPr lang="en-US" b="1" dirty="0" smtClean="0"/>
              <a:t>music</a:t>
            </a:r>
            <a:endParaRPr lang="en-US" dirty="0"/>
          </a:p>
        </p:txBody>
      </p:sp>
      <p:sp>
        <p:nvSpPr>
          <p:cNvPr id="4" name="TextBox 3"/>
          <p:cNvSpPr txBox="1"/>
          <p:nvPr/>
        </p:nvSpPr>
        <p:spPr>
          <a:xfrm>
            <a:off x="1066800" y="1905000"/>
            <a:ext cx="7010400" cy="2031325"/>
          </a:xfrm>
          <a:prstGeom prst="rect">
            <a:avLst/>
          </a:prstGeom>
          <a:noFill/>
        </p:spPr>
        <p:txBody>
          <a:bodyPr wrap="square" rtlCol="0">
            <a:spAutoFit/>
          </a:bodyPr>
          <a:lstStyle/>
          <a:p>
            <a:pPr algn="ctr"/>
            <a:r>
              <a:rPr lang="en-US" dirty="0" smtClean="0"/>
              <a:t>Indian Hip Hop is a part of the south Asian hip hop culture termed as </a:t>
            </a:r>
            <a:r>
              <a:rPr lang="en-US" dirty="0" err="1" smtClean="0"/>
              <a:t>Desi</a:t>
            </a:r>
            <a:r>
              <a:rPr lang="en-US" dirty="0" smtClean="0"/>
              <a:t> Hip Hop. </a:t>
            </a:r>
            <a:r>
              <a:rPr lang="en-US" dirty="0" err="1" smtClean="0"/>
              <a:t>Desi</a:t>
            </a:r>
            <a:r>
              <a:rPr lang="en-US" dirty="0" smtClean="0"/>
              <a:t> hip hop is a term for music and culture which combines the influences of hip hop and the Indian subcontinent; the term </a:t>
            </a:r>
            <a:r>
              <a:rPr lang="en-US" dirty="0" err="1" smtClean="0"/>
              <a:t>desi</a:t>
            </a:r>
            <a:r>
              <a:rPr lang="en-US" dirty="0" smtClean="0"/>
              <a:t> referring to the South Asian diaspora. The term has also come to be used as an alternative for rap music and even pop music which involves rappers of South Asian origins. Creation of the term "</a:t>
            </a:r>
            <a:r>
              <a:rPr lang="en-US" dirty="0" err="1" smtClean="0"/>
              <a:t>desi</a:t>
            </a:r>
            <a:r>
              <a:rPr lang="en-US" dirty="0" smtClean="0"/>
              <a:t> hip hop" is credited to Bohemia.</a:t>
            </a:r>
            <a:endParaRPr lang="en-US" dirty="0"/>
          </a:p>
        </p:txBody>
      </p:sp>
    </p:spTree>
    <p:extLst>
      <p:ext uri="{BB962C8B-B14F-4D97-AF65-F5344CB8AC3E}">
        <p14:creationId xmlns:p14="http://schemas.microsoft.com/office/powerpoint/2010/main" xmlns="" val="210109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066800"/>
            <a:ext cx="7543800" cy="762000"/>
          </a:xfrm>
        </p:spPr>
        <p:txBody>
          <a:bodyPr>
            <a:normAutofit/>
          </a:bodyPr>
          <a:lstStyle/>
          <a:p>
            <a:r>
              <a:rPr lang="en-US" dirty="0"/>
              <a:t>Western classical music</a:t>
            </a:r>
          </a:p>
        </p:txBody>
      </p:sp>
      <p:sp>
        <p:nvSpPr>
          <p:cNvPr id="4" name="TextBox 3"/>
          <p:cNvSpPr txBox="1"/>
          <p:nvPr/>
        </p:nvSpPr>
        <p:spPr>
          <a:xfrm>
            <a:off x="1066800" y="1905000"/>
            <a:ext cx="7239000" cy="3970318"/>
          </a:xfrm>
          <a:prstGeom prst="rect">
            <a:avLst/>
          </a:prstGeom>
          <a:noFill/>
        </p:spPr>
        <p:txBody>
          <a:bodyPr wrap="square" rtlCol="0">
            <a:spAutoFit/>
          </a:bodyPr>
          <a:lstStyle/>
          <a:p>
            <a:pPr algn="ctr"/>
            <a:r>
              <a:rPr lang="en-US" dirty="0" smtClean="0"/>
              <a:t>The spread and following of Western classical music in India is almost entirely non-existent. It is mainly </a:t>
            </a:r>
            <a:r>
              <a:rPr lang="en-US" dirty="0" err="1" smtClean="0"/>
              <a:t>patronised</a:t>
            </a:r>
            <a:r>
              <a:rPr lang="en-US" dirty="0" smtClean="0"/>
              <a:t> by the Indian Zoroastrian community and small esoteric groups with historical exposure to Western classical music. Another esoteric group with significant patronage is the Protestant Christian community in Chennai and Bangalore.  Western Music education is also severely neglected and pretty rare in India. Western keyboard, drums and guitar instruction being an exception as it has found some interest; mainly in an effort to create musicians to service contemporary popular Indian music. Many reasons have been cited for the obscurity of Western classical music in India, a country rich in its musical heritage by its own right, however the two main reasons are an utter lack of exposure and a passive disinterest in what is considered esoteric at best. Also, the difficulty in importing Western musical instruments and their rarity has also contributed to the obscurity of classical Western music</a:t>
            </a:r>
            <a:endParaRPr lang="en-US" dirty="0"/>
          </a:p>
        </p:txBody>
      </p:sp>
    </p:spTree>
    <p:extLst>
      <p:ext uri="{BB962C8B-B14F-4D97-AF65-F5344CB8AC3E}">
        <p14:creationId xmlns:p14="http://schemas.microsoft.com/office/powerpoint/2010/main" xmlns="" val="3743691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Patriotism and </a:t>
            </a:r>
            <a:r>
              <a:rPr lang="en-US" dirty="0" smtClean="0"/>
              <a:t>music</a:t>
            </a:r>
            <a:endParaRPr lang="en-US" dirty="0"/>
          </a:p>
        </p:txBody>
      </p:sp>
      <p:sp>
        <p:nvSpPr>
          <p:cNvPr id="4" name="TextBox 3"/>
          <p:cNvSpPr txBox="1"/>
          <p:nvPr/>
        </p:nvSpPr>
        <p:spPr>
          <a:xfrm>
            <a:off x="914400" y="2057400"/>
            <a:ext cx="7315200" cy="2585323"/>
          </a:xfrm>
          <a:prstGeom prst="rect">
            <a:avLst/>
          </a:prstGeom>
          <a:noFill/>
        </p:spPr>
        <p:txBody>
          <a:bodyPr wrap="square" rtlCol="0">
            <a:spAutoFit/>
          </a:bodyPr>
          <a:lstStyle/>
          <a:p>
            <a:pPr algn="ctr"/>
            <a:r>
              <a:rPr lang="en-US" dirty="0" err="1" smtClean="0"/>
              <a:t>atriotic</a:t>
            </a:r>
            <a:r>
              <a:rPr lang="en-US" dirty="0" smtClean="0"/>
              <a:t> feelings have been instigated within Indians through music, since the era of freedom struggle. Jana </a:t>
            </a:r>
            <a:r>
              <a:rPr lang="en-US" dirty="0" err="1" smtClean="0"/>
              <a:t>Gana</a:t>
            </a:r>
            <a:r>
              <a:rPr lang="en-US" dirty="0" smtClean="0"/>
              <a:t> </a:t>
            </a:r>
            <a:r>
              <a:rPr lang="en-US" dirty="0" err="1" smtClean="0"/>
              <a:t>Mana</a:t>
            </a:r>
            <a:r>
              <a:rPr lang="en-US" dirty="0" smtClean="0"/>
              <a:t>, the national anthem of India, by Rabindranath Tagore is largely credited[citation needed] for uniting India through music and </a:t>
            </a:r>
            <a:r>
              <a:rPr lang="en-US" dirty="0" err="1" smtClean="0"/>
              <a:t>Vande</a:t>
            </a:r>
            <a:r>
              <a:rPr lang="en-US" dirty="0" smtClean="0"/>
              <a:t> </a:t>
            </a:r>
            <a:r>
              <a:rPr lang="en-US" dirty="0" err="1" smtClean="0"/>
              <a:t>Mataram</a:t>
            </a:r>
            <a:r>
              <a:rPr lang="en-US" dirty="0" smtClean="0"/>
              <a:t> by </a:t>
            </a:r>
            <a:r>
              <a:rPr lang="en-US" dirty="0" err="1" smtClean="0"/>
              <a:t>Bankim</a:t>
            </a:r>
            <a:r>
              <a:rPr lang="en-US" dirty="0" smtClean="0"/>
              <a:t> Chandra </a:t>
            </a:r>
            <a:r>
              <a:rPr lang="en-US" dirty="0" err="1" smtClean="0"/>
              <a:t>Chattopadhyay</a:t>
            </a:r>
            <a:r>
              <a:rPr lang="en-US" dirty="0" smtClean="0"/>
              <a:t> as the national song of India, both of them belonged to West Bengal. Post-independence songs such as Aye mere </a:t>
            </a:r>
            <a:r>
              <a:rPr lang="en-US" dirty="0" err="1" smtClean="0"/>
              <a:t>watan</a:t>
            </a:r>
            <a:r>
              <a:rPr lang="en-US" dirty="0" smtClean="0"/>
              <a:t> </a:t>
            </a:r>
            <a:r>
              <a:rPr lang="en-US" dirty="0" err="1" smtClean="0"/>
              <a:t>ke</a:t>
            </a:r>
            <a:r>
              <a:rPr lang="en-US" dirty="0" smtClean="0"/>
              <a:t> logo, Mile Sur </a:t>
            </a:r>
            <a:r>
              <a:rPr lang="en-US" dirty="0" err="1" smtClean="0"/>
              <a:t>Mera</a:t>
            </a:r>
            <a:r>
              <a:rPr lang="en-US" dirty="0" smtClean="0"/>
              <a:t> </a:t>
            </a:r>
            <a:r>
              <a:rPr lang="en-US" dirty="0" err="1" smtClean="0"/>
              <a:t>Tumhara</a:t>
            </a:r>
            <a:r>
              <a:rPr lang="en-US" dirty="0" smtClean="0"/>
              <a:t>, </a:t>
            </a:r>
            <a:r>
              <a:rPr lang="en-US" dirty="0" err="1" smtClean="0"/>
              <a:t>Ab</a:t>
            </a:r>
            <a:r>
              <a:rPr lang="en-US" dirty="0" smtClean="0"/>
              <a:t> </a:t>
            </a:r>
            <a:r>
              <a:rPr lang="en-US" dirty="0" err="1" smtClean="0"/>
              <a:t>Tumhare</a:t>
            </a:r>
            <a:r>
              <a:rPr lang="en-US" dirty="0" smtClean="0"/>
              <a:t> </a:t>
            </a:r>
            <a:r>
              <a:rPr lang="en-US" dirty="0" err="1" smtClean="0"/>
              <a:t>Hawale</a:t>
            </a:r>
            <a:r>
              <a:rPr lang="en-US" dirty="0" smtClean="0"/>
              <a:t> </a:t>
            </a:r>
            <a:r>
              <a:rPr lang="en-US" dirty="0" err="1" smtClean="0"/>
              <a:t>Watan</a:t>
            </a:r>
            <a:r>
              <a:rPr lang="en-US" dirty="0" smtClean="0"/>
              <a:t> </a:t>
            </a:r>
            <a:r>
              <a:rPr lang="en-US" dirty="0" err="1" smtClean="0"/>
              <a:t>Saathiyo</a:t>
            </a:r>
            <a:r>
              <a:rPr lang="en-US" dirty="0" smtClean="0"/>
              <a:t>, </a:t>
            </a:r>
            <a:r>
              <a:rPr lang="en-US" dirty="0" err="1" smtClean="0"/>
              <a:t>Maa</a:t>
            </a:r>
            <a:r>
              <a:rPr lang="en-US" dirty="0" smtClean="0"/>
              <a:t> </a:t>
            </a:r>
            <a:r>
              <a:rPr lang="en-US" dirty="0" err="1" smtClean="0"/>
              <a:t>Tujhe</a:t>
            </a:r>
            <a:r>
              <a:rPr lang="en-US" dirty="0" smtClean="0"/>
              <a:t> Salaam by </a:t>
            </a:r>
            <a:r>
              <a:rPr lang="en-US" dirty="0" err="1" smtClean="0"/>
              <a:t>A.R.Rahman</a:t>
            </a:r>
            <a:r>
              <a:rPr lang="en-US" dirty="0" smtClean="0"/>
              <a:t> have been responsible for consolidating feelings of national integration and unity in diversity.</a:t>
            </a:r>
            <a:endParaRPr lang="en-US" dirty="0"/>
          </a:p>
        </p:txBody>
      </p:sp>
    </p:spTree>
    <p:extLst>
      <p:ext uri="{BB962C8B-B14F-4D97-AF65-F5344CB8AC3E}">
        <p14:creationId xmlns:p14="http://schemas.microsoft.com/office/powerpoint/2010/main" xmlns="" val="463000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8</TotalTime>
  <Words>1754</Words>
  <Application>Microsoft Office PowerPoint</Application>
  <PresentationFormat>On-screen Show (4:3)</PresentationFormat>
  <Paragraphs>22</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Couture</vt:lpstr>
      <vt:lpstr>Popular music </vt:lpstr>
      <vt:lpstr>Filmi music </vt:lpstr>
      <vt:lpstr>Interaction with non-Indian music </vt:lpstr>
      <vt:lpstr>Indian pop music </vt:lpstr>
      <vt:lpstr>Rock &amp; metal music</vt:lpstr>
      <vt:lpstr>Indian rock </vt:lpstr>
      <vt:lpstr>Dance music</vt:lpstr>
      <vt:lpstr>Western classical music</vt:lpstr>
      <vt:lpstr>Patriotism and music</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Popular music </dc:title>
  <dc:creator>com_10</dc:creator>
  <cp:lastModifiedBy>Windows</cp:lastModifiedBy>
  <cp:revision>4</cp:revision>
  <dcterms:created xsi:type="dcterms:W3CDTF">2017-11-29T10:07:18Z</dcterms:created>
  <dcterms:modified xsi:type="dcterms:W3CDTF">2011-01-01T06:38:51Z</dcterms:modified>
</cp:coreProperties>
</file>