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57"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3F31FF-4131-4633-92F0-88CF5FBCCD07}"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F31FF-4131-4633-92F0-88CF5FBCCD07}"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F31FF-4131-4633-92F0-88CF5FBCCD07}"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F31FF-4131-4633-92F0-88CF5FBCCD07}"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3F31FF-4131-4633-92F0-88CF5FBCCD07}" type="datetimeFigureOut">
              <a:rPr lang="en-US" smtClean="0"/>
              <a:t>30/11/2017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3F31FF-4131-4633-92F0-88CF5FBCCD07}"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3F31FF-4131-4633-92F0-88CF5FBCCD07}" type="datetimeFigureOut">
              <a:rPr lang="en-US" smtClean="0"/>
              <a:t>30/11/2017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3F31FF-4131-4633-92F0-88CF5FBCCD07}" type="datetimeFigureOut">
              <a:rPr lang="en-US" smtClean="0"/>
              <a:t>30/11/2017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F31FF-4131-4633-92F0-88CF5FBCCD07}" type="datetimeFigureOut">
              <a:rPr lang="en-US" smtClean="0"/>
              <a:t>30/11/2017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F31FF-4131-4633-92F0-88CF5FBCCD07}"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F31FF-4131-4633-92F0-88CF5FBCCD07}" type="datetimeFigureOut">
              <a:rPr lang="en-US" smtClean="0"/>
              <a:t>30/11/2017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7EFF71-1251-487F-BD9A-19DF1E8A5EE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F31FF-4131-4633-92F0-88CF5FBCCD07}" type="datetimeFigureOut">
              <a:rPr lang="en-US" smtClean="0"/>
              <a:t>30/11/2017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7EFF71-1251-487F-BD9A-19DF1E8A5E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828800"/>
            <a:ext cx="7772400" cy="1470025"/>
          </a:xfrm>
        </p:spPr>
        <p:txBody>
          <a:bodyPr>
            <a:normAutofit fontScale="90000"/>
          </a:bodyPr>
          <a:lstStyle/>
          <a:p>
            <a:r>
              <a:rPr lang="en-US" dirty="0" err="1" smtClean="0"/>
              <a:t>Mrs.K.S.K.College,Beed</a:t>
            </a:r>
            <a:r>
              <a:rPr lang="en-US" dirty="0" smtClean="0"/>
              <a:t/>
            </a:r>
            <a:br>
              <a:rPr lang="en-US" dirty="0" smtClean="0"/>
            </a:br>
            <a:r>
              <a:rPr lang="en-US" dirty="0" err="1" smtClean="0"/>
              <a:t>Dept.of</a:t>
            </a:r>
            <a:r>
              <a:rPr lang="en-US" dirty="0" smtClean="0"/>
              <a:t> Zoology</a:t>
            </a:r>
            <a:br>
              <a:rPr lang="en-US" dirty="0" smtClean="0"/>
            </a:br>
            <a:r>
              <a:rPr lang="en-US" dirty="0"/>
              <a:t/>
            </a:r>
            <a:br>
              <a:rPr lang="en-US" dirty="0"/>
            </a:br>
            <a:r>
              <a:rPr lang="en-US" dirty="0" smtClean="0"/>
              <a:t>Topic</a:t>
            </a:r>
            <a:br>
              <a:rPr lang="en-US" dirty="0" smtClean="0"/>
            </a:br>
            <a:r>
              <a:rPr lang="en-US" dirty="0" smtClean="0"/>
              <a:t>Paramecium</a:t>
            </a:r>
            <a:br>
              <a:rPr lang="en-US" dirty="0" smtClean="0"/>
            </a:br>
            <a:r>
              <a:rPr lang="en-US" dirty="0" smtClean="0"/>
              <a:t> </a:t>
            </a:r>
            <a:endParaRPr lang="en-US" dirty="0"/>
          </a:p>
        </p:txBody>
      </p:sp>
      <p:sp>
        <p:nvSpPr>
          <p:cNvPr id="3" name="Subtitle 2"/>
          <p:cNvSpPr>
            <a:spLocks noGrp="1"/>
          </p:cNvSpPr>
          <p:nvPr>
            <p:ph type="subTitle" idx="1"/>
          </p:nvPr>
        </p:nvSpPr>
        <p:spPr>
          <a:xfrm>
            <a:off x="1371600" y="4572000"/>
            <a:ext cx="6400800" cy="1752600"/>
          </a:xfrm>
        </p:spPr>
        <p:txBody>
          <a:bodyPr/>
          <a:lstStyle/>
          <a:p>
            <a:r>
              <a:rPr lang="en-US" dirty="0" err="1" smtClean="0"/>
              <a:t>Dr.A.N.Shelke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76400"/>
            <a:ext cx="7315200" cy="2971800"/>
          </a:xfrm>
        </p:spPr>
        <p:txBody>
          <a:bodyPr>
            <a:normAutofit fontScale="90000"/>
          </a:bodyPr>
          <a:lstStyle/>
          <a:p>
            <a:r>
              <a:rPr lang="en-US" dirty="0"/>
              <a:t> </a:t>
            </a:r>
            <a:br>
              <a:rPr lang="en-US" dirty="0"/>
            </a:br>
            <a:r>
              <a:rPr lang="en-US" dirty="0"/>
              <a:t>Phylum:	</a:t>
            </a:r>
            <a:r>
              <a:rPr lang="en-US" dirty="0" smtClean="0"/>
              <a:t>:</a:t>
            </a:r>
            <a:r>
              <a:rPr lang="en-US" sz="3100" dirty="0" smtClean="0"/>
              <a:t>Protozoa</a:t>
            </a:r>
            <a:r>
              <a:rPr lang="en-US" dirty="0" smtClean="0"/>
              <a:t/>
            </a:r>
            <a:br>
              <a:rPr lang="en-US" dirty="0" smtClean="0"/>
            </a:br>
            <a:r>
              <a:rPr lang="en-US" dirty="0" smtClean="0"/>
              <a:t>Class             </a:t>
            </a:r>
            <a:r>
              <a:rPr lang="en-US" sz="3100" dirty="0" smtClean="0"/>
              <a:t>:</a:t>
            </a:r>
            <a:r>
              <a:rPr lang="en-US" sz="3100" dirty="0" err="1" smtClean="0"/>
              <a:t>Ciliata</a:t>
            </a:r>
            <a:r>
              <a:rPr lang="en-US" dirty="0" smtClean="0"/>
              <a:t/>
            </a:r>
            <a:br>
              <a:rPr lang="en-US" dirty="0" smtClean="0"/>
            </a:br>
            <a:r>
              <a:rPr lang="en-US" dirty="0" smtClean="0"/>
              <a:t> Order</a:t>
            </a:r>
            <a:r>
              <a:rPr lang="en-US" dirty="0"/>
              <a:t>	</a:t>
            </a:r>
            <a:r>
              <a:rPr lang="en-US" sz="3100" dirty="0" smtClean="0"/>
              <a:t>:</a:t>
            </a:r>
            <a:r>
              <a:rPr lang="en-US" sz="3100" dirty="0" err="1" smtClean="0"/>
              <a:t>Holotricha</a:t>
            </a:r>
            <a:r>
              <a:rPr lang="en-US" dirty="0"/>
              <a:t/>
            </a:r>
            <a:br>
              <a:rPr lang="en-US" dirty="0"/>
            </a:br>
            <a:r>
              <a:rPr lang="en-US" dirty="0" smtClean="0"/>
              <a:t>   Family</a:t>
            </a:r>
            <a:r>
              <a:rPr lang="en-US" dirty="0"/>
              <a:t>	</a:t>
            </a:r>
            <a:r>
              <a:rPr lang="en-US" dirty="0" smtClean="0"/>
              <a:t> </a:t>
            </a:r>
            <a:r>
              <a:rPr lang="en-US" sz="3100" dirty="0" smtClean="0"/>
              <a:t>:</a:t>
            </a:r>
            <a:r>
              <a:rPr lang="en-US" sz="3100" dirty="0" err="1" smtClean="0"/>
              <a:t>Parameciidae</a:t>
            </a:r>
            <a:r>
              <a:rPr lang="en-US" dirty="0"/>
              <a:t/>
            </a:r>
            <a:br>
              <a:rPr lang="en-US" dirty="0"/>
            </a:br>
            <a:r>
              <a:rPr lang="en-US" dirty="0" smtClean="0"/>
              <a:t>  Genus</a:t>
            </a:r>
            <a:r>
              <a:rPr lang="en-US" dirty="0"/>
              <a:t>	</a:t>
            </a:r>
            <a:r>
              <a:rPr lang="en-US" dirty="0" smtClean="0"/>
              <a:t> </a:t>
            </a:r>
            <a:r>
              <a:rPr lang="en-US" sz="3100" dirty="0" smtClean="0"/>
              <a:t>:Paramecium</a:t>
            </a:r>
            <a:r>
              <a:rPr lang="en-US" sz="3100" dirty="0"/>
              <a:t/>
            </a:r>
            <a:br>
              <a:rPr lang="en-US" sz="3100" dirty="0"/>
            </a:br>
            <a:endParaRPr lang="en-US" sz="3100" dirty="0"/>
          </a:p>
        </p:txBody>
      </p:sp>
      <p:sp>
        <p:nvSpPr>
          <p:cNvPr id="3" name="Content Placeholder 2"/>
          <p:cNvSpPr>
            <a:spLocks noGrp="1"/>
          </p:cNvSpPr>
          <p:nvPr>
            <p:ph idx="1"/>
          </p:nvPr>
        </p:nvSpPr>
        <p:spPr>
          <a:xfrm>
            <a:off x="609600" y="5105400"/>
            <a:ext cx="8229600" cy="1371600"/>
          </a:xfrm>
        </p:spPr>
        <p:txBody>
          <a:bodyPr/>
          <a:lstStyle/>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Character of paramecium</a:t>
            </a:r>
            <a:endParaRPr lang="en-US" dirty="0"/>
          </a:p>
        </p:txBody>
      </p:sp>
      <p:sp>
        <p:nvSpPr>
          <p:cNvPr id="3" name="Content Placeholder 2"/>
          <p:cNvSpPr>
            <a:spLocks noGrp="1"/>
          </p:cNvSpPr>
          <p:nvPr>
            <p:ph idx="1"/>
          </p:nvPr>
        </p:nvSpPr>
        <p:spPr>
          <a:xfrm>
            <a:off x="838200" y="1828800"/>
            <a:ext cx="7543800" cy="3916363"/>
          </a:xfrm>
        </p:spPr>
        <p:txBody>
          <a:bodyPr>
            <a:normAutofit fontScale="62500" lnSpcReduction="20000"/>
          </a:bodyPr>
          <a:lstStyle/>
          <a:p>
            <a:pPr lvl="0"/>
            <a:r>
              <a:rPr lang="en-US" dirty="0"/>
              <a:t>Occurrence: It is found in freshwater ponds, pools, ditches, streams, rivers, lakes, etc. It is abundantly found in stagnant water, where decaying organic matter is in plenty.</a:t>
            </a:r>
          </a:p>
          <a:p>
            <a:pPr lvl="0"/>
            <a:r>
              <a:rPr lang="en-US" dirty="0"/>
              <a:t>Locomotion: It moves here and there with the help of cilia, which also functions as food capture.</a:t>
            </a:r>
          </a:p>
          <a:p>
            <a:pPr lvl="0"/>
            <a:r>
              <a:rPr lang="en-US" dirty="0"/>
              <a:t>Nutrition: It ingests bacteria and other microscopic organisms or minute </a:t>
            </a:r>
            <a:r>
              <a:rPr lang="en-US" dirty="0" err="1"/>
              <a:t>protozoans</a:t>
            </a:r>
            <a:r>
              <a:rPr lang="en-US" dirty="0"/>
              <a:t>. So nutrition is </a:t>
            </a:r>
            <a:r>
              <a:rPr lang="en-US" dirty="0" err="1"/>
              <a:t>holozoic</a:t>
            </a:r>
            <a:r>
              <a:rPr lang="en-US" dirty="0"/>
              <a:t>.</a:t>
            </a:r>
          </a:p>
          <a:p>
            <a:pPr lvl="0"/>
            <a:r>
              <a:rPr lang="en-US" dirty="0"/>
              <a:t>Digestion: intracellular.</a:t>
            </a:r>
          </a:p>
          <a:p>
            <a:pPr lvl="0"/>
            <a:r>
              <a:rPr lang="en-US" dirty="0"/>
              <a:t>Respiration and excretion: takes place by general body surface through diffusion process.</a:t>
            </a:r>
            <a:br>
              <a:rPr lang="en-US" dirty="0"/>
            </a:br>
            <a:r>
              <a:rPr lang="en-US" dirty="0"/>
              <a:t>In paramecium, excretion is also done contractile vacuole and </a:t>
            </a:r>
            <a:r>
              <a:rPr lang="en-US" dirty="0" err="1"/>
              <a:t>cytoproct</a:t>
            </a:r>
            <a:r>
              <a:rPr lang="en-US" dirty="0"/>
              <a:t>.</a:t>
            </a:r>
          </a:p>
          <a:p>
            <a:r>
              <a:rPr lang="en-US" dirty="0"/>
              <a:t>Reproduction: Asexually by transverse binary fission and sexually by conjugation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Decription</a:t>
            </a:r>
            <a:endParaRPr lang="en-US" dirty="0"/>
          </a:p>
        </p:txBody>
      </p:sp>
      <p:sp>
        <p:nvSpPr>
          <p:cNvPr id="3" name="Content Placeholder 2"/>
          <p:cNvSpPr>
            <a:spLocks noGrp="1"/>
          </p:cNvSpPr>
          <p:nvPr>
            <p:ph idx="1"/>
          </p:nvPr>
        </p:nvSpPr>
        <p:spPr>
          <a:xfrm>
            <a:off x="457200" y="1600200"/>
            <a:ext cx="8305800" cy="4648200"/>
          </a:xfrm>
        </p:spPr>
        <p:txBody>
          <a:bodyPr>
            <a:normAutofit fontScale="62500" lnSpcReduction="20000"/>
          </a:bodyPr>
          <a:lstStyle/>
          <a:p>
            <a:r>
              <a:rPr lang="en-US" dirty="0" err="1"/>
              <a:t>Decription</a:t>
            </a:r>
            <a:r>
              <a:rPr lang="en-US" dirty="0"/>
              <a:t> :- Species of Paramecium range in size from 50 to 330 </a:t>
            </a:r>
            <a:r>
              <a:rPr lang="en-US" dirty="0" err="1"/>
              <a:t>micrometres</a:t>
            </a:r>
            <a:r>
              <a:rPr lang="en-US" dirty="0"/>
              <a:t> (0.0020 to 0.0130 in) in length. Cells are typically ovoid, elongate, foot- or cigar-shaped. The body of the cell is enclosed by a stiff but elastic membrane (pellicle), uniformly covered with simple cilia, </a:t>
            </a:r>
            <a:r>
              <a:rPr lang="en-US" dirty="0" err="1"/>
              <a:t>hairlike</a:t>
            </a:r>
            <a:r>
              <a:rPr lang="en-US" dirty="0"/>
              <a:t> organelles which act like tiny oars to move the organism in one direction. Nearly all species have closely spaced spindle-shaped </a:t>
            </a:r>
            <a:r>
              <a:rPr lang="en-US" dirty="0" err="1"/>
              <a:t>trichocysts</a:t>
            </a:r>
            <a:r>
              <a:rPr lang="en-US" dirty="0"/>
              <a:t> embedded deeply in the cellular envelope (cortex) that surrounds the organism. Typically, an anal pore (</a:t>
            </a:r>
            <a:r>
              <a:rPr lang="en-US" dirty="0" err="1"/>
              <a:t>cytoproct</a:t>
            </a:r>
            <a:r>
              <a:rPr lang="en-US" dirty="0"/>
              <a:t>) is located on the ventral surface, in the posterior half of the cell. In all species, there is a deep oral groove running from the anterior of the cell to its midpoint. This is lined with inconspicuous cilia which beat continuously, drawing food inside the cell.[8] Paramecia live mainly by heterotrophy, feeding on bacteria and other small organisms. A few species are </a:t>
            </a:r>
            <a:r>
              <a:rPr lang="en-US" dirty="0" err="1"/>
              <a:t>mixotrophs</a:t>
            </a:r>
            <a:r>
              <a:rPr lang="en-US" dirty="0"/>
              <a:t>, deriving some nutrients from </a:t>
            </a:r>
            <a:r>
              <a:rPr lang="en-US" dirty="0" err="1"/>
              <a:t>endosymbiontic</a:t>
            </a:r>
            <a:r>
              <a:rPr lang="en-US" dirty="0"/>
              <a:t> algae (chlorella) carried in the cytoplasm of the </a:t>
            </a:r>
            <a:r>
              <a:rPr lang="en-US" dirty="0" err="1"/>
              <a:t>cell.Osmoregulation</a:t>
            </a:r>
            <a:r>
              <a:rPr lang="en-US" dirty="0"/>
              <a:t> is carried out by contractile vacuoles, which actively expel water from the cell to compensate for fluid absorbed by osmosis from its surroundings.[10] The number of contractile vacuoles varies from one, to many, depending on species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Reproduction of paramecium</a:t>
            </a:r>
            <a:endParaRPr lang="en-US" dirty="0"/>
          </a:p>
        </p:txBody>
      </p:sp>
      <p:sp>
        <p:nvSpPr>
          <p:cNvPr id="3" name="Content Placeholder 2"/>
          <p:cNvSpPr>
            <a:spLocks noGrp="1"/>
          </p:cNvSpPr>
          <p:nvPr>
            <p:ph idx="1"/>
          </p:nvPr>
        </p:nvSpPr>
        <p:spPr>
          <a:xfrm>
            <a:off x="457200" y="1600200"/>
            <a:ext cx="8229600" cy="4572000"/>
          </a:xfrm>
        </p:spPr>
        <p:txBody>
          <a:bodyPr>
            <a:normAutofit fontScale="55000" lnSpcReduction="20000"/>
          </a:bodyPr>
          <a:lstStyle/>
          <a:p>
            <a:pPr>
              <a:buNone/>
            </a:pPr>
            <a:r>
              <a:rPr lang="en-US" dirty="0" smtClean="0"/>
              <a:t> </a:t>
            </a:r>
            <a:endParaRPr lang="en-US" dirty="0"/>
          </a:p>
          <a:p>
            <a:r>
              <a:rPr lang="en-US" dirty="0"/>
              <a:t>Paramecium has a dual nuclear apparatus, consisting of a </a:t>
            </a:r>
            <a:r>
              <a:rPr lang="en-US" dirty="0" err="1"/>
              <a:t>polyploid</a:t>
            </a:r>
            <a:r>
              <a:rPr lang="en-US" dirty="0"/>
              <a:t> macronucleus, and one or more diploid micronuclei. The macronucleus controls non-reproductive cell functions, expressing the genes needed for daily functioning. The micronucleus is the generative, or </a:t>
            </a:r>
            <a:r>
              <a:rPr lang="en-US" dirty="0" err="1"/>
              <a:t>germline</a:t>
            </a:r>
            <a:r>
              <a:rPr lang="en-US" dirty="0"/>
              <a:t> nucleus, containing the genetic material that is passed along from one generation to the </a:t>
            </a:r>
            <a:r>
              <a:rPr lang="en-US" dirty="0" err="1"/>
              <a:t>next.Paramecium</a:t>
            </a:r>
            <a:r>
              <a:rPr lang="en-US" dirty="0"/>
              <a:t> reproduces asexually, by binary fission. During reproduction, the macronucleus splits by a type of amitosis, and the micronuclei undergo mitosis. The cell then divides transversally, and each new cell obtains a copy of the micronucleus and the </a:t>
            </a:r>
            <a:r>
              <a:rPr lang="en-US" dirty="0" err="1"/>
              <a:t>macronucleus.Fission</a:t>
            </a:r>
            <a:r>
              <a:rPr lang="en-US" dirty="0"/>
              <a:t> may occur spontaneously, in the course of the vegetative cell cycle. Under certain conditions, it may be preceded by self-fertilization (</a:t>
            </a:r>
            <a:r>
              <a:rPr lang="en-US" dirty="0" err="1"/>
              <a:t>autogamy</a:t>
            </a:r>
            <a:r>
              <a:rPr lang="en-US" dirty="0"/>
              <a:t>),[26] or it may follow conjugation, a sexual phenomenon in which Paramecium of compatible mating types fuse temporarily and exchange genetic material. During conjugation, the micronuclei of each conjugant divide by meiosis and the haploid gametes pass from one cell to the other. The gametes of each organism then fuse to form diploid micronuclei. The old macronuclei are destroyed, and new ones are developed from the new </a:t>
            </a:r>
            <a:r>
              <a:rPr lang="en-US" dirty="0" err="1"/>
              <a:t>micronuclei.Autogamy</a:t>
            </a:r>
            <a:r>
              <a:rPr lang="en-US" dirty="0"/>
              <a:t> or conjugation can be induced by shortage of food at certain points in the Paramecium life cycle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Paramecium in Binary Fission</a:t>
            </a:r>
            <a:endParaRPr lang="en-US" dirty="0"/>
          </a:p>
        </p:txBody>
      </p:sp>
      <p:pic>
        <p:nvPicPr>
          <p:cNvPr id="4" name="Content Placeholder 3" descr="clip_image002_thumb2-8.jpg"/>
          <p:cNvPicPr>
            <a:picLocks noGrp="1" noChangeAspect="1"/>
          </p:cNvPicPr>
          <p:nvPr>
            <p:ph idx="1"/>
          </p:nvPr>
        </p:nvPicPr>
        <p:blipFill>
          <a:blip r:embed="rId2"/>
          <a:stretch>
            <a:fillRect/>
          </a:stretch>
        </p:blipFill>
        <p:spPr>
          <a:xfrm>
            <a:off x="474885" y="1905000"/>
            <a:ext cx="8290558" cy="3962399"/>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Conjugation in Paramecium</a:t>
            </a:r>
            <a:endParaRPr lang="en-US" dirty="0"/>
          </a:p>
        </p:txBody>
      </p:sp>
      <p:pic>
        <p:nvPicPr>
          <p:cNvPr id="4" name="Content Placeholder 3" descr="download (2).jpg"/>
          <p:cNvPicPr>
            <a:picLocks noGrp="1" noChangeAspect="1"/>
          </p:cNvPicPr>
          <p:nvPr>
            <p:ph idx="1"/>
          </p:nvPr>
        </p:nvPicPr>
        <p:blipFill>
          <a:blip r:embed="rId2"/>
          <a:stretch>
            <a:fillRect/>
          </a:stretch>
        </p:blipFill>
        <p:spPr>
          <a:xfrm>
            <a:off x="2590800" y="1687566"/>
            <a:ext cx="4267199" cy="468594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pic>
        <p:nvPicPr>
          <p:cNvPr id="4" name="Content Placeholder 3" descr="cc.jpg"/>
          <p:cNvPicPr>
            <a:picLocks noGrp="1" noChangeAspect="1"/>
          </p:cNvPicPr>
          <p:nvPr>
            <p:ph idx="1"/>
          </p:nvPr>
        </p:nvPicPr>
        <p:blipFill>
          <a:blip r:embed="rId2"/>
          <a:stretch>
            <a:fillRect/>
          </a:stretch>
        </p:blipFill>
        <p:spPr>
          <a:xfrm>
            <a:off x="1524000" y="2158206"/>
            <a:ext cx="6096000" cy="340995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565</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Mrs.K.S.K.College,Beed Dept.of Zoology  Topic Paramecium  </vt:lpstr>
      <vt:lpstr>  Phylum: :Protozoa Class             :Ciliata  Order :Holotricha    Family  :Parameciidae   Genus  :Paramecium </vt:lpstr>
      <vt:lpstr>General Character of paramecium</vt:lpstr>
      <vt:lpstr>Decription</vt:lpstr>
      <vt:lpstr>Reproduction of paramecium</vt:lpstr>
      <vt:lpstr>Paramecium in Binary Fission</vt:lpstr>
      <vt:lpstr>Conjugation in Paramecium</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Mrs.K.S.K.College,Beed Dept.of Zoology  Topic Paramecium  </dc:title>
  <dc:creator>Windows</dc:creator>
  <cp:lastModifiedBy>Windows</cp:lastModifiedBy>
  <cp:revision>7</cp:revision>
  <dcterms:created xsi:type="dcterms:W3CDTF">2017-11-30T12:15:11Z</dcterms:created>
  <dcterms:modified xsi:type="dcterms:W3CDTF">2017-11-30T12:27:10Z</dcterms:modified>
</cp:coreProperties>
</file>