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262" r:id="rId3"/>
    <p:sldId id="291" r:id="rId4"/>
    <p:sldId id="264" r:id="rId5"/>
    <p:sldId id="265" r:id="rId6"/>
    <p:sldId id="267" r:id="rId7"/>
    <p:sldId id="268" r:id="rId8"/>
    <p:sldId id="269" r:id="rId9"/>
    <p:sldId id="270" r:id="rId10"/>
    <p:sldId id="271" r:id="rId11"/>
    <p:sldId id="272" r:id="rId12"/>
    <p:sldId id="273" r:id="rId13"/>
    <p:sldId id="29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IN" sz="5400" dirty="0" err="1" smtClean="0">
                <a:solidFill>
                  <a:srgbClr val="0070C0"/>
                </a:solidFill>
                <a:latin typeface="Arabic Typesetting" pitchFamily="66" charset="-78"/>
                <a:cs typeface="Arabic Typesetting" pitchFamily="66" charset="-78"/>
              </a:rPr>
              <a:t>Dr.</a:t>
            </a:r>
            <a:r>
              <a:rPr lang="en-IN" sz="5400" dirty="0" smtClean="0">
                <a:solidFill>
                  <a:srgbClr val="0070C0"/>
                </a:solidFill>
                <a:latin typeface="Arabic Typesetting" pitchFamily="66" charset="-78"/>
                <a:cs typeface="Arabic Typesetting" pitchFamily="66" charset="-78"/>
              </a:rPr>
              <a:t> S. B </a:t>
            </a:r>
            <a:r>
              <a:rPr lang="en-IN" sz="5400" dirty="0" err="1" smtClean="0">
                <a:solidFill>
                  <a:srgbClr val="0070C0"/>
                </a:solidFill>
                <a:latin typeface="Arabic Typesetting" pitchFamily="66" charset="-78"/>
                <a:cs typeface="Arabic Typesetting" pitchFamily="66" charset="-78"/>
              </a:rPr>
              <a:t>Maulage</a:t>
            </a:r>
            <a:endParaRPr lang="en-IN" sz="5400" dirty="0" smtClean="0">
              <a:solidFill>
                <a:srgbClr val="0070C0"/>
              </a:solidFill>
              <a:latin typeface="Arabic Typesetting" pitchFamily="66" charset="-78"/>
              <a:cs typeface="Arabic Typesetting" pitchFamily="66" charset="-78"/>
            </a:endParaRPr>
          </a:p>
          <a:p>
            <a:pPr marL="0" indent="0" algn="ctr">
              <a:buNone/>
            </a:pPr>
            <a:r>
              <a:rPr lang="en-IN" sz="7200" dirty="0" err="1" smtClean="0">
                <a:solidFill>
                  <a:srgbClr val="0070C0"/>
                </a:solidFill>
                <a:latin typeface="Arabic Typesetting" pitchFamily="66" charset="-78"/>
                <a:cs typeface="Arabic Typesetting" pitchFamily="66" charset="-78"/>
              </a:rPr>
              <a:t>Dept</a:t>
            </a:r>
            <a:r>
              <a:rPr lang="en-IN" sz="7200" dirty="0" smtClean="0">
                <a:solidFill>
                  <a:srgbClr val="0070C0"/>
                </a:solidFill>
                <a:latin typeface="Arabic Typesetting" pitchFamily="66" charset="-78"/>
                <a:cs typeface="Arabic Typesetting" pitchFamily="66" charset="-78"/>
              </a:rPr>
              <a:t> of Chemistry</a:t>
            </a:r>
            <a:endParaRPr lang="en-US" sz="7200" dirty="0">
              <a:solidFill>
                <a:srgbClr val="0070C0"/>
              </a:solidFill>
              <a:latin typeface="Arabic Typesetting" pitchFamily="66" charset="-78"/>
              <a:cs typeface="Arabic Typesetting" pitchFamily="66" charset="-78"/>
            </a:endParaRPr>
          </a:p>
        </p:txBody>
      </p:sp>
    </p:spTree>
    <p:extLst>
      <p:ext uri="{BB962C8B-B14F-4D97-AF65-F5344CB8AC3E}">
        <p14:creationId xmlns:p14="http://schemas.microsoft.com/office/powerpoint/2010/main" val="2225231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Ionization energy </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rgbClr val="FF0000"/>
                </a:solidFill>
              </a:rPr>
              <a:t>(</a:t>
            </a:r>
            <a:r>
              <a:rPr lang="en-US" dirty="0" err="1" smtClean="0">
                <a:solidFill>
                  <a:srgbClr val="FF0000"/>
                </a:solidFill>
              </a:rPr>
              <a:t>i</a:t>
            </a:r>
            <a:r>
              <a:rPr lang="en-US" dirty="0" smtClean="0">
                <a:solidFill>
                  <a:srgbClr val="FF0000"/>
                </a:solidFill>
              </a:rPr>
              <a:t>) The </a:t>
            </a:r>
            <a:r>
              <a:rPr lang="en-US" dirty="0" err="1" smtClean="0">
                <a:solidFill>
                  <a:srgbClr val="FF0000"/>
                </a:solidFill>
              </a:rPr>
              <a:t>ionisation</a:t>
            </a:r>
            <a:r>
              <a:rPr lang="en-US" dirty="0" smtClean="0">
                <a:solidFill>
                  <a:srgbClr val="FF0000"/>
                </a:solidFill>
              </a:rPr>
              <a:t> energy decreases regularly down the group; </a:t>
            </a:r>
            <a:r>
              <a:rPr lang="en-US" dirty="0" err="1" smtClean="0">
                <a:solidFill>
                  <a:srgbClr val="FF0000"/>
                </a:solidFill>
              </a:rPr>
              <a:t>Pb</a:t>
            </a:r>
            <a:r>
              <a:rPr lang="en-US" dirty="0" smtClean="0">
                <a:solidFill>
                  <a:srgbClr val="FF0000"/>
                </a:solidFill>
              </a:rPr>
              <a:t> however shows a higher value than </a:t>
            </a:r>
            <a:r>
              <a:rPr lang="en-US" i="1" dirty="0" err="1" smtClean="0">
                <a:solidFill>
                  <a:srgbClr val="FF0000"/>
                </a:solidFill>
              </a:rPr>
              <a:t>Sn</a:t>
            </a:r>
            <a:r>
              <a:rPr lang="en-US" dirty="0" smtClean="0">
                <a:solidFill>
                  <a:srgbClr val="FF0000"/>
                </a:solidFill>
              </a:rPr>
              <a:t> due to poor shielding of inner </a:t>
            </a:r>
            <a:r>
              <a:rPr lang="en-US" i="1" dirty="0" smtClean="0">
                <a:solidFill>
                  <a:srgbClr val="FF0000"/>
                </a:solidFill>
              </a:rPr>
              <a:t>f-</a:t>
            </a:r>
            <a:r>
              <a:rPr lang="en-US" dirty="0" err="1" smtClean="0">
                <a:solidFill>
                  <a:srgbClr val="FF0000"/>
                </a:solidFill>
              </a:rPr>
              <a:t>orbitals</a:t>
            </a:r>
            <a:r>
              <a:rPr lang="en-US" dirty="0" smtClean="0">
                <a:solidFill>
                  <a:srgbClr val="FF0000"/>
                </a:solidFill>
              </a:rPr>
              <a:t> as a result of which effective nuclear charge experienced by outer shell electrons becomes more in </a:t>
            </a:r>
            <a:r>
              <a:rPr lang="en-US" dirty="0" err="1" smtClean="0">
                <a:solidFill>
                  <a:srgbClr val="FF0000"/>
                </a:solidFill>
              </a:rPr>
              <a:t>Pb</a:t>
            </a:r>
            <a:r>
              <a:rPr lang="en-US" dirty="0" smtClean="0">
                <a:solidFill>
                  <a:srgbClr val="FF0000"/>
                </a:solidFill>
              </a:rPr>
              <a:t>. </a:t>
            </a:r>
          </a:p>
          <a:p>
            <a:r>
              <a:rPr lang="en-US" dirty="0" err="1" smtClean="0"/>
              <a:t>Ionisation</a:t>
            </a:r>
            <a:r>
              <a:rPr lang="en-US" dirty="0" smtClean="0"/>
              <a:t> energy (</a:t>
            </a:r>
            <a:r>
              <a:rPr lang="en-US" i="1" dirty="0" smtClean="0"/>
              <a:t>kJ mol</a:t>
            </a:r>
            <a:r>
              <a:rPr lang="en-US" baseline="30000" dirty="0" smtClean="0"/>
              <a:t>-1</a:t>
            </a:r>
            <a:r>
              <a:rPr lang="en-US" dirty="0" smtClean="0"/>
              <a:t>)    </a:t>
            </a:r>
            <a:r>
              <a:rPr lang="en-US" i="1" dirty="0" smtClean="0"/>
              <a:t>C         Si        </a:t>
            </a:r>
            <a:r>
              <a:rPr lang="en-US" i="1" dirty="0" err="1" smtClean="0"/>
              <a:t>Ge</a:t>
            </a:r>
            <a:r>
              <a:rPr lang="en-US" i="1" dirty="0" smtClean="0"/>
              <a:t>       </a:t>
            </a:r>
            <a:r>
              <a:rPr lang="en-US" i="1" dirty="0" err="1" smtClean="0"/>
              <a:t>Sn</a:t>
            </a:r>
            <a:r>
              <a:rPr lang="en-US" i="1" dirty="0" smtClean="0"/>
              <a:t>       </a:t>
            </a:r>
            <a:r>
              <a:rPr lang="en-US" i="1" dirty="0" err="1" smtClean="0"/>
              <a:t>Pb</a:t>
            </a:r>
            <a:r>
              <a:rPr lang="en-US" dirty="0" smtClean="0"/>
              <a:t> </a:t>
            </a:r>
          </a:p>
          <a:p>
            <a:r>
              <a:rPr lang="en-US" dirty="0" smtClean="0"/>
              <a:t>                                    IE</a:t>
            </a:r>
            <a:r>
              <a:rPr lang="en-US" baseline="-25000" dirty="0" smtClean="0"/>
              <a:t>1</a:t>
            </a:r>
            <a:r>
              <a:rPr lang="en-US" dirty="0" smtClean="0"/>
              <a:t>        1086    786     761      708     715</a:t>
            </a:r>
          </a:p>
          <a:p>
            <a:r>
              <a:rPr lang="en-US" dirty="0" smtClean="0"/>
              <a:t>                                    IE</a:t>
            </a:r>
            <a:r>
              <a:rPr lang="en-US" baseline="-25000" dirty="0" smtClean="0"/>
              <a:t>2          </a:t>
            </a:r>
            <a:r>
              <a:rPr lang="en-US" dirty="0" smtClean="0"/>
              <a:t>  2352   1577   1537    1411   1450</a:t>
            </a:r>
          </a:p>
          <a:p>
            <a:pPr algn="just"/>
            <a:r>
              <a:rPr lang="en-US" dirty="0" smtClean="0">
                <a:solidFill>
                  <a:srgbClr val="FF0000"/>
                </a:solidFill>
              </a:rPr>
              <a:t>(ii) The first </a:t>
            </a:r>
            <a:r>
              <a:rPr lang="en-US" dirty="0" err="1" smtClean="0">
                <a:solidFill>
                  <a:srgbClr val="FF0000"/>
                </a:solidFill>
              </a:rPr>
              <a:t>ionisation</a:t>
            </a:r>
            <a:r>
              <a:rPr lang="en-US" dirty="0" smtClean="0">
                <a:solidFill>
                  <a:srgbClr val="FF0000"/>
                </a:solidFill>
              </a:rPr>
              <a:t> energies of group 14 elements are higher than their corresponding group 13 elements because of smaller size. </a:t>
            </a:r>
          </a:p>
          <a:p>
            <a:pPr algn="just"/>
            <a:r>
              <a:rPr lang="en-US" dirty="0" smtClean="0"/>
              <a:t>(iii) The electropositive character of these elements increases down the group because of decreases in </a:t>
            </a:r>
            <a:r>
              <a:rPr lang="en-US" dirty="0" err="1" smtClean="0"/>
              <a:t>ionisation</a:t>
            </a:r>
            <a:r>
              <a:rPr lang="en-US" dirty="0" smtClean="0"/>
              <a:t> energy.</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Oxidation state </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rgbClr val="FF0000"/>
                </a:solidFill>
              </a:rPr>
              <a:t>(</a:t>
            </a:r>
            <a:r>
              <a:rPr lang="en-US" dirty="0" err="1" smtClean="0">
                <a:solidFill>
                  <a:srgbClr val="FF0000"/>
                </a:solidFill>
              </a:rPr>
              <a:t>i</a:t>
            </a:r>
            <a:r>
              <a:rPr lang="en-US" dirty="0" smtClean="0">
                <a:solidFill>
                  <a:srgbClr val="FF0000"/>
                </a:solidFill>
              </a:rPr>
              <a:t>) Presence of four electrons in outermost shell of these elements reveals that the members of this family can loose or gain four electrons forming </a:t>
            </a:r>
            <a:r>
              <a:rPr lang="en-US" i="1" dirty="0" smtClean="0">
                <a:solidFill>
                  <a:srgbClr val="FF0000"/>
                </a:solidFill>
              </a:rPr>
              <a:t>M</a:t>
            </a:r>
            <a:r>
              <a:rPr lang="en-US" baseline="30000" dirty="0" smtClean="0">
                <a:solidFill>
                  <a:srgbClr val="FF0000"/>
                </a:solidFill>
              </a:rPr>
              <a:t>4+</a:t>
            </a:r>
            <a:r>
              <a:rPr lang="en-US" dirty="0" smtClean="0">
                <a:solidFill>
                  <a:srgbClr val="FF0000"/>
                </a:solidFill>
              </a:rPr>
              <a:t> or </a:t>
            </a:r>
            <a:r>
              <a:rPr lang="en-US" i="1" dirty="0" smtClean="0">
                <a:solidFill>
                  <a:srgbClr val="FF0000"/>
                </a:solidFill>
              </a:rPr>
              <a:t>M</a:t>
            </a:r>
            <a:r>
              <a:rPr lang="en-US" baseline="30000" dirty="0" smtClean="0">
                <a:solidFill>
                  <a:srgbClr val="FF0000"/>
                </a:solidFill>
              </a:rPr>
              <a:t>4-</a:t>
            </a:r>
            <a:r>
              <a:rPr lang="en-US" dirty="0" smtClean="0">
                <a:solidFill>
                  <a:srgbClr val="FF0000"/>
                </a:solidFill>
              </a:rPr>
              <a:t> ions to show ionic nature or exhibit tetravalent covalent nature by sharing of four electron pairs in order to attain stable configuration.</a:t>
            </a:r>
          </a:p>
          <a:p>
            <a:pPr algn="just"/>
            <a:r>
              <a:rPr lang="en-US" dirty="0" smtClean="0"/>
              <a:t>(ii) The formation of </a:t>
            </a:r>
            <a:r>
              <a:rPr lang="en-US" i="1" dirty="0" smtClean="0"/>
              <a:t>M</a:t>
            </a:r>
            <a:r>
              <a:rPr lang="en-US" baseline="30000" dirty="0" smtClean="0"/>
              <a:t>4+</a:t>
            </a:r>
            <a:r>
              <a:rPr lang="en-US" dirty="0" smtClean="0"/>
              <a:t> or </a:t>
            </a:r>
            <a:r>
              <a:rPr lang="en-US" i="1" dirty="0" smtClean="0"/>
              <a:t>M</a:t>
            </a:r>
            <a:r>
              <a:rPr lang="en-US" baseline="30000" dirty="0" smtClean="0"/>
              <a:t>4-</a:t>
            </a:r>
            <a:r>
              <a:rPr lang="en-US" dirty="0" smtClean="0"/>
              <a:t> ions require huge amount of energy which is normally not available during normal course of reactions, therefore, these elements usually do not form </a:t>
            </a:r>
            <a:r>
              <a:rPr lang="en-US" i="1" dirty="0" smtClean="0"/>
              <a:t>M</a:t>
            </a:r>
            <a:r>
              <a:rPr lang="en-US" baseline="30000" dirty="0" smtClean="0"/>
              <a:t>4+</a:t>
            </a:r>
            <a:r>
              <a:rPr lang="en-US" dirty="0" smtClean="0"/>
              <a:t> or </a:t>
            </a:r>
            <a:r>
              <a:rPr lang="en-US" i="1" dirty="0" smtClean="0"/>
              <a:t>M</a:t>
            </a:r>
            <a:r>
              <a:rPr lang="en-US" baseline="30000" dirty="0" smtClean="0"/>
              <a:t>4-</a:t>
            </a:r>
            <a:r>
              <a:rPr lang="en-US" dirty="0" smtClean="0"/>
              <a:t> ions, but they usually form compounds with covalence of four. </a:t>
            </a:r>
          </a:p>
          <a:p>
            <a:pPr algn="just"/>
            <a:r>
              <a:rPr lang="en-US" dirty="0" smtClean="0">
                <a:solidFill>
                  <a:srgbClr val="FF0000"/>
                </a:solidFill>
              </a:rPr>
              <a:t>(iii) </a:t>
            </a:r>
            <a:r>
              <a:rPr lang="en-US" i="1" dirty="0" err="1" smtClean="0">
                <a:solidFill>
                  <a:srgbClr val="FF0000"/>
                </a:solidFill>
              </a:rPr>
              <a:t>Ge</a:t>
            </a:r>
            <a:r>
              <a:rPr lang="en-US" i="1" dirty="0" smtClean="0">
                <a:solidFill>
                  <a:srgbClr val="FF0000"/>
                </a:solidFill>
              </a:rPr>
              <a:t>, </a:t>
            </a:r>
            <a:r>
              <a:rPr lang="en-US" i="1" dirty="0" err="1" smtClean="0">
                <a:solidFill>
                  <a:srgbClr val="FF0000"/>
                </a:solidFill>
              </a:rPr>
              <a:t>Sn</a:t>
            </a:r>
            <a:r>
              <a:rPr lang="en-US" dirty="0" smtClean="0">
                <a:solidFill>
                  <a:srgbClr val="FF0000"/>
                </a:solidFill>
              </a:rPr>
              <a:t> and </a:t>
            </a:r>
            <a:r>
              <a:rPr lang="en-US" i="1" dirty="0" err="1" smtClean="0">
                <a:solidFill>
                  <a:srgbClr val="FF0000"/>
                </a:solidFill>
              </a:rPr>
              <a:t>Pb</a:t>
            </a:r>
            <a:r>
              <a:rPr lang="en-US" dirty="0" smtClean="0">
                <a:solidFill>
                  <a:srgbClr val="FF0000"/>
                </a:solidFill>
              </a:rPr>
              <a:t> also exhibit +2 oxidation state due to inert pair effect. </a:t>
            </a:r>
          </a:p>
          <a:p>
            <a:pPr algn="just"/>
            <a:r>
              <a:rPr lang="en-US" dirty="0" smtClean="0"/>
              <a:t>(iv) </a:t>
            </a:r>
            <a:r>
              <a:rPr lang="en-US" i="1" dirty="0" smtClean="0"/>
              <a:t>Sn</a:t>
            </a:r>
            <a:r>
              <a:rPr lang="en-US" baseline="30000" dirty="0" smtClean="0"/>
              <a:t>2+</a:t>
            </a:r>
            <a:r>
              <a:rPr lang="en-US" dirty="0" smtClean="0"/>
              <a:t> and </a:t>
            </a:r>
            <a:r>
              <a:rPr lang="en-US" i="1" dirty="0" smtClean="0"/>
              <a:t>Pb</a:t>
            </a:r>
            <a:r>
              <a:rPr lang="en-US" baseline="30000" dirty="0" smtClean="0"/>
              <a:t>2+</a:t>
            </a:r>
            <a:r>
              <a:rPr lang="en-US" dirty="0" smtClean="0"/>
              <a:t> show ionic nature.</a:t>
            </a:r>
          </a:p>
          <a:p>
            <a:pPr algn="just"/>
            <a:r>
              <a:rPr lang="en-US" dirty="0" smtClean="0">
                <a:solidFill>
                  <a:srgbClr val="FF0000"/>
                </a:solidFill>
              </a:rPr>
              <a:t>(v) The tendency to form +2 ionic state increases on moving down the group due to inert pair effect.</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Catenation</a:t>
            </a:r>
            <a:r>
              <a:rPr lang="en-US" dirty="0" smtClean="0"/>
              <a:t> </a:t>
            </a:r>
            <a:endParaRPr lang="en-US" dirty="0"/>
          </a:p>
        </p:txBody>
      </p:sp>
      <p:sp>
        <p:nvSpPr>
          <p:cNvPr id="3" name="Content Placeholder 2"/>
          <p:cNvSpPr>
            <a:spLocks noGrp="1"/>
          </p:cNvSpPr>
          <p:nvPr>
            <p:ph idx="1"/>
          </p:nvPr>
        </p:nvSpPr>
        <p:spPr>
          <a:xfrm>
            <a:off x="457200" y="1219200"/>
            <a:ext cx="8229600" cy="5410200"/>
          </a:xfrm>
        </p:spPr>
        <p:txBody>
          <a:bodyPr>
            <a:noAutofit/>
          </a:bodyPr>
          <a:lstStyle/>
          <a:p>
            <a:r>
              <a:rPr lang="en-US" sz="2800" dirty="0" smtClean="0">
                <a:solidFill>
                  <a:srgbClr val="FF0000"/>
                </a:solidFill>
              </a:rPr>
              <a:t>(</a:t>
            </a:r>
            <a:r>
              <a:rPr lang="en-US" sz="2800" dirty="0" err="1" smtClean="0">
                <a:solidFill>
                  <a:srgbClr val="FF0000"/>
                </a:solidFill>
              </a:rPr>
              <a:t>i</a:t>
            </a:r>
            <a:r>
              <a:rPr lang="en-US" sz="2800" dirty="0" smtClean="0">
                <a:solidFill>
                  <a:srgbClr val="FF0000"/>
                </a:solidFill>
              </a:rPr>
              <a:t>) The tendency of formation of long open or closed atom chains by the combination of same atoms in themselves is known as catenation. </a:t>
            </a:r>
          </a:p>
          <a:p>
            <a:r>
              <a:rPr lang="en-US" sz="2800" dirty="0" smtClean="0"/>
              <a:t>(ii) The catenation is maximum in carbon and decreases down the group. </a:t>
            </a:r>
          </a:p>
          <a:p>
            <a:r>
              <a:rPr lang="en-US" sz="2800" dirty="0" smtClean="0">
                <a:solidFill>
                  <a:srgbClr val="FF0000"/>
                </a:solidFill>
              </a:rPr>
              <a:t>(iii) This is due to high bond energy of catenation.</a:t>
            </a:r>
          </a:p>
          <a:p>
            <a:r>
              <a:rPr lang="en-US" sz="2800" dirty="0" smtClean="0"/>
              <a:t>(iv) Only carbon atoms also form double or triple bonds involving p</a:t>
            </a:r>
            <a:r>
              <a:rPr lang="en-US" sz="2800" dirty="0" smtClean="0">
                <a:sym typeface="Symbol"/>
              </a:rPr>
              <a:t></a:t>
            </a:r>
            <a:r>
              <a:rPr lang="en-US" sz="2800" dirty="0" smtClean="0"/>
              <a:t>-p</a:t>
            </a:r>
            <a:r>
              <a:rPr lang="en-US" sz="2800" dirty="0" smtClean="0">
                <a:sym typeface="Symbol"/>
              </a:rPr>
              <a:t></a:t>
            </a:r>
            <a:r>
              <a:rPr lang="en-US" sz="2800" dirty="0" smtClean="0"/>
              <a:t> multiple bond within itself. </a:t>
            </a:r>
          </a:p>
          <a:p>
            <a:r>
              <a:rPr lang="en-US" sz="2800" dirty="0" smtClean="0"/>
              <a:t>	&gt; </a:t>
            </a:r>
            <a:r>
              <a:rPr lang="en-US" sz="2800" i="1" dirty="0" smtClean="0"/>
              <a:t>C</a:t>
            </a:r>
            <a:r>
              <a:rPr lang="en-US" sz="2800" dirty="0" smtClean="0"/>
              <a:t> = </a:t>
            </a:r>
            <a:r>
              <a:rPr lang="en-US" sz="2800" i="1" dirty="0" smtClean="0"/>
              <a:t>C</a:t>
            </a:r>
            <a:r>
              <a:rPr lang="en-US" sz="2800" dirty="0" smtClean="0"/>
              <a:t>&lt;; – </a:t>
            </a:r>
            <a:r>
              <a:rPr lang="en-US" sz="2800" i="1" dirty="0" smtClean="0"/>
              <a:t>C</a:t>
            </a:r>
            <a:r>
              <a:rPr lang="en-US" sz="2800" dirty="0" smtClean="0"/>
              <a:t> </a:t>
            </a:r>
            <a:r>
              <a:rPr lang="en-US" sz="2800" dirty="0" smtClean="0">
                <a:sym typeface="Symbol"/>
              </a:rPr>
              <a:t></a:t>
            </a:r>
            <a:r>
              <a:rPr lang="en-US" sz="2800" dirty="0" smtClean="0"/>
              <a:t> </a:t>
            </a:r>
            <a:r>
              <a:rPr lang="en-US" sz="2800" i="1" dirty="0" smtClean="0"/>
              <a:t>C</a:t>
            </a:r>
            <a:r>
              <a:rPr lang="en-US" sz="2800" dirty="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r>
              <a:rPr lang="en-US" dirty="0" smtClean="0">
                <a:solidFill>
                  <a:srgbClr val="FF0000"/>
                </a:solidFill>
              </a:rPr>
              <a:t>(v) Carbon also possesses the tendency to form closed chain compounds with </a:t>
            </a:r>
            <a:r>
              <a:rPr lang="en-US" i="1" dirty="0" smtClean="0">
                <a:solidFill>
                  <a:srgbClr val="FF0000"/>
                </a:solidFill>
              </a:rPr>
              <a:t>O, S</a:t>
            </a:r>
            <a:r>
              <a:rPr lang="en-US" dirty="0" smtClean="0">
                <a:solidFill>
                  <a:srgbClr val="FF0000"/>
                </a:solidFill>
              </a:rPr>
              <a:t> and </a:t>
            </a:r>
            <a:r>
              <a:rPr lang="en-US" i="1" dirty="0" smtClean="0">
                <a:solidFill>
                  <a:srgbClr val="FF0000"/>
                </a:solidFill>
              </a:rPr>
              <a:t>N</a:t>
            </a:r>
            <a:r>
              <a:rPr lang="en-US" dirty="0" smtClean="0">
                <a:solidFill>
                  <a:srgbClr val="FF0000"/>
                </a:solidFill>
              </a:rPr>
              <a:t> atoms as well as forming </a:t>
            </a:r>
            <a:r>
              <a:rPr lang="en-US" i="1" dirty="0" smtClean="0">
                <a:solidFill>
                  <a:srgbClr val="FF0000"/>
                </a:solidFill>
              </a:rPr>
              <a:t>p</a:t>
            </a:r>
            <a:r>
              <a:rPr lang="en-US" dirty="0" smtClean="0">
                <a:solidFill>
                  <a:srgbClr val="FF0000"/>
                </a:solidFill>
                <a:sym typeface="Symbol"/>
              </a:rPr>
              <a:t></a:t>
            </a:r>
            <a:r>
              <a:rPr lang="en-US" dirty="0" smtClean="0">
                <a:solidFill>
                  <a:srgbClr val="FF0000"/>
                </a:solidFill>
              </a:rPr>
              <a:t>-</a:t>
            </a:r>
            <a:r>
              <a:rPr lang="en-US" i="1" dirty="0" smtClean="0">
                <a:solidFill>
                  <a:srgbClr val="FF0000"/>
                </a:solidFill>
              </a:rPr>
              <a:t>p</a:t>
            </a:r>
            <a:r>
              <a:rPr lang="en-US" dirty="0" smtClean="0">
                <a:solidFill>
                  <a:srgbClr val="FF0000"/>
                </a:solidFill>
                <a:sym typeface="Symbol"/>
              </a:rPr>
              <a:t></a:t>
            </a:r>
            <a:r>
              <a:rPr lang="en-US" dirty="0" smtClean="0">
                <a:solidFill>
                  <a:srgbClr val="FF0000"/>
                </a:solidFill>
              </a:rPr>
              <a:t> multiple bonds with other elements particularly nitrogen  and oxygen e.g. </a:t>
            </a:r>
            <a:r>
              <a:rPr lang="en-US" i="1" dirty="0" smtClean="0">
                <a:solidFill>
                  <a:srgbClr val="FF0000"/>
                </a:solidFill>
              </a:rPr>
              <a:t>C </a:t>
            </a:r>
            <a:r>
              <a:rPr lang="en-US" dirty="0" smtClean="0">
                <a:solidFill>
                  <a:srgbClr val="FF0000"/>
                </a:solidFill>
              </a:rPr>
              <a:t>=</a:t>
            </a:r>
            <a:r>
              <a:rPr lang="en-US" i="1" dirty="0" smtClean="0">
                <a:solidFill>
                  <a:srgbClr val="FF0000"/>
                </a:solidFill>
              </a:rPr>
              <a:t>O</a:t>
            </a:r>
            <a:r>
              <a:rPr lang="en-US" dirty="0" smtClean="0">
                <a:solidFill>
                  <a:srgbClr val="FF0000"/>
                </a:solidFill>
              </a:rPr>
              <a:t>; </a:t>
            </a:r>
            <a:r>
              <a:rPr lang="en-US" i="1" dirty="0" smtClean="0">
                <a:solidFill>
                  <a:srgbClr val="FF0000"/>
                </a:solidFill>
              </a:rPr>
              <a:t>C</a:t>
            </a:r>
            <a:r>
              <a:rPr lang="en-US" dirty="0" smtClean="0">
                <a:solidFill>
                  <a:srgbClr val="FF0000"/>
                </a:solidFill>
              </a:rPr>
              <a:t>=</a:t>
            </a:r>
            <a:r>
              <a:rPr lang="en-US" i="1" dirty="0" smtClean="0">
                <a:solidFill>
                  <a:srgbClr val="FF0000"/>
                </a:solidFill>
              </a:rPr>
              <a:t>N</a:t>
            </a:r>
            <a:r>
              <a:rPr lang="en-US" dirty="0" smtClean="0">
                <a:solidFill>
                  <a:srgbClr val="FF0000"/>
                </a:solidFill>
              </a:rPr>
              <a:t>; </a:t>
            </a:r>
            <a:r>
              <a:rPr lang="en-US" i="1" dirty="0" smtClean="0">
                <a:solidFill>
                  <a:srgbClr val="FF0000"/>
                </a:solidFill>
              </a:rPr>
              <a:t>C</a:t>
            </a:r>
            <a:r>
              <a:rPr lang="en-US" dirty="0" smtClean="0">
                <a:solidFill>
                  <a:srgbClr val="FF0000"/>
                </a:solidFill>
              </a:rPr>
              <a:t> </a:t>
            </a:r>
            <a:r>
              <a:rPr lang="en-US" dirty="0" smtClean="0">
                <a:solidFill>
                  <a:srgbClr val="FF0000"/>
                </a:solidFill>
                <a:sym typeface="Symbol"/>
              </a:rPr>
              <a:t></a:t>
            </a:r>
            <a:r>
              <a:rPr lang="en-US" dirty="0" smtClean="0">
                <a:solidFill>
                  <a:srgbClr val="FF0000"/>
                </a:solidFill>
              </a:rPr>
              <a:t> </a:t>
            </a:r>
            <a:r>
              <a:rPr lang="en-US" i="1" dirty="0" smtClean="0">
                <a:solidFill>
                  <a:srgbClr val="FF0000"/>
                </a:solidFill>
              </a:rPr>
              <a:t>N</a:t>
            </a:r>
            <a:r>
              <a:rPr lang="en-US" dirty="0" smtClean="0">
                <a:solidFill>
                  <a:srgbClr val="FF0000"/>
                </a:solidFill>
              </a:rPr>
              <a:t>; </a:t>
            </a:r>
            <a:r>
              <a:rPr lang="en-US" i="1" dirty="0" smtClean="0">
                <a:solidFill>
                  <a:srgbClr val="FF0000"/>
                </a:solidFill>
              </a:rPr>
              <a:t>C</a:t>
            </a:r>
            <a:r>
              <a:rPr lang="en-US" dirty="0" smtClean="0">
                <a:solidFill>
                  <a:srgbClr val="FF0000"/>
                </a:solidFill>
              </a:rPr>
              <a:t> = </a:t>
            </a:r>
            <a:r>
              <a:rPr lang="en-US" i="1" dirty="0" smtClean="0">
                <a:solidFill>
                  <a:srgbClr val="FF0000"/>
                </a:solidFill>
              </a:rPr>
              <a:t>S</a:t>
            </a:r>
            <a:r>
              <a:rPr lang="en-US" dirty="0" smtClean="0">
                <a:solidFill>
                  <a:srgbClr val="FF0000"/>
                </a:solidFill>
              </a:rPr>
              <a:t> are the functional groups present in numerous  molecules due to this reason.</a:t>
            </a:r>
          </a:p>
          <a:p>
            <a:r>
              <a:rPr lang="en-US" dirty="0" smtClean="0"/>
              <a:t>(vi) Carbon can form chain containing any number of carbon atoms </a:t>
            </a:r>
            <a:r>
              <a:rPr lang="en-US" i="1" dirty="0" smtClean="0"/>
              <a:t>Si</a:t>
            </a:r>
            <a:r>
              <a:rPr lang="en-US" dirty="0" smtClean="0"/>
              <a:t> and </a:t>
            </a:r>
            <a:r>
              <a:rPr lang="en-US" i="1" dirty="0" err="1" smtClean="0"/>
              <a:t>Ge</a:t>
            </a:r>
            <a:r>
              <a:rPr lang="en-US" dirty="0" smtClean="0"/>
              <a:t> cannot extend the chain beyond 6 atoms, while </a:t>
            </a:r>
            <a:r>
              <a:rPr lang="en-US" i="1" dirty="0" err="1" smtClean="0"/>
              <a:t>Sn</a:t>
            </a:r>
            <a:r>
              <a:rPr lang="en-US" dirty="0" smtClean="0"/>
              <a:t> and </a:t>
            </a:r>
            <a:r>
              <a:rPr lang="en-US" i="1" dirty="0" err="1" smtClean="0"/>
              <a:t>Pb</a:t>
            </a:r>
            <a:r>
              <a:rPr lang="en-US" dirty="0" smtClean="0"/>
              <a:t> do not form chains containing more than one or two atoms.</a:t>
            </a:r>
          </a:p>
          <a:p>
            <a:r>
              <a:rPr lang="en-US" dirty="0" smtClean="0">
                <a:solidFill>
                  <a:srgbClr val="FF0000"/>
                </a:solidFill>
              </a:rPr>
              <a:t>(vii) The reason for greater tendency of carbon for catenation than other elements in the group may further be explained by the fact that the </a:t>
            </a:r>
            <a:r>
              <a:rPr lang="en-US" i="1" dirty="0" smtClean="0">
                <a:solidFill>
                  <a:srgbClr val="FF0000"/>
                </a:solidFill>
              </a:rPr>
              <a:t>C – C</a:t>
            </a:r>
            <a:r>
              <a:rPr lang="en-US" dirty="0" smtClean="0">
                <a:solidFill>
                  <a:srgbClr val="FF0000"/>
                </a:solidFill>
              </a:rPr>
              <a:t> bond energy is approximately of the same magnitude as the energies of the bond between </a:t>
            </a:r>
            <a:r>
              <a:rPr lang="en-US" i="1" dirty="0" smtClean="0">
                <a:solidFill>
                  <a:srgbClr val="FF0000"/>
                </a:solidFill>
              </a:rPr>
              <a:t>C</a:t>
            </a:r>
            <a:r>
              <a:rPr lang="en-US" dirty="0" smtClean="0">
                <a:solidFill>
                  <a:srgbClr val="FF0000"/>
                </a:solidFill>
              </a:rPr>
              <a:t> and other elements. On the other hand, the </a:t>
            </a:r>
            <a:r>
              <a:rPr lang="en-US" i="1" dirty="0" smtClean="0">
                <a:solidFill>
                  <a:srgbClr val="FF0000"/>
                </a:solidFill>
              </a:rPr>
              <a:t>Si – Si</a:t>
            </a:r>
            <a:r>
              <a:rPr lang="en-US" dirty="0" smtClean="0">
                <a:solidFill>
                  <a:srgbClr val="FF0000"/>
                </a:solidFill>
              </a:rPr>
              <a:t> bond is weaker than the bond between silicon and other elements.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Anomalous </a:t>
            </a:r>
            <a:r>
              <a:rPr lang="en-US" b="1" dirty="0" err="1" smtClean="0">
                <a:solidFill>
                  <a:srgbClr val="FF0000"/>
                </a:solidFill>
              </a:rPr>
              <a:t>Behaviour</a:t>
            </a:r>
            <a:r>
              <a:rPr lang="en-US" b="1" dirty="0" smtClean="0">
                <a:solidFill>
                  <a:srgbClr val="FF0000"/>
                </a:solidFill>
              </a:rPr>
              <a:t> of Boron</a:t>
            </a:r>
            <a:endParaRPr lang="en-US" dirty="0">
              <a:solidFill>
                <a:srgbClr val="FF0000"/>
              </a:solidFill>
            </a:endParaRPr>
          </a:p>
        </p:txBody>
      </p:sp>
      <p:sp>
        <p:nvSpPr>
          <p:cNvPr id="3" name="Content Placeholder 2"/>
          <p:cNvSpPr>
            <a:spLocks noGrp="1"/>
          </p:cNvSpPr>
          <p:nvPr>
            <p:ph idx="1"/>
          </p:nvPr>
        </p:nvSpPr>
        <p:spPr>
          <a:xfrm>
            <a:off x="457200" y="1600200"/>
            <a:ext cx="8229600" cy="5029200"/>
          </a:xfrm>
        </p:spPr>
        <p:txBody>
          <a:bodyPr>
            <a:noAutofit/>
          </a:bodyPr>
          <a:lstStyle/>
          <a:p>
            <a:r>
              <a:rPr lang="en-US" sz="2000" dirty="0" smtClean="0">
                <a:solidFill>
                  <a:srgbClr val="FF0000"/>
                </a:solidFill>
              </a:rPr>
              <a:t>(1) Boron is a typical non- metal whereas other members are metals.</a:t>
            </a:r>
          </a:p>
          <a:p>
            <a:r>
              <a:rPr lang="en-US" sz="2000" dirty="0" smtClean="0">
                <a:solidFill>
                  <a:srgbClr val="002060"/>
                </a:solidFill>
              </a:rPr>
              <a:t>(2) Boron is a bad conductor of electricity whereas other metals are good conductors. </a:t>
            </a:r>
          </a:p>
          <a:p>
            <a:r>
              <a:rPr lang="en-US" sz="2000" dirty="0" smtClean="0">
                <a:solidFill>
                  <a:srgbClr val="FF0000"/>
                </a:solidFill>
              </a:rPr>
              <a:t>(3) Boron shows allotropy and exists in two forms – crystalline and amorphous. </a:t>
            </a:r>
            <a:r>
              <a:rPr lang="en-US" sz="2000" dirty="0" err="1" smtClean="0">
                <a:solidFill>
                  <a:srgbClr val="FF0000"/>
                </a:solidFill>
              </a:rPr>
              <a:t>Aluminium</a:t>
            </a:r>
            <a:r>
              <a:rPr lang="en-US" sz="2000" dirty="0" smtClean="0">
                <a:solidFill>
                  <a:srgbClr val="FF0000"/>
                </a:solidFill>
              </a:rPr>
              <a:t> is a soft metal and does not exist in different  forms. </a:t>
            </a:r>
          </a:p>
          <a:p>
            <a:r>
              <a:rPr lang="en-US" sz="2000" dirty="0" smtClean="0">
                <a:solidFill>
                  <a:srgbClr val="002060"/>
                </a:solidFill>
              </a:rPr>
              <a:t>(4) Like other non-metals, the melting point and boiling point of boron are much higher than those of other elements of group 13.</a:t>
            </a:r>
          </a:p>
          <a:p>
            <a:r>
              <a:rPr lang="en-US" sz="2000" dirty="0" smtClean="0">
                <a:solidFill>
                  <a:srgbClr val="FF0000"/>
                </a:solidFill>
              </a:rPr>
              <a:t>(5) Boron forms only covalent compounds whereas </a:t>
            </a:r>
            <a:r>
              <a:rPr lang="en-US" sz="2000" dirty="0" err="1" smtClean="0">
                <a:solidFill>
                  <a:srgbClr val="FF0000"/>
                </a:solidFill>
              </a:rPr>
              <a:t>aluminium</a:t>
            </a:r>
            <a:r>
              <a:rPr lang="en-US" sz="2000" dirty="0" smtClean="0">
                <a:solidFill>
                  <a:srgbClr val="FF0000"/>
                </a:solidFill>
              </a:rPr>
              <a:t> and other elements of group 13 form even some ionic compounds.</a:t>
            </a:r>
          </a:p>
          <a:p>
            <a:r>
              <a:rPr lang="en-US" sz="2000" dirty="0" smtClean="0">
                <a:solidFill>
                  <a:srgbClr val="002060"/>
                </a:solidFill>
              </a:rPr>
              <a:t>(6) The hydroxides and oxides of boron are acidic in nature whereas those of others are </a:t>
            </a:r>
            <a:r>
              <a:rPr lang="en-US" sz="2000" dirty="0" err="1" smtClean="0">
                <a:solidFill>
                  <a:srgbClr val="002060"/>
                </a:solidFill>
              </a:rPr>
              <a:t>amphoteric</a:t>
            </a:r>
            <a:r>
              <a:rPr lang="en-US" sz="2000" dirty="0" smtClean="0">
                <a:solidFill>
                  <a:srgbClr val="002060"/>
                </a:solidFill>
              </a:rPr>
              <a:t> and basic.</a:t>
            </a:r>
          </a:p>
          <a:p>
            <a:r>
              <a:rPr lang="en-US" sz="2000" dirty="0" smtClean="0">
                <a:solidFill>
                  <a:srgbClr val="FF0000"/>
                </a:solidFill>
              </a:rPr>
              <a:t>(7) The </a:t>
            </a:r>
            <a:r>
              <a:rPr lang="en-US" sz="2000" dirty="0" err="1" smtClean="0">
                <a:solidFill>
                  <a:srgbClr val="FF0000"/>
                </a:solidFill>
              </a:rPr>
              <a:t>trihalides</a:t>
            </a:r>
            <a:r>
              <a:rPr lang="en-US" sz="2000" dirty="0" smtClean="0">
                <a:solidFill>
                  <a:srgbClr val="FF0000"/>
                </a:solidFill>
              </a:rPr>
              <a:t> of boron (</a:t>
            </a:r>
            <a:r>
              <a:rPr lang="en-US" sz="2000" i="1" dirty="0" smtClean="0">
                <a:solidFill>
                  <a:srgbClr val="FF0000"/>
                </a:solidFill>
              </a:rPr>
              <a:t>BX</a:t>
            </a:r>
            <a:r>
              <a:rPr lang="en-US" sz="2000" baseline="-25000" dirty="0" smtClean="0">
                <a:solidFill>
                  <a:srgbClr val="FF0000"/>
                </a:solidFill>
              </a:rPr>
              <a:t>3</a:t>
            </a:r>
            <a:r>
              <a:rPr lang="en-US" sz="2000" dirty="0" smtClean="0">
                <a:solidFill>
                  <a:srgbClr val="FF0000"/>
                </a:solidFill>
              </a:rPr>
              <a:t>) exist as monomers On the other hand, </a:t>
            </a:r>
            <a:r>
              <a:rPr lang="en-US" sz="2000" dirty="0" err="1" smtClean="0">
                <a:solidFill>
                  <a:srgbClr val="FF0000"/>
                </a:solidFill>
              </a:rPr>
              <a:t>aluminium</a:t>
            </a:r>
            <a:r>
              <a:rPr lang="en-US" sz="2000" dirty="0" smtClean="0">
                <a:solidFill>
                  <a:srgbClr val="FF0000"/>
                </a:solidFill>
              </a:rPr>
              <a:t> halides exist as </a:t>
            </a:r>
            <a:r>
              <a:rPr lang="en-US" sz="2000" dirty="0" err="1" smtClean="0">
                <a:solidFill>
                  <a:srgbClr val="FF0000"/>
                </a:solidFill>
              </a:rPr>
              <a:t>dimers</a:t>
            </a:r>
            <a:r>
              <a:rPr lang="en-US" sz="2000" dirty="0" smtClean="0">
                <a:solidFill>
                  <a:srgbClr val="FF0000"/>
                </a:solidFill>
              </a:rPr>
              <a:t> (</a:t>
            </a:r>
            <a:r>
              <a:rPr lang="en-US" sz="2000" i="1" dirty="0" smtClean="0">
                <a:solidFill>
                  <a:srgbClr val="FF0000"/>
                </a:solidFill>
              </a:rPr>
              <a:t>Al</a:t>
            </a:r>
            <a:r>
              <a:rPr lang="en-US" sz="2000" baseline="-25000" dirty="0" smtClean="0">
                <a:solidFill>
                  <a:srgbClr val="FF0000"/>
                </a:solidFill>
              </a:rPr>
              <a:t>2</a:t>
            </a:r>
            <a:r>
              <a:rPr lang="en-US" sz="2000" i="1" dirty="0" smtClean="0">
                <a:solidFill>
                  <a:srgbClr val="FF0000"/>
                </a:solidFill>
              </a:rPr>
              <a:t>X</a:t>
            </a:r>
            <a:r>
              <a:rPr lang="en-US" sz="2000" baseline="-25000" dirty="0" smtClean="0">
                <a:solidFill>
                  <a:srgbClr val="FF0000"/>
                </a:solidFill>
              </a:rPr>
              <a:t>6</a:t>
            </a:r>
            <a:r>
              <a:rPr lang="en-US" sz="2000" dirty="0" smtClean="0">
                <a:solidFill>
                  <a:srgbClr val="FF0000"/>
                </a:solidFill>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r>
              <a:rPr lang="en-US" dirty="0" smtClean="0">
                <a:solidFill>
                  <a:srgbClr val="002060"/>
                </a:solidFill>
              </a:rPr>
              <a:t>(8) The hydrides of boron </a:t>
            </a:r>
            <a:r>
              <a:rPr lang="en-US" i="1" dirty="0" smtClean="0">
                <a:solidFill>
                  <a:srgbClr val="002060"/>
                </a:solidFill>
              </a:rPr>
              <a:t>i.e.</a:t>
            </a:r>
            <a:r>
              <a:rPr lang="en-US" dirty="0" smtClean="0">
                <a:solidFill>
                  <a:srgbClr val="002060"/>
                </a:solidFill>
              </a:rPr>
              <a:t> </a:t>
            </a:r>
            <a:r>
              <a:rPr lang="en-US" dirty="0" err="1" smtClean="0">
                <a:solidFill>
                  <a:srgbClr val="002060"/>
                </a:solidFill>
              </a:rPr>
              <a:t>boranes</a:t>
            </a:r>
            <a:r>
              <a:rPr lang="en-US" dirty="0" smtClean="0">
                <a:solidFill>
                  <a:srgbClr val="002060"/>
                </a:solidFill>
              </a:rPr>
              <a:t> are quite stable while those of </a:t>
            </a:r>
            <a:r>
              <a:rPr lang="en-US" dirty="0" err="1" smtClean="0">
                <a:solidFill>
                  <a:srgbClr val="002060"/>
                </a:solidFill>
              </a:rPr>
              <a:t>aluminium</a:t>
            </a:r>
            <a:r>
              <a:rPr lang="en-US" dirty="0" smtClean="0">
                <a:solidFill>
                  <a:srgbClr val="002060"/>
                </a:solidFill>
              </a:rPr>
              <a:t> are unstable. </a:t>
            </a:r>
          </a:p>
          <a:p>
            <a:r>
              <a:rPr lang="en-US" dirty="0" smtClean="0">
                <a:solidFill>
                  <a:srgbClr val="C00000"/>
                </a:solidFill>
              </a:rPr>
              <a:t>(9) Dilute acids have no action on boron Others liberate </a:t>
            </a:r>
            <a:r>
              <a:rPr lang="en-US" i="1" dirty="0" smtClean="0">
                <a:solidFill>
                  <a:srgbClr val="C00000"/>
                </a:solidFill>
              </a:rPr>
              <a:t>H</a:t>
            </a:r>
            <a:r>
              <a:rPr lang="en-US" baseline="-25000" dirty="0" smtClean="0">
                <a:solidFill>
                  <a:srgbClr val="C00000"/>
                </a:solidFill>
              </a:rPr>
              <a:t>2</a:t>
            </a:r>
            <a:r>
              <a:rPr lang="en-US" dirty="0" smtClean="0">
                <a:solidFill>
                  <a:srgbClr val="C00000"/>
                </a:solidFill>
              </a:rPr>
              <a:t> from them. </a:t>
            </a:r>
          </a:p>
          <a:p>
            <a:r>
              <a:rPr lang="en-US" dirty="0" smtClean="0">
                <a:solidFill>
                  <a:srgbClr val="002060"/>
                </a:solidFill>
              </a:rPr>
              <a:t>(10) Borates are more stable than aluminates. </a:t>
            </a:r>
          </a:p>
          <a:p>
            <a:r>
              <a:rPr lang="en-US" dirty="0" smtClean="0">
                <a:solidFill>
                  <a:srgbClr val="C00000"/>
                </a:solidFill>
              </a:rPr>
              <a:t>(11) Boron exhibit maximum </a:t>
            </a:r>
            <a:r>
              <a:rPr lang="en-US" dirty="0" err="1" smtClean="0">
                <a:solidFill>
                  <a:srgbClr val="C00000"/>
                </a:solidFill>
              </a:rPr>
              <a:t>covalency</a:t>
            </a:r>
            <a:r>
              <a:rPr lang="en-US" dirty="0" smtClean="0">
                <a:solidFill>
                  <a:srgbClr val="C00000"/>
                </a:solidFill>
              </a:rPr>
              <a:t> of four e.g., </a:t>
            </a:r>
            <a:r>
              <a:rPr lang="en-US" i="1" dirty="0" smtClean="0">
                <a:solidFill>
                  <a:srgbClr val="C00000"/>
                </a:solidFill>
              </a:rPr>
              <a:t>BH</a:t>
            </a:r>
            <a:r>
              <a:rPr lang="en-US" baseline="30000" dirty="0" smtClean="0">
                <a:solidFill>
                  <a:srgbClr val="C00000"/>
                </a:solidFill>
              </a:rPr>
              <a:t>–</a:t>
            </a:r>
            <a:r>
              <a:rPr lang="en-US" baseline="-25000" dirty="0" smtClean="0">
                <a:solidFill>
                  <a:srgbClr val="C00000"/>
                </a:solidFill>
              </a:rPr>
              <a:t>4</a:t>
            </a:r>
            <a:r>
              <a:rPr lang="en-US" dirty="0" smtClean="0">
                <a:solidFill>
                  <a:srgbClr val="C00000"/>
                </a:solidFill>
              </a:rPr>
              <a:t> ion while other members exhibit a maximum </a:t>
            </a:r>
            <a:r>
              <a:rPr lang="en-US" dirty="0" err="1" smtClean="0">
                <a:solidFill>
                  <a:srgbClr val="C00000"/>
                </a:solidFill>
              </a:rPr>
              <a:t>covalency</a:t>
            </a:r>
            <a:r>
              <a:rPr lang="en-US" dirty="0" smtClean="0">
                <a:solidFill>
                  <a:srgbClr val="C00000"/>
                </a:solidFill>
              </a:rPr>
              <a:t> of six e.g., [</a:t>
            </a:r>
            <a:r>
              <a:rPr lang="en-US" i="1" dirty="0" smtClean="0">
                <a:solidFill>
                  <a:srgbClr val="C00000"/>
                </a:solidFill>
              </a:rPr>
              <a:t>Al</a:t>
            </a:r>
            <a:r>
              <a:rPr lang="en-US" dirty="0" smtClean="0">
                <a:solidFill>
                  <a:srgbClr val="C00000"/>
                </a:solidFill>
              </a:rPr>
              <a:t>(</a:t>
            </a:r>
            <a:r>
              <a:rPr lang="en-US" i="1" dirty="0" smtClean="0">
                <a:solidFill>
                  <a:srgbClr val="C00000"/>
                </a:solidFill>
              </a:rPr>
              <a:t>OH</a:t>
            </a:r>
            <a:r>
              <a:rPr lang="en-US" dirty="0" smtClean="0">
                <a:solidFill>
                  <a:srgbClr val="C00000"/>
                </a:solidFill>
              </a:rPr>
              <a:t>)</a:t>
            </a:r>
            <a:r>
              <a:rPr lang="en-US" baseline="-25000" dirty="0" smtClean="0">
                <a:solidFill>
                  <a:srgbClr val="C00000"/>
                </a:solidFill>
              </a:rPr>
              <a:t>6</a:t>
            </a:r>
            <a:r>
              <a:rPr lang="en-US" dirty="0" smtClean="0">
                <a:solidFill>
                  <a:srgbClr val="C00000"/>
                </a:solidFill>
              </a:rPr>
              <a:t>]</a:t>
            </a:r>
            <a:r>
              <a:rPr lang="en-US" baseline="30000" dirty="0" smtClean="0">
                <a:solidFill>
                  <a:srgbClr val="C00000"/>
                </a:solidFill>
              </a:rPr>
              <a:t>3-­</a:t>
            </a:r>
            <a:r>
              <a:rPr lang="en-US" dirty="0" smtClean="0">
                <a:solidFill>
                  <a:srgbClr val="C00000"/>
                </a:solidFill>
              </a:rPr>
              <a:t>.</a:t>
            </a:r>
          </a:p>
          <a:p>
            <a:r>
              <a:rPr lang="en-US" dirty="0" smtClean="0">
                <a:solidFill>
                  <a:srgbClr val="002060"/>
                </a:solidFill>
              </a:rPr>
              <a:t>(12) Boron does not decompose steam while other members do so. </a:t>
            </a:r>
          </a:p>
          <a:p>
            <a:r>
              <a:rPr lang="en-US" dirty="0" smtClean="0">
                <a:solidFill>
                  <a:srgbClr val="C00000"/>
                </a:solidFill>
              </a:rPr>
              <a:t>(13) Boron combines with metals to give borides e.g. </a:t>
            </a:r>
            <a:r>
              <a:rPr lang="en-US" i="1" dirty="0" smtClean="0">
                <a:solidFill>
                  <a:srgbClr val="C00000"/>
                </a:solidFill>
              </a:rPr>
              <a:t>Mg</a:t>
            </a:r>
            <a:r>
              <a:rPr lang="en-US" baseline="-25000" dirty="0" smtClean="0">
                <a:solidFill>
                  <a:srgbClr val="C00000"/>
                </a:solidFill>
              </a:rPr>
              <a:t>3</a:t>
            </a:r>
            <a:r>
              <a:rPr lang="en-US" i="1" dirty="0" smtClean="0">
                <a:solidFill>
                  <a:srgbClr val="C00000"/>
                </a:solidFill>
              </a:rPr>
              <a:t>B</a:t>
            </a:r>
            <a:r>
              <a:rPr lang="en-US" baseline="-25000" dirty="0" smtClean="0">
                <a:solidFill>
                  <a:srgbClr val="C00000"/>
                </a:solidFill>
              </a:rPr>
              <a:t>2</a:t>
            </a:r>
            <a:r>
              <a:rPr lang="en-US" dirty="0" smtClean="0">
                <a:solidFill>
                  <a:srgbClr val="C00000"/>
                </a:solidFill>
              </a:rPr>
              <a:t>. Other members form simply alloys. </a:t>
            </a:r>
          </a:p>
          <a:p>
            <a:r>
              <a:rPr lang="en-US" dirty="0" smtClean="0">
                <a:solidFill>
                  <a:srgbClr val="002060"/>
                </a:solidFill>
              </a:rPr>
              <a:t>(14) Concentrated nitric acid </a:t>
            </a:r>
            <a:r>
              <a:rPr lang="en-US" dirty="0" err="1" smtClean="0">
                <a:solidFill>
                  <a:srgbClr val="002060"/>
                </a:solidFill>
              </a:rPr>
              <a:t>oxidises</a:t>
            </a:r>
            <a:r>
              <a:rPr lang="en-US" dirty="0" smtClean="0">
                <a:solidFill>
                  <a:srgbClr val="002060"/>
                </a:solidFill>
              </a:rPr>
              <a:t> boron to boric acid but no such action is noticed other group members.</a:t>
            </a:r>
          </a:p>
          <a:p>
            <a:r>
              <a:rPr lang="en-US" i="1" dirty="0" smtClean="0">
                <a:solidFill>
                  <a:srgbClr val="002060"/>
                </a:solidFill>
              </a:rPr>
              <a:t>	B </a:t>
            </a:r>
            <a:r>
              <a:rPr lang="en-US" dirty="0" smtClean="0">
                <a:solidFill>
                  <a:srgbClr val="002060"/>
                </a:solidFill>
              </a:rPr>
              <a:t>+ 3</a:t>
            </a:r>
            <a:r>
              <a:rPr lang="en-US" i="1" dirty="0" smtClean="0">
                <a:solidFill>
                  <a:srgbClr val="002060"/>
                </a:solidFill>
              </a:rPr>
              <a:t>HNO</a:t>
            </a:r>
            <a:r>
              <a:rPr lang="en-US" baseline="-25000" dirty="0" smtClean="0">
                <a:solidFill>
                  <a:srgbClr val="002060"/>
                </a:solidFill>
              </a:rPr>
              <a:t>3</a:t>
            </a:r>
            <a:r>
              <a:rPr lang="en-US" i="1" dirty="0" smtClean="0">
                <a:solidFill>
                  <a:srgbClr val="002060"/>
                </a:solidFill>
              </a:rPr>
              <a:t> </a:t>
            </a:r>
            <a:r>
              <a:rPr lang="en-US" dirty="0" smtClean="0">
                <a:solidFill>
                  <a:srgbClr val="002060"/>
                </a:solidFill>
                <a:sym typeface="Symbol"/>
              </a:rPr>
              <a:t></a:t>
            </a:r>
            <a:r>
              <a:rPr lang="en-US" i="1" dirty="0" smtClean="0">
                <a:solidFill>
                  <a:srgbClr val="002060"/>
                </a:solidFill>
              </a:rPr>
              <a:t>H</a:t>
            </a:r>
            <a:r>
              <a:rPr lang="en-US" baseline="-25000" dirty="0" smtClean="0">
                <a:solidFill>
                  <a:srgbClr val="002060"/>
                </a:solidFill>
              </a:rPr>
              <a:t>3</a:t>
            </a:r>
            <a:r>
              <a:rPr lang="en-US" i="1" dirty="0" smtClean="0">
                <a:solidFill>
                  <a:srgbClr val="002060"/>
                </a:solidFill>
              </a:rPr>
              <a:t>BO</a:t>
            </a:r>
            <a:r>
              <a:rPr lang="en-US" baseline="-25000" dirty="0" smtClean="0">
                <a:solidFill>
                  <a:srgbClr val="002060"/>
                </a:solidFill>
              </a:rPr>
              <a:t>3</a:t>
            </a:r>
            <a:r>
              <a:rPr lang="en-US" i="1" dirty="0" smtClean="0">
                <a:solidFill>
                  <a:srgbClr val="002060"/>
                </a:solidFill>
              </a:rPr>
              <a:t> </a:t>
            </a:r>
            <a:r>
              <a:rPr lang="en-US" dirty="0" smtClean="0">
                <a:solidFill>
                  <a:srgbClr val="002060"/>
                </a:solidFill>
              </a:rPr>
              <a:t>+ 3</a:t>
            </a:r>
            <a:r>
              <a:rPr lang="en-US" i="1" dirty="0" smtClean="0">
                <a:solidFill>
                  <a:srgbClr val="002060"/>
                </a:solidFill>
              </a:rPr>
              <a:t>NO</a:t>
            </a:r>
            <a:r>
              <a:rPr lang="en-US" baseline="-25000" dirty="0" smtClean="0">
                <a:solidFill>
                  <a:srgbClr val="002060"/>
                </a:solidFill>
              </a:rPr>
              <a:t>2</a:t>
            </a:r>
            <a:endParaRPr lang="en-US" dirty="0" smtClean="0">
              <a:solidFill>
                <a:srgbClr val="00206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 Family</a:t>
            </a:r>
            <a:endParaRPr lang="en-US" dirty="0"/>
          </a:p>
        </p:txBody>
      </p:sp>
      <p:sp>
        <p:nvSpPr>
          <p:cNvPr id="3" name="Content Placeholder 2"/>
          <p:cNvSpPr>
            <a:spLocks noGrp="1"/>
          </p:cNvSpPr>
          <p:nvPr>
            <p:ph idx="1"/>
          </p:nvPr>
        </p:nvSpPr>
        <p:spPr>
          <a:xfrm>
            <a:off x="381000" y="1752600"/>
            <a:ext cx="3505200" cy="4114799"/>
          </a:xfrm>
        </p:spPr>
        <p:txBody>
          <a:bodyPr>
            <a:normAutofit fontScale="77500" lnSpcReduction="20000"/>
          </a:bodyPr>
          <a:lstStyle/>
          <a:p>
            <a:pPr algn="just">
              <a:buNone/>
            </a:pPr>
            <a:r>
              <a:rPr lang="en-US" dirty="0" smtClean="0">
                <a:solidFill>
                  <a:srgbClr val="FF0000"/>
                </a:solidFill>
              </a:rPr>
              <a:t>	Carbon is the first member of group 14 or IVA of the periodic table. It consists of five elements carbon (</a:t>
            </a:r>
            <a:r>
              <a:rPr lang="en-US" i="1" dirty="0" smtClean="0">
                <a:solidFill>
                  <a:srgbClr val="FF0000"/>
                </a:solidFill>
              </a:rPr>
              <a:t>C</a:t>
            </a:r>
            <a:r>
              <a:rPr lang="en-US" dirty="0" smtClean="0">
                <a:solidFill>
                  <a:srgbClr val="FF0000"/>
                </a:solidFill>
              </a:rPr>
              <a:t>), silicon (</a:t>
            </a:r>
            <a:r>
              <a:rPr lang="en-US" i="1" dirty="0" smtClean="0">
                <a:solidFill>
                  <a:srgbClr val="FF0000"/>
                </a:solidFill>
              </a:rPr>
              <a:t>Si</a:t>
            </a:r>
            <a:r>
              <a:rPr lang="en-US" dirty="0" smtClean="0">
                <a:solidFill>
                  <a:srgbClr val="FF0000"/>
                </a:solidFill>
              </a:rPr>
              <a:t>), germanium (</a:t>
            </a:r>
            <a:r>
              <a:rPr lang="en-US" i="1" dirty="0" err="1" smtClean="0">
                <a:solidFill>
                  <a:srgbClr val="FF0000"/>
                </a:solidFill>
              </a:rPr>
              <a:t>Ge</a:t>
            </a:r>
            <a:r>
              <a:rPr lang="en-US" dirty="0" smtClean="0">
                <a:solidFill>
                  <a:srgbClr val="FF0000"/>
                </a:solidFill>
              </a:rPr>
              <a:t>), tin (</a:t>
            </a:r>
            <a:r>
              <a:rPr lang="en-US" i="1" dirty="0" err="1" smtClean="0">
                <a:solidFill>
                  <a:srgbClr val="FF0000"/>
                </a:solidFill>
              </a:rPr>
              <a:t>Sn</a:t>
            </a:r>
            <a:r>
              <a:rPr lang="en-US" dirty="0" smtClean="0">
                <a:solidFill>
                  <a:srgbClr val="FF0000"/>
                </a:solidFill>
              </a:rPr>
              <a:t>) and lead (</a:t>
            </a:r>
            <a:r>
              <a:rPr lang="en-US" i="1" dirty="0" err="1" smtClean="0">
                <a:solidFill>
                  <a:srgbClr val="FF0000"/>
                </a:solidFill>
              </a:rPr>
              <a:t>Pb</a:t>
            </a:r>
            <a:r>
              <a:rPr lang="en-US" dirty="0" smtClean="0">
                <a:solidFill>
                  <a:srgbClr val="FF0000"/>
                </a:solidFill>
              </a:rPr>
              <a:t>). Carbon and silicon are nonmetals, germanium is metalloid and tin and lead are metals.</a:t>
            </a:r>
          </a:p>
          <a:p>
            <a:endParaRPr lang="en-US" dirty="0">
              <a:solidFill>
                <a:srgbClr val="FF0000"/>
              </a:solidFill>
            </a:endParaRPr>
          </a:p>
        </p:txBody>
      </p:sp>
      <p:pic>
        <p:nvPicPr>
          <p:cNvPr id="4" name="Content Placeholder 5" descr="Carbon_Family_img1.jpg"/>
          <p:cNvPicPr>
            <a:picLocks noChangeAspect="1"/>
          </p:cNvPicPr>
          <p:nvPr/>
        </p:nvPicPr>
        <p:blipFill>
          <a:blip r:embed="rId2"/>
          <a:stretch>
            <a:fillRect/>
          </a:stretch>
        </p:blipFill>
        <p:spPr>
          <a:xfrm>
            <a:off x="4114801" y="1752600"/>
            <a:ext cx="4191000" cy="37354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Physical properties </a:t>
            </a:r>
            <a:br>
              <a:rPr lang="en-US" b="1" dirty="0" smtClean="0"/>
            </a:br>
            <a:endParaRPr lang="en-US" dirty="0"/>
          </a:p>
        </p:txBody>
      </p:sp>
      <p:sp>
        <p:nvSpPr>
          <p:cNvPr id="3" name="Content Placeholder 2"/>
          <p:cNvSpPr>
            <a:spLocks noGrp="1"/>
          </p:cNvSpPr>
          <p:nvPr>
            <p:ph idx="1"/>
          </p:nvPr>
        </p:nvSpPr>
        <p:spPr/>
        <p:txBody>
          <a:bodyPr/>
          <a:lstStyle/>
          <a:p>
            <a:r>
              <a:rPr lang="en-US" b="1" dirty="0" smtClean="0">
                <a:solidFill>
                  <a:srgbClr val="FF0000"/>
                </a:solidFill>
              </a:rPr>
              <a:t>Non-metallic nature : </a:t>
            </a:r>
            <a:r>
              <a:rPr lang="en-US" dirty="0" smtClean="0">
                <a:solidFill>
                  <a:srgbClr val="FF0000"/>
                </a:solidFill>
              </a:rPr>
              <a:t>The non-metallic nature decreases along the group. </a:t>
            </a:r>
          </a:p>
          <a:p>
            <a:r>
              <a:rPr lang="en-US" b="1" dirty="0" smtClean="0"/>
              <a:t>	 C   Si          	      </a:t>
            </a:r>
            <a:r>
              <a:rPr lang="en-US" b="1" dirty="0" err="1" smtClean="0"/>
              <a:t>Ge</a:t>
            </a:r>
            <a:r>
              <a:rPr lang="en-US" b="1" dirty="0" smtClean="0"/>
              <a:t>                 </a:t>
            </a:r>
            <a:r>
              <a:rPr lang="en-US" b="1" dirty="0" err="1" smtClean="0"/>
              <a:t>Sn</a:t>
            </a:r>
            <a:r>
              <a:rPr lang="en-US" b="1" dirty="0" smtClean="0"/>
              <a:t>            </a:t>
            </a:r>
            <a:r>
              <a:rPr lang="en-US" b="1" dirty="0" err="1" smtClean="0"/>
              <a:t>Pb</a:t>
            </a:r>
            <a:r>
              <a:rPr lang="en-US" b="1" dirty="0" smtClean="0"/>
              <a:t>	</a:t>
            </a:r>
          </a:p>
          <a:p>
            <a:r>
              <a:rPr lang="en-US" dirty="0" smtClean="0"/>
              <a:t>Non-metals       metalloid       metal      </a:t>
            </a:r>
            <a:r>
              <a:rPr lang="en-US" dirty="0" err="1" smtClean="0"/>
              <a:t>metal</a:t>
            </a:r>
            <a:r>
              <a:rPr lang="en-US" dirty="0" smtClean="0"/>
              <a:t> </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Density :</a:t>
            </a:r>
            <a:endParaRPr lang="en-US" dirty="0"/>
          </a:p>
        </p:txBody>
      </p:sp>
      <p:sp>
        <p:nvSpPr>
          <p:cNvPr id="3" name="Content Placeholder 2"/>
          <p:cNvSpPr>
            <a:spLocks noGrp="1"/>
          </p:cNvSpPr>
          <p:nvPr>
            <p:ph idx="1"/>
          </p:nvPr>
        </p:nvSpPr>
        <p:spPr/>
        <p:txBody>
          <a:bodyPr/>
          <a:lstStyle/>
          <a:p>
            <a:r>
              <a:rPr lang="en-US" dirty="0" smtClean="0">
                <a:solidFill>
                  <a:srgbClr val="FF0000"/>
                </a:solidFill>
              </a:rPr>
              <a:t>The density of these elements increases down the group as reported below </a:t>
            </a:r>
          </a:p>
          <a:p>
            <a:r>
              <a:rPr lang="en-US" dirty="0" smtClean="0"/>
              <a:t>Element         </a:t>
            </a:r>
            <a:r>
              <a:rPr lang="en-US" i="1" dirty="0" smtClean="0"/>
              <a:t>C                 Si      </a:t>
            </a:r>
            <a:r>
              <a:rPr lang="en-US" i="1" dirty="0" err="1" smtClean="0"/>
              <a:t>Ge</a:t>
            </a:r>
            <a:r>
              <a:rPr lang="en-US" i="1" dirty="0" smtClean="0"/>
              <a:t>     </a:t>
            </a:r>
            <a:r>
              <a:rPr lang="en-US" i="1" dirty="0" err="1" smtClean="0"/>
              <a:t>Sn</a:t>
            </a:r>
            <a:r>
              <a:rPr lang="en-US" i="1" dirty="0" smtClean="0"/>
              <a:t>       </a:t>
            </a:r>
            <a:r>
              <a:rPr lang="en-US" i="1" dirty="0" err="1" smtClean="0"/>
              <a:t>Pb</a:t>
            </a:r>
            <a:endParaRPr lang="en-US" dirty="0" smtClean="0"/>
          </a:p>
          <a:p>
            <a:r>
              <a:rPr lang="en-US" dirty="0" smtClean="0">
                <a:solidFill>
                  <a:srgbClr val="FF0000"/>
                </a:solidFill>
              </a:rPr>
              <a:t>Density (g/ml)	3.51 (for diamond)    2.34  5.32   7.26     11.34</a:t>
            </a:r>
          </a:p>
          <a:p>
            <a:r>
              <a:rPr lang="en-US" dirty="0" smtClean="0"/>
              <a:t>2.22 (for graphite)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Melting point and boiling points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solidFill>
                  <a:srgbClr val="FF0000"/>
                </a:solidFill>
              </a:rPr>
              <a:t>	(</a:t>
            </a:r>
            <a:r>
              <a:rPr lang="en-US" dirty="0" err="1" smtClean="0">
                <a:solidFill>
                  <a:srgbClr val="FF0000"/>
                </a:solidFill>
              </a:rPr>
              <a:t>i</a:t>
            </a:r>
            <a:r>
              <a:rPr lang="en-US" dirty="0" smtClean="0">
                <a:solidFill>
                  <a:srgbClr val="FF0000"/>
                </a:solidFill>
              </a:rPr>
              <a:t>) The melting point and boiling point of this group members decrease down the group. </a:t>
            </a:r>
          </a:p>
          <a:p>
            <a:r>
              <a:rPr lang="en-US" dirty="0" smtClean="0"/>
              <a:t>Element               </a:t>
            </a:r>
            <a:r>
              <a:rPr lang="en-US" i="1" dirty="0" smtClean="0"/>
              <a:t>C           Si            </a:t>
            </a:r>
            <a:r>
              <a:rPr lang="en-US" i="1" dirty="0" err="1" smtClean="0"/>
              <a:t>Ge</a:t>
            </a:r>
            <a:r>
              <a:rPr lang="en-US" i="1" dirty="0" smtClean="0"/>
              <a:t>          </a:t>
            </a:r>
            <a:r>
              <a:rPr lang="en-US" i="1" dirty="0" err="1" smtClean="0"/>
              <a:t>Sn</a:t>
            </a:r>
            <a:r>
              <a:rPr lang="en-US" i="1" dirty="0" smtClean="0"/>
              <a:t>          </a:t>
            </a:r>
            <a:r>
              <a:rPr lang="en-US" i="1" dirty="0" err="1" smtClean="0"/>
              <a:t>Pb</a:t>
            </a:r>
            <a:endParaRPr lang="en-US" dirty="0" smtClean="0"/>
          </a:p>
          <a:p>
            <a:r>
              <a:rPr lang="en-US" dirty="0" smtClean="0"/>
              <a:t>m.pt(</a:t>
            </a:r>
            <a:r>
              <a:rPr lang="en-US" i="1" dirty="0" smtClean="0"/>
              <a:t>K</a:t>
            </a:r>
            <a:r>
              <a:rPr lang="en-US" dirty="0" smtClean="0"/>
              <a:t>)             4373      1693       1218        505         600</a:t>
            </a:r>
          </a:p>
          <a:p>
            <a:r>
              <a:rPr lang="en-US" dirty="0" smtClean="0"/>
              <a:t>b.pt.(</a:t>
            </a:r>
            <a:r>
              <a:rPr lang="en-US" i="1" dirty="0" smtClean="0"/>
              <a:t>K</a:t>
            </a:r>
            <a:r>
              <a:rPr lang="en-US" dirty="0" smtClean="0"/>
              <a:t>)                –         3550       3123       2896       2024</a:t>
            </a:r>
          </a:p>
          <a:p>
            <a:pPr algn="just"/>
            <a:r>
              <a:rPr lang="en-US" dirty="0" smtClean="0">
                <a:solidFill>
                  <a:srgbClr val="FF0000"/>
                </a:solidFill>
              </a:rPr>
              <a:t>(ii) The melting point and boiling point of group 14 elements are however, higher than their corresponding group 13 elements. This is due to the formation of four covalent bonds on account of four electrons in their valence shells which results in strong binding forces in between their atoms in solid as well as in liquid state.</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Atomic radii and atomic volume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a:t>
            </a:r>
            <a:r>
              <a:rPr lang="en-US" dirty="0" err="1" smtClean="0">
                <a:solidFill>
                  <a:srgbClr val="FF0000"/>
                </a:solidFill>
              </a:rPr>
              <a:t>i</a:t>
            </a:r>
            <a:r>
              <a:rPr lang="en-US" dirty="0" smtClean="0">
                <a:solidFill>
                  <a:srgbClr val="FF0000"/>
                </a:solidFill>
              </a:rPr>
              <a:t>) Both atomic radii and atomic volume increases gradually on moving down the group due to the effect of extra shell being added from member to member.</a:t>
            </a:r>
          </a:p>
          <a:p>
            <a:r>
              <a:rPr lang="en-US" b="1" dirty="0" smtClean="0"/>
              <a:t>                                       C        Si         </a:t>
            </a:r>
            <a:r>
              <a:rPr lang="en-US" b="1" dirty="0" err="1" smtClean="0"/>
              <a:t>Ge</a:t>
            </a:r>
            <a:r>
              <a:rPr lang="en-US" b="1" dirty="0" smtClean="0"/>
              <a:t>         </a:t>
            </a:r>
            <a:r>
              <a:rPr lang="en-US" b="1" dirty="0" err="1" smtClean="0"/>
              <a:t>Sn</a:t>
            </a:r>
            <a:r>
              <a:rPr lang="en-US" b="1" dirty="0" smtClean="0"/>
              <a:t>          </a:t>
            </a:r>
            <a:r>
              <a:rPr lang="en-US" b="1" dirty="0" err="1" smtClean="0"/>
              <a:t>Pb</a:t>
            </a:r>
            <a:endParaRPr lang="en-US" b="1" dirty="0" smtClean="0"/>
          </a:p>
          <a:p>
            <a:r>
              <a:rPr lang="en-US" dirty="0" smtClean="0"/>
              <a:t>Atomic radius (pm)       0.77    111      122        141        144</a:t>
            </a:r>
          </a:p>
          <a:p>
            <a:r>
              <a:rPr lang="en-US" dirty="0" smtClean="0"/>
              <a:t>Atomic volume (</a:t>
            </a:r>
            <a:r>
              <a:rPr lang="en-US" i="1" dirty="0" smtClean="0"/>
              <a:t>ml</a:t>
            </a:r>
            <a:r>
              <a:rPr lang="en-US" dirty="0" smtClean="0"/>
              <a:t>)       3.4    11.4     13.6       16.3       18.27</a:t>
            </a:r>
          </a:p>
          <a:p>
            <a:r>
              <a:rPr lang="en-US" dirty="0" smtClean="0">
                <a:solidFill>
                  <a:srgbClr val="FF0000"/>
                </a:solidFill>
              </a:rPr>
              <a:t>(ii) The atomic radii of group 14 elements are than their corresponding group 13 elements due to increase in nuclear charge in the same period. </a:t>
            </a:r>
          </a:p>
          <a:p>
            <a:r>
              <a:rPr lang="en-US" dirty="0" smtClean="0">
                <a:solidFill>
                  <a:srgbClr val="FF0000"/>
                </a:solidFill>
              </a:rPr>
              <a:t>(iii) Some of the ionic radii involving six co-ordination of these group elements are given below, </a:t>
            </a:r>
          </a:p>
          <a:p>
            <a:r>
              <a:rPr lang="en-US" dirty="0" smtClean="0"/>
              <a:t>	                                </a:t>
            </a:r>
            <a:r>
              <a:rPr lang="en-US" i="1" dirty="0" smtClean="0"/>
              <a:t>C          Si         </a:t>
            </a:r>
            <a:r>
              <a:rPr lang="en-US" i="1" dirty="0" err="1" smtClean="0"/>
              <a:t>Ge</a:t>
            </a:r>
            <a:r>
              <a:rPr lang="en-US" i="1" dirty="0" smtClean="0"/>
              <a:t>          </a:t>
            </a:r>
            <a:r>
              <a:rPr lang="en-US" i="1" dirty="0" err="1" smtClean="0"/>
              <a:t>Sn</a:t>
            </a:r>
            <a:r>
              <a:rPr lang="en-US" i="1" dirty="0" smtClean="0"/>
              <a:t>         </a:t>
            </a:r>
            <a:r>
              <a:rPr lang="en-US" i="1" dirty="0" err="1" smtClean="0"/>
              <a:t>Pb</a:t>
            </a:r>
            <a:endParaRPr lang="en-US" dirty="0" smtClean="0"/>
          </a:p>
          <a:p>
            <a:r>
              <a:rPr lang="en-US" dirty="0" smtClean="0"/>
              <a:t>Ionic radius (</a:t>
            </a:r>
            <a:r>
              <a:rPr lang="en-US" i="1" dirty="0" smtClean="0"/>
              <a:t>M</a:t>
            </a:r>
            <a:r>
              <a:rPr lang="en-US" baseline="30000" dirty="0" smtClean="0"/>
              <a:t>2+</a:t>
            </a:r>
            <a:r>
              <a:rPr lang="en-US" dirty="0" smtClean="0"/>
              <a:t>) in pm     –          –           73          118       119</a:t>
            </a:r>
          </a:p>
          <a:p>
            <a:r>
              <a:rPr lang="en-US" dirty="0" smtClean="0"/>
              <a:t>Ionic radius (</a:t>
            </a:r>
            <a:r>
              <a:rPr lang="en-US" i="1" dirty="0" smtClean="0"/>
              <a:t>M</a:t>
            </a:r>
            <a:r>
              <a:rPr lang="en-US" baseline="30000" dirty="0" smtClean="0"/>
              <a:t>++</a:t>
            </a:r>
            <a:r>
              <a:rPr lang="en-US" dirty="0" smtClean="0"/>
              <a:t>) in pm     –         40          53           69         78</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Electronegativity</a:t>
            </a:r>
            <a:r>
              <a:rPr lang="en-US" b="1" dirty="0" smtClean="0"/>
              <a:t>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FF0000"/>
                </a:solidFill>
              </a:rPr>
              <a:t>The </a:t>
            </a:r>
            <a:r>
              <a:rPr lang="en-US" dirty="0" err="1" smtClean="0">
                <a:solidFill>
                  <a:srgbClr val="FF0000"/>
                </a:solidFill>
              </a:rPr>
              <a:t>electronegativity</a:t>
            </a:r>
            <a:r>
              <a:rPr lang="en-US" dirty="0" smtClean="0">
                <a:solidFill>
                  <a:srgbClr val="FF0000"/>
                </a:solidFill>
              </a:rPr>
              <a:t> decreases from </a:t>
            </a:r>
            <a:r>
              <a:rPr lang="en-US" i="1" dirty="0" smtClean="0">
                <a:solidFill>
                  <a:srgbClr val="FF0000"/>
                </a:solidFill>
              </a:rPr>
              <a:t>C </a:t>
            </a:r>
            <a:r>
              <a:rPr lang="en-US" dirty="0" smtClean="0">
                <a:solidFill>
                  <a:srgbClr val="FF0000"/>
                </a:solidFill>
              </a:rPr>
              <a:t>to </a:t>
            </a:r>
            <a:r>
              <a:rPr lang="en-US" i="1" dirty="0" smtClean="0">
                <a:solidFill>
                  <a:srgbClr val="FF0000"/>
                </a:solidFill>
              </a:rPr>
              <a:t>Si </a:t>
            </a:r>
            <a:r>
              <a:rPr lang="en-US" dirty="0" smtClean="0">
                <a:solidFill>
                  <a:srgbClr val="FF0000"/>
                </a:solidFill>
              </a:rPr>
              <a:t>and then becomes constant.</a:t>
            </a:r>
            <a:r>
              <a:rPr lang="en-US" dirty="0" smtClean="0"/>
              <a:t> </a:t>
            </a:r>
          </a:p>
          <a:p>
            <a:r>
              <a:rPr lang="en-US" dirty="0" err="1" smtClean="0"/>
              <a:t>Electronegativity</a:t>
            </a:r>
            <a:r>
              <a:rPr lang="en-US" dirty="0" smtClean="0"/>
              <a:t> on </a:t>
            </a:r>
            <a:r>
              <a:rPr lang="en-US" dirty="0" err="1" smtClean="0"/>
              <a:t>pauling</a:t>
            </a:r>
            <a:r>
              <a:rPr lang="en-US" dirty="0" smtClean="0"/>
              <a:t> scale </a:t>
            </a:r>
            <a:endParaRPr lang="en-US" dirty="0" smtClean="0">
              <a:solidFill>
                <a:srgbClr val="FF0000"/>
              </a:solidFill>
            </a:endParaRPr>
          </a:p>
          <a:p>
            <a:r>
              <a:rPr lang="en-US" i="1" dirty="0" smtClean="0"/>
              <a:t>   C     Si     </a:t>
            </a:r>
            <a:r>
              <a:rPr lang="en-US" i="1" dirty="0" err="1" smtClean="0"/>
              <a:t>Ge</a:t>
            </a:r>
            <a:r>
              <a:rPr lang="en-US" i="1" dirty="0" smtClean="0"/>
              <a:t>      </a:t>
            </a:r>
            <a:r>
              <a:rPr lang="en-US" i="1" dirty="0" err="1" smtClean="0"/>
              <a:t>Sn</a:t>
            </a:r>
            <a:r>
              <a:rPr lang="en-US" i="1" dirty="0" smtClean="0"/>
              <a:t>      </a:t>
            </a:r>
            <a:r>
              <a:rPr lang="en-US" i="1" dirty="0" err="1" smtClean="0"/>
              <a:t>Pb</a:t>
            </a:r>
            <a:endParaRPr lang="en-US" dirty="0" smtClean="0"/>
          </a:p>
          <a:p>
            <a:r>
              <a:rPr lang="en-US" dirty="0" smtClean="0"/>
              <a:t>2.5   1.8    1.8    1.7      1.6</a:t>
            </a:r>
          </a:p>
          <a:p>
            <a:pPr algn="just"/>
            <a:r>
              <a:rPr lang="en-US" dirty="0" smtClean="0">
                <a:solidFill>
                  <a:srgbClr val="FF0000"/>
                </a:solidFill>
              </a:rPr>
              <a:t>The </a:t>
            </a:r>
            <a:r>
              <a:rPr lang="en-US" dirty="0" err="1" smtClean="0">
                <a:solidFill>
                  <a:srgbClr val="FF0000"/>
                </a:solidFill>
              </a:rPr>
              <a:t>electronegativity</a:t>
            </a:r>
            <a:r>
              <a:rPr lang="en-US" dirty="0" smtClean="0">
                <a:solidFill>
                  <a:srgbClr val="FF0000"/>
                </a:solidFill>
              </a:rPr>
              <a:t> from silicon onwards is almost is almost constant or shows a comparatively smaller decreases due to screening effects of d</a:t>
            </a:r>
            <a:r>
              <a:rPr lang="en-US" baseline="30000" dirty="0" smtClean="0">
                <a:solidFill>
                  <a:srgbClr val="FF0000"/>
                </a:solidFill>
              </a:rPr>
              <a:t>10</a:t>
            </a:r>
            <a:r>
              <a:rPr lang="en-US" dirty="0" smtClean="0">
                <a:solidFill>
                  <a:srgbClr val="FF0000"/>
                </a:solidFill>
              </a:rPr>
              <a:t> electrons in elements from </a:t>
            </a:r>
            <a:r>
              <a:rPr lang="en-US" i="1" dirty="0" err="1" smtClean="0">
                <a:solidFill>
                  <a:srgbClr val="FF0000"/>
                </a:solidFill>
              </a:rPr>
              <a:t>Ge</a:t>
            </a:r>
            <a:r>
              <a:rPr lang="en-US" dirty="0" smtClean="0">
                <a:solidFill>
                  <a:srgbClr val="FF0000"/>
                </a:solidFill>
              </a:rPr>
              <a:t> onwards.</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1044</Words>
  <Application>Microsoft Office PowerPoint</Application>
  <PresentationFormat>On-screen Show (4:3)</PresentationFormat>
  <Paragraphs>73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Anomalous Behaviour of Boron</vt:lpstr>
      <vt:lpstr>PowerPoint Presentation</vt:lpstr>
      <vt:lpstr>C - Family</vt:lpstr>
      <vt:lpstr>Physical properties  </vt:lpstr>
      <vt:lpstr>Density :</vt:lpstr>
      <vt:lpstr>Melting point and boiling points</vt:lpstr>
      <vt:lpstr>Atomic radii and atomic volume</vt:lpstr>
      <vt:lpstr>Electronegativity :</vt:lpstr>
      <vt:lpstr>Ionization energy </vt:lpstr>
      <vt:lpstr>Oxidation state </vt:lpstr>
      <vt:lpstr>Catenation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Boron Family III-A Group</dc:title>
  <dc:creator>DELL</dc:creator>
  <cp:lastModifiedBy>PC1</cp:lastModifiedBy>
  <cp:revision>30</cp:revision>
  <dcterms:created xsi:type="dcterms:W3CDTF">2006-08-16T00:00:00Z</dcterms:created>
  <dcterms:modified xsi:type="dcterms:W3CDTF">2017-11-25T20:42:01Z</dcterms:modified>
</cp:coreProperties>
</file>