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7" r:id="rId9"/>
    <p:sldId id="263" r:id="rId10"/>
    <p:sldId id="264" r:id="rId11"/>
    <p:sldId id="265" r:id="rId12"/>
    <p:sldId id="266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42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3E1345B-C011-4B61-996A-6326FBF3E98C}" type="datetimeFigureOut">
              <a:rPr lang="en-US" smtClean="0"/>
              <a:t>22/01/2010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91B1B80-3AE9-4462-98DD-522A2CEAA9F9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B441801-4908-4B6E-9056-5DC321A8911E}" type="slidenum">
              <a:rPr lang="en-US" smtClean="0">
                <a:latin typeface="Arial" charset="0"/>
              </a:rPr>
              <a:pPr/>
              <a:t>7</a:t>
            </a:fld>
            <a:endParaRPr lang="en-US" smtClean="0">
              <a:latin typeface="Arial" charset="0"/>
            </a:endParaRPr>
          </a:p>
        </p:txBody>
      </p:sp>
      <p:sp>
        <p:nvSpPr>
          <p:cNvPr id="44035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36" name="Rectangle 3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19045" tIns="0" rIns="19045" bIns="0" anchor="b"/>
          <a:lstStyle/>
          <a:p>
            <a:pPr algn="r" eaLnBrk="0" hangingPunct="0"/>
            <a:r>
              <a:rPr lang="en-US" sz="1000" i="1">
                <a:latin typeface="Times New Roman" pitchFamily="18" charset="0"/>
              </a:rPr>
              <a:t>23</a:t>
            </a:r>
          </a:p>
        </p:txBody>
      </p:sp>
      <p:sp>
        <p:nvSpPr>
          <p:cNvPr id="44037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38" name="Rectangle 5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39" name="Rectangle 6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40" name="Rectangle 7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19045" tIns="0" rIns="19045" bIns="0" anchor="b"/>
          <a:lstStyle/>
          <a:p>
            <a:pPr algn="r" eaLnBrk="0" hangingPunct="0"/>
            <a:r>
              <a:rPr lang="en-US" sz="1000" i="1">
                <a:latin typeface="Times New Roman" pitchFamily="18" charset="0"/>
              </a:rPr>
              <a:t>23</a:t>
            </a:r>
          </a:p>
        </p:txBody>
      </p:sp>
      <p:sp>
        <p:nvSpPr>
          <p:cNvPr id="44041" name="Rectangle 8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42" name="Rectangle 9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43" name="Rectangle 10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44" name="Rectangle 11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19045" tIns="0" rIns="19045" bIns="0" anchor="b"/>
          <a:lstStyle/>
          <a:p>
            <a:pPr algn="r" eaLnBrk="0" hangingPunct="0"/>
            <a:r>
              <a:rPr lang="en-US" sz="1000" i="1">
                <a:latin typeface="Times New Roman" pitchFamily="18" charset="0"/>
              </a:rPr>
              <a:t>23</a:t>
            </a:r>
          </a:p>
        </p:txBody>
      </p:sp>
      <p:sp>
        <p:nvSpPr>
          <p:cNvPr id="44045" name="Rectangle 12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46" name="Rectangle 13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47" name="Rectangle 14"/>
          <p:cNvSpPr>
            <a:spLocks noRot="1" noChangeArrowheads="1" noTextEdit="1"/>
          </p:cNvSpPr>
          <p:nvPr>
            <p:ph type="sldImg"/>
          </p:nvPr>
        </p:nvSpPr>
        <p:spPr>
          <a:ln w="12700" cap="flat">
            <a:solidFill>
              <a:schemeClr val="tx1"/>
            </a:solidFill>
          </a:ln>
        </p:spPr>
      </p:sp>
      <p:sp>
        <p:nvSpPr>
          <p:cNvPr id="44048" name="Rectangle 15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 lIns="90466" tIns="44438" rIns="90466" bIns="44438"/>
          <a:lstStyle/>
          <a:p>
            <a:pPr eaLnBrk="1" hangingPunct="1"/>
            <a:endParaRPr 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795D354-E33F-4AC6-86BC-25A2D1EFF699}" type="slidenum">
              <a:rPr lang="en-US" smtClean="0">
                <a:latin typeface="Arial" charset="0"/>
              </a:rPr>
              <a:pPr/>
              <a:t>9</a:t>
            </a:fld>
            <a:endParaRPr lang="en-US" smtClean="0">
              <a:latin typeface="Arial" charset="0"/>
            </a:endParaRPr>
          </a:p>
        </p:txBody>
      </p:sp>
      <p:sp>
        <p:nvSpPr>
          <p:cNvPr id="45059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60" name="Rectangle 3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19045" tIns="0" rIns="19045" bIns="0" anchor="b"/>
          <a:lstStyle/>
          <a:p>
            <a:pPr algn="r" eaLnBrk="0" hangingPunct="0"/>
            <a:r>
              <a:rPr lang="en-US" sz="1000" i="1">
                <a:latin typeface="Times New Roman" pitchFamily="18" charset="0"/>
              </a:rPr>
              <a:t>23</a:t>
            </a:r>
          </a:p>
        </p:txBody>
      </p:sp>
      <p:sp>
        <p:nvSpPr>
          <p:cNvPr id="45061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62" name="Rectangle 5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63" name="Rectangle 6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64" name="Rectangle 7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19045" tIns="0" rIns="19045" bIns="0" anchor="b"/>
          <a:lstStyle/>
          <a:p>
            <a:pPr algn="r" eaLnBrk="0" hangingPunct="0"/>
            <a:r>
              <a:rPr lang="en-US" sz="1000" i="1">
                <a:latin typeface="Times New Roman" pitchFamily="18" charset="0"/>
              </a:rPr>
              <a:t>23</a:t>
            </a:r>
          </a:p>
        </p:txBody>
      </p:sp>
      <p:sp>
        <p:nvSpPr>
          <p:cNvPr id="45065" name="Rectangle 8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66" name="Rectangle 9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67" name="Rectangle 10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68" name="Rectangle 11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19045" tIns="0" rIns="19045" bIns="0" anchor="b"/>
          <a:lstStyle/>
          <a:p>
            <a:pPr algn="r" eaLnBrk="0" hangingPunct="0"/>
            <a:r>
              <a:rPr lang="en-US" sz="1000" i="1">
                <a:latin typeface="Times New Roman" pitchFamily="18" charset="0"/>
              </a:rPr>
              <a:t>23</a:t>
            </a:r>
          </a:p>
        </p:txBody>
      </p:sp>
      <p:sp>
        <p:nvSpPr>
          <p:cNvPr id="45069" name="Rectangle 12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70" name="Rectangle 13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71" name="Rectangle 14"/>
          <p:cNvSpPr>
            <a:spLocks noChangeArrowheads="1" noTextEdit="1"/>
          </p:cNvSpPr>
          <p:nvPr>
            <p:ph type="sldImg"/>
          </p:nvPr>
        </p:nvSpPr>
        <p:spPr>
          <a:ln w="12700" cap="flat">
            <a:solidFill>
              <a:schemeClr val="tx1"/>
            </a:solidFill>
          </a:ln>
        </p:spPr>
      </p:sp>
      <p:sp>
        <p:nvSpPr>
          <p:cNvPr id="45072" name="Rectangle 15"/>
          <p:cNvSpPr>
            <a:spLocks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 lIns="90466" tIns="44438" rIns="90466" bIns="44438"/>
          <a:lstStyle/>
          <a:p>
            <a:pPr eaLnBrk="1" hangingPunct="1"/>
            <a:endParaRPr 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61CAFDD-5FEC-42D2-A3B5-E3A0DB8CEC50}" type="slidenum">
              <a:rPr lang="en-US" smtClean="0">
                <a:latin typeface="Arial" charset="0"/>
              </a:rPr>
              <a:pPr/>
              <a:t>10</a:t>
            </a:fld>
            <a:endParaRPr lang="en-US" smtClean="0">
              <a:latin typeface="Arial" charset="0"/>
            </a:endParaRPr>
          </a:p>
        </p:txBody>
      </p:sp>
      <p:sp>
        <p:nvSpPr>
          <p:cNvPr id="46083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084" name="Rectangle 3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19045" tIns="0" rIns="19045" bIns="0" anchor="b"/>
          <a:lstStyle/>
          <a:p>
            <a:pPr algn="r" eaLnBrk="0" hangingPunct="0"/>
            <a:r>
              <a:rPr lang="en-US" sz="1000" i="1">
                <a:latin typeface="Times New Roman" pitchFamily="18" charset="0"/>
              </a:rPr>
              <a:t>23</a:t>
            </a:r>
          </a:p>
        </p:txBody>
      </p:sp>
      <p:sp>
        <p:nvSpPr>
          <p:cNvPr id="46085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086" name="Rectangle 5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087" name="Rectangle 6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088" name="Rectangle 7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19045" tIns="0" rIns="19045" bIns="0" anchor="b"/>
          <a:lstStyle/>
          <a:p>
            <a:pPr algn="r" eaLnBrk="0" hangingPunct="0"/>
            <a:r>
              <a:rPr lang="en-US" sz="1000" i="1">
                <a:latin typeface="Times New Roman" pitchFamily="18" charset="0"/>
              </a:rPr>
              <a:t>23</a:t>
            </a:r>
          </a:p>
        </p:txBody>
      </p:sp>
      <p:sp>
        <p:nvSpPr>
          <p:cNvPr id="46089" name="Rectangle 8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090" name="Rectangle 9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091" name="Rectangle 10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092" name="Rectangle 11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19045" tIns="0" rIns="19045" bIns="0" anchor="b"/>
          <a:lstStyle/>
          <a:p>
            <a:pPr algn="r" eaLnBrk="0" hangingPunct="0"/>
            <a:r>
              <a:rPr lang="en-US" sz="1000" i="1">
                <a:latin typeface="Times New Roman" pitchFamily="18" charset="0"/>
              </a:rPr>
              <a:t>23</a:t>
            </a:r>
          </a:p>
        </p:txBody>
      </p:sp>
      <p:sp>
        <p:nvSpPr>
          <p:cNvPr id="46093" name="Rectangle 12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094" name="Rectangle 13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095" name="Rectangle 14"/>
          <p:cNvSpPr>
            <a:spLocks noChangeArrowheads="1" noTextEdit="1"/>
          </p:cNvSpPr>
          <p:nvPr>
            <p:ph type="sldImg"/>
          </p:nvPr>
        </p:nvSpPr>
        <p:spPr>
          <a:ln w="12700" cap="flat">
            <a:solidFill>
              <a:schemeClr val="tx1"/>
            </a:solidFill>
          </a:ln>
        </p:spPr>
      </p:sp>
      <p:sp>
        <p:nvSpPr>
          <p:cNvPr id="46096" name="Rectangle 15"/>
          <p:cNvSpPr>
            <a:spLocks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 lIns="90466" tIns="44438" rIns="90466" bIns="44438"/>
          <a:lstStyle/>
          <a:p>
            <a:pPr eaLnBrk="1" hangingPunct="1"/>
            <a:endParaRPr 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12CD8986-DC5F-4AD2-AEC9-BF8C98A4950F}" type="datetimeFigureOut">
              <a:rPr lang="en-US" smtClean="0"/>
              <a:t>22/01/2010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80B65F2A-41E5-4F23-9C41-3E55C9C4AAC4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D8986-DC5F-4AD2-AEC9-BF8C98A4950F}" type="datetimeFigureOut">
              <a:rPr lang="en-US" smtClean="0"/>
              <a:t>22/01/2010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B65F2A-41E5-4F23-9C41-3E55C9C4AAC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D8986-DC5F-4AD2-AEC9-BF8C98A4950F}" type="datetimeFigureOut">
              <a:rPr lang="en-US" smtClean="0"/>
              <a:t>22/01/2010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B65F2A-41E5-4F23-9C41-3E55C9C4AAC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2CD8986-DC5F-4AD2-AEC9-BF8C98A4950F}" type="datetimeFigureOut">
              <a:rPr lang="en-US" smtClean="0"/>
              <a:t>22/01/2010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80B65F2A-41E5-4F23-9C41-3E55C9C4AAC4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12CD8986-DC5F-4AD2-AEC9-BF8C98A4950F}" type="datetimeFigureOut">
              <a:rPr lang="en-US" smtClean="0"/>
              <a:t>22/01/2010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80B65F2A-41E5-4F23-9C41-3E55C9C4AAC4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D8986-DC5F-4AD2-AEC9-BF8C98A4950F}" type="datetimeFigureOut">
              <a:rPr lang="en-US" smtClean="0"/>
              <a:t>22/01/2010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B65F2A-41E5-4F23-9C41-3E55C9C4AAC4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D8986-DC5F-4AD2-AEC9-BF8C98A4950F}" type="datetimeFigureOut">
              <a:rPr lang="en-US" smtClean="0"/>
              <a:t>22/01/2010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B65F2A-41E5-4F23-9C41-3E55C9C4AAC4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2CD8986-DC5F-4AD2-AEC9-BF8C98A4950F}" type="datetimeFigureOut">
              <a:rPr lang="en-US" smtClean="0"/>
              <a:t>22/01/2010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80B65F2A-41E5-4F23-9C41-3E55C9C4AAC4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D8986-DC5F-4AD2-AEC9-BF8C98A4950F}" type="datetimeFigureOut">
              <a:rPr lang="en-US" smtClean="0"/>
              <a:t>22/01/2010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B65F2A-41E5-4F23-9C41-3E55C9C4AAC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2CD8986-DC5F-4AD2-AEC9-BF8C98A4950F}" type="datetimeFigureOut">
              <a:rPr lang="en-US" smtClean="0"/>
              <a:t>22/01/2010</a:t>
            </a:fld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80B65F2A-41E5-4F23-9C41-3E55C9C4AAC4}" type="slidenum">
              <a:rPr lang="en-US" smtClean="0"/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2CD8986-DC5F-4AD2-AEC9-BF8C98A4950F}" type="datetimeFigureOut">
              <a:rPr lang="en-US" smtClean="0"/>
              <a:t>22/01/2010</a:t>
            </a:fld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80B65F2A-41E5-4F23-9C41-3E55C9C4AAC4}" type="slidenum">
              <a:rPr lang="en-US" smtClean="0"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12CD8986-DC5F-4AD2-AEC9-BF8C98A4950F}" type="datetimeFigureOut">
              <a:rPr lang="en-US" smtClean="0"/>
              <a:t>22/01/2010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80B65F2A-41E5-4F23-9C41-3E55C9C4AAC4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w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914400"/>
            <a:ext cx="7772400" cy="2686050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Organ metallic</a:t>
            </a:r>
            <a:br>
              <a:rPr lang="en-US" dirty="0" smtClean="0">
                <a:solidFill>
                  <a:srgbClr val="FF0000"/>
                </a:solidFill>
              </a:rPr>
            </a:br>
            <a:r>
              <a:rPr lang="en-US" dirty="0" smtClean="0">
                <a:solidFill>
                  <a:srgbClr val="FF0000"/>
                </a:solidFill>
              </a:rPr>
              <a:t>Compounds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Arial Black" pitchFamily="34" charset="0"/>
              </a:rPr>
              <a:t>By,</a:t>
            </a:r>
          </a:p>
          <a:p>
            <a:r>
              <a:rPr lang="en-US" dirty="0" smtClean="0">
                <a:latin typeface="Arial Black" pitchFamily="34" charset="0"/>
              </a:rPr>
              <a:t>Dr. S.V. </a:t>
            </a:r>
            <a:r>
              <a:rPr lang="en-US" dirty="0" err="1" smtClean="0">
                <a:latin typeface="Arial Black" pitchFamily="34" charset="0"/>
              </a:rPr>
              <a:t>Lamture</a:t>
            </a:r>
            <a:endParaRPr lang="en-US" dirty="0" smtClean="0">
              <a:latin typeface="Arial Black" pitchFamily="34" charset="0"/>
            </a:endParaRPr>
          </a:p>
          <a:p>
            <a:r>
              <a:rPr lang="en-US" dirty="0" smtClean="0">
                <a:latin typeface="Arial Black" pitchFamily="34" charset="0"/>
              </a:rPr>
              <a:t>Dept Of Chemistry</a:t>
            </a:r>
            <a:endParaRPr lang="en-US" dirty="0">
              <a:latin typeface="Arial Black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63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65" name="Rectangle 5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67" name="Rectangle 7"/>
          <p:cNvSpPr>
            <a:spLocks noGrp="1" noChangeArrowheads="1"/>
          </p:cNvSpPr>
          <p:nvPr>
            <p:ph type="title"/>
          </p:nvPr>
        </p:nvSpPr>
        <p:spPr>
          <a:xfrm>
            <a:off x="685800" y="76200"/>
            <a:ext cx="7772400" cy="1143000"/>
          </a:xfrm>
          <a:noFill/>
        </p:spPr>
        <p:txBody>
          <a:bodyPr lIns="90488" tIns="44450" rIns="90488" bIns="44450"/>
          <a:lstStyle/>
          <a:p>
            <a:pPr eaLnBrk="1" hangingPunct="1"/>
            <a:r>
              <a:rPr lang="en-US" sz="3200" smtClean="0">
                <a:solidFill>
                  <a:schemeClr val="tx1"/>
                </a:solidFill>
              </a:rPr>
              <a:t>Grignard and Organolithium Reagents</a:t>
            </a:r>
            <a:endParaRPr lang="en-US" sz="3200" smtClean="0">
              <a:solidFill>
                <a:srgbClr val="FFFF00"/>
              </a:solidFill>
            </a:endParaRPr>
          </a:p>
        </p:txBody>
      </p:sp>
      <p:sp>
        <p:nvSpPr>
          <p:cNvPr id="122886" name="Rectangle 6"/>
          <p:cNvSpPr>
            <a:spLocks noGrp="1" noChangeArrowheads="1"/>
          </p:cNvSpPr>
          <p:nvPr>
            <p:ph sz="quarter" idx="1"/>
          </p:nvPr>
        </p:nvSpPr>
        <p:spPr>
          <a:xfrm>
            <a:off x="304800" y="1257300"/>
            <a:ext cx="8534400" cy="4343400"/>
          </a:xfrm>
        </p:spPr>
        <p:txBody>
          <a:bodyPr lIns="90488" tIns="44450" rIns="90488" bIns="44450"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Carbanion:  an anion in which carbon has an unshared pair of electrons and bears a negative charge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Carbanions are strong bases--they are easily quenched by even very weak acids (water, alcohols, amines, carboxylic acids, amides, even terminal alkynes). </a:t>
            </a:r>
            <a:r>
              <a:rPr lang="en-US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 limitation to utility!</a:t>
            </a:r>
            <a:endParaRPr lang="en-US" sz="2400" smtClean="0">
              <a:solidFill>
                <a:schemeClr val="folHlink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lvl="1" eaLnBrk="1" hangingPunct="1">
              <a:lnSpc>
                <a:spcPct val="90000"/>
              </a:lnSpc>
              <a:defRPr/>
            </a:pPr>
            <a:endParaRPr lang="en-US" sz="2400" smtClean="0"/>
          </a:p>
        </p:txBody>
      </p:sp>
      <p:pic>
        <p:nvPicPr>
          <p:cNvPr id="15368" name="Picture 9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11150" y="4491038"/>
            <a:ext cx="8520113" cy="2214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Limitations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85800" y="1981200"/>
            <a:ext cx="8077200" cy="3657600"/>
          </a:xfrm>
        </p:spPr>
        <p:txBody>
          <a:bodyPr>
            <a:normAutofit fontScale="92500"/>
          </a:bodyPr>
          <a:lstStyle/>
          <a:p>
            <a:pPr eaLnBrk="1" hangingPunct="1"/>
            <a:r>
              <a:rPr lang="en-US" sz="2800" smtClean="0"/>
              <a:t>Can’t make Grignards with acidic or electro-philic functional groups present in the molecule: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  </a:t>
            </a:r>
          </a:p>
          <a:p>
            <a:pPr eaLnBrk="1" hangingPunct="1">
              <a:lnSpc>
                <a:spcPct val="110000"/>
              </a:lnSpc>
              <a:buFontTx/>
              <a:buNone/>
            </a:pPr>
            <a:r>
              <a:rPr lang="en-US" sz="2800" smtClean="0"/>
              <a:t>R</a:t>
            </a:r>
            <a:r>
              <a:rPr lang="en-US" sz="2800" baseline="-25000" smtClean="0"/>
              <a:t>2</a:t>
            </a:r>
            <a:r>
              <a:rPr lang="en-US" sz="2800" smtClean="0"/>
              <a:t>NH     				pK</a:t>
            </a:r>
            <a:r>
              <a:rPr lang="en-US" sz="2800" baseline="-25000" smtClean="0"/>
              <a:t>a</a:t>
            </a:r>
            <a:r>
              <a:rPr lang="en-US" sz="2800" smtClean="0"/>
              <a:t> 38-40</a:t>
            </a:r>
          </a:p>
          <a:p>
            <a:pPr eaLnBrk="1" hangingPunct="1">
              <a:lnSpc>
                <a:spcPct val="110000"/>
              </a:lnSpc>
              <a:buFontTx/>
              <a:buNone/>
            </a:pPr>
            <a:r>
              <a:rPr lang="en-US" sz="2800" smtClean="0"/>
              <a:t>Terminal Alkynes			pK</a:t>
            </a:r>
            <a:r>
              <a:rPr lang="en-US" sz="2800" baseline="-25000" smtClean="0"/>
              <a:t>a </a:t>
            </a:r>
            <a:r>
              <a:rPr lang="en-US" sz="2800" smtClean="0"/>
              <a:t>25</a:t>
            </a:r>
          </a:p>
          <a:p>
            <a:pPr eaLnBrk="1" hangingPunct="1">
              <a:lnSpc>
                <a:spcPct val="110000"/>
              </a:lnSpc>
              <a:buFontTx/>
              <a:buNone/>
            </a:pPr>
            <a:r>
              <a:rPr lang="en-US" sz="2800" smtClean="0"/>
              <a:t>ROH					pK</a:t>
            </a:r>
            <a:r>
              <a:rPr lang="en-US" sz="2800" baseline="-25000" smtClean="0"/>
              <a:t>a </a:t>
            </a:r>
            <a:r>
              <a:rPr lang="en-US" sz="2800" smtClean="0"/>
              <a:t>16-18</a:t>
            </a:r>
          </a:p>
          <a:p>
            <a:pPr eaLnBrk="1" hangingPunct="1">
              <a:lnSpc>
                <a:spcPct val="110000"/>
              </a:lnSpc>
              <a:buFontTx/>
              <a:buNone/>
            </a:pPr>
            <a:r>
              <a:rPr lang="en-US" sz="2800" smtClean="0"/>
              <a:t>Carbonyls	&amp; Nitros		pK</a:t>
            </a:r>
            <a:r>
              <a:rPr lang="en-US" sz="2800" baseline="-25000" smtClean="0"/>
              <a:t>a </a:t>
            </a:r>
            <a:r>
              <a:rPr lang="en-US" sz="2800" smtClean="0"/>
              <a:t>11-27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2800" smtClean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2800" smtClean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2800" smtClean="0"/>
          </a:p>
          <a:p>
            <a:pPr eaLnBrk="1" hangingPunct="1">
              <a:lnSpc>
                <a:spcPct val="90000"/>
              </a:lnSpc>
            </a:pPr>
            <a:endParaRPr lang="en-US" sz="2800" smtClean="0"/>
          </a:p>
          <a:p>
            <a:pPr eaLnBrk="1" hangingPunct="1">
              <a:lnSpc>
                <a:spcPct val="90000"/>
              </a:lnSpc>
            </a:pPr>
            <a:endParaRPr lang="en-US" sz="2800" smtClean="0"/>
          </a:p>
          <a:p>
            <a:pPr eaLnBrk="1" hangingPunct="1">
              <a:lnSpc>
                <a:spcPct val="90000"/>
              </a:lnSpc>
            </a:pPr>
            <a:endParaRPr lang="en-US" sz="280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Rectangle 2"/>
          <p:cNvSpPr>
            <a:spLocks noChangeArrowheads="1"/>
          </p:cNvSpPr>
          <p:nvPr/>
        </p:nvSpPr>
        <p:spPr bwMode="auto">
          <a:xfrm>
            <a:off x="304800" y="1257300"/>
            <a:ext cx="8534400" cy="43434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  <a:defRPr/>
            </a:pPr>
            <a:r>
              <a:rPr lang="en-US" sz="3200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Carbanion:  an anion in which carbon has an unshared pair of electrons and bears a negative charge</a:t>
            </a: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FontTx/>
              <a:buChar char="–"/>
              <a:defRPr/>
            </a:pPr>
            <a:r>
              <a:rPr lang="en-US" sz="28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Carbanions are also great nucleophiles.  </a:t>
            </a:r>
            <a:r>
              <a:rPr lang="en-US" sz="280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This is the reason for their great utility!</a:t>
            </a:r>
            <a:endParaRPr lang="en-US" sz="2400">
              <a:solidFill>
                <a:schemeClr val="folHlink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</a:endParaRP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FontTx/>
              <a:buChar char="–"/>
              <a:defRPr/>
            </a:pPr>
            <a:endParaRPr lang="en-US" sz="2400">
              <a:latin typeface="Arial" pitchFamily="34" charset="0"/>
            </a:endParaRPr>
          </a:p>
        </p:txBody>
      </p:sp>
      <p:sp>
        <p:nvSpPr>
          <p:cNvPr id="17411" name="Rectangle 3"/>
          <p:cNvSpPr>
            <a:spLocks noChangeArrowheads="1"/>
          </p:cNvSpPr>
          <p:nvPr/>
        </p:nvSpPr>
        <p:spPr bwMode="auto">
          <a:xfrm>
            <a:off x="685800" y="76200"/>
            <a:ext cx="7772400" cy="1143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 anchor="ctr"/>
          <a:lstStyle/>
          <a:p>
            <a:pPr algn="ctr"/>
            <a:r>
              <a:rPr lang="en-US" sz="3200"/>
              <a:t>Grignard and Organolithium Reagents</a:t>
            </a:r>
            <a:endParaRPr lang="en-US" sz="3200">
              <a:solidFill>
                <a:srgbClr val="FFFF00"/>
              </a:solidFill>
            </a:endParaRPr>
          </a:p>
        </p:txBody>
      </p:sp>
      <p:pic>
        <p:nvPicPr>
          <p:cNvPr id="17412" name="Picture 4" descr="&#10;POD-1.tiff                                                     00222C88 Laptop HD                      BCFB400D: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0" y="3965575"/>
            <a:ext cx="4572000" cy="2606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3" name="Picture 5" descr="&#10;POD-2.tiff                                                     00222C88 Laptop HD                      BCFB400D: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3962400"/>
            <a:ext cx="4572000" cy="2609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57201"/>
            <a:ext cx="7772400" cy="685799"/>
          </a:xfrm>
        </p:spPr>
        <p:txBody>
          <a:bodyPr>
            <a:normAutofit/>
          </a:bodyPr>
          <a:lstStyle/>
          <a:p>
            <a:r>
              <a:rPr lang="en-US" dirty="0" err="1" smtClean="0">
                <a:latin typeface="Times New Roman" pitchFamily="18" charset="0"/>
              </a:rPr>
              <a:t>Organometallic</a:t>
            </a:r>
            <a:r>
              <a:rPr lang="en-US" dirty="0" smtClean="0">
                <a:latin typeface="Times New Roman" pitchFamily="18" charset="0"/>
              </a:rPr>
              <a:t> Compounds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" y="1676400"/>
            <a:ext cx="8305800" cy="396240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defRPr/>
            </a:pPr>
            <a:r>
              <a:rPr lang="en-US" sz="2800" dirty="0" err="1">
                <a:solidFill>
                  <a:srgbClr val="1184AD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Organometallic</a:t>
            </a:r>
            <a:r>
              <a:rPr lang="en-US" sz="2800" dirty="0">
                <a:solidFill>
                  <a:srgbClr val="1184AD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compound:</a:t>
            </a:r>
            <a:r>
              <a:rPr lang="en-US" sz="2800" dirty="0">
                <a:latin typeface="Times New Roman" pitchFamily="18" charset="0"/>
              </a:rPr>
              <a:t> a compound that contains a carbon-metal bond</a:t>
            </a:r>
          </a:p>
          <a:p>
            <a:pPr>
              <a:lnSpc>
                <a:spcPct val="90000"/>
              </a:lnSpc>
              <a:defRPr/>
            </a:pPr>
            <a:r>
              <a:rPr lang="en-US" sz="2800" dirty="0">
                <a:latin typeface="Times New Roman" pitchFamily="18" charset="0"/>
              </a:rPr>
              <a:t>In this chapter, we focus on </a:t>
            </a:r>
            <a:r>
              <a:rPr lang="en-US" sz="2800" dirty="0" err="1">
                <a:latin typeface="Times New Roman" pitchFamily="18" charset="0"/>
              </a:rPr>
              <a:t>organometallic</a:t>
            </a:r>
            <a:r>
              <a:rPr lang="en-US" sz="2800" dirty="0">
                <a:latin typeface="Times New Roman" pitchFamily="18" charset="0"/>
              </a:rPr>
              <a:t> compounds of Mg, Li, and Cu</a:t>
            </a:r>
          </a:p>
          <a:p>
            <a:pPr lvl="1">
              <a:lnSpc>
                <a:spcPct val="90000"/>
              </a:lnSpc>
              <a:defRPr/>
            </a:pPr>
            <a:r>
              <a:rPr lang="en-US" dirty="0">
                <a:latin typeface="Times New Roman" pitchFamily="18" charset="0"/>
              </a:rPr>
              <a:t>these classes illustrate the usefulness of </a:t>
            </a:r>
            <a:r>
              <a:rPr lang="en-US" dirty="0" err="1">
                <a:latin typeface="Times New Roman" pitchFamily="18" charset="0"/>
              </a:rPr>
              <a:t>organometallics</a:t>
            </a:r>
            <a:r>
              <a:rPr lang="en-US" dirty="0">
                <a:latin typeface="Times New Roman" pitchFamily="18" charset="0"/>
              </a:rPr>
              <a:t> in modern synthetic organic chemistry</a:t>
            </a:r>
          </a:p>
          <a:p>
            <a:pPr lvl="1">
              <a:lnSpc>
                <a:spcPct val="90000"/>
              </a:lnSpc>
              <a:defRPr/>
            </a:pPr>
            <a:r>
              <a:rPr lang="en-US" dirty="0">
                <a:latin typeface="Times New Roman" pitchFamily="18" charset="0"/>
              </a:rPr>
              <a:t>they illustrate how the use of </a:t>
            </a:r>
            <a:r>
              <a:rPr lang="en-US" dirty="0" err="1">
                <a:latin typeface="Times New Roman" pitchFamily="18" charset="0"/>
              </a:rPr>
              <a:t>organometallics</a:t>
            </a:r>
            <a:r>
              <a:rPr lang="en-US" dirty="0">
                <a:latin typeface="Times New Roman" pitchFamily="18" charset="0"/>
              </a:rPr>
              <a:t> can bring about transformations that cannot be accomplished in any other way</a:t>
            </a:r>
          </a:p>
          <a:p>
            <a:pPr lvl="1">
              <a:lnSpc>
                <a:spcPct val="90000"/>
              </a:lnSpc>
              <a:defRPr/>
            </a:pPr>
            <a:r>
              <a:rPr lang="en-US" dirty="0">
                <a:latin typeface="Times New Roman" pitchFamily="18" charset="0"/>
              </a:rPr>
              <a:t>several more recent reactions of </a:t>
            </a:r>
            <a:r>
              <a:rPr lang="en-US" dirty="0" err="1">
                <a:latin typeface="Times New Roman" pitchFamily="18" charset="0"/>
              </a:rPr>
              <a:t>organometallic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</a:rPr>
              <a:t>Compounds</a:t>
            </a:r>
            <a:endParaRPr lang="en-US" dirty="0">
              <a:latin typeface="Times New Roman" pitchFamily="18" charset="0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57201"/>
            <a:ext cx="7772400" cy="1219199"/>
          </a:xfrm>
        </p:spPr>
        <p:txBody>
          <a:bodyPr/>
          <a:lstStyle/>
          <a:p>
            <a:r>
              <a:rPr lang="en-US" dirty="0" err="1" smtClean="0">
                <a:solidFill>
                  <a:srgbClr val="0000FF"/>
                </a:solidFill>
              </a:rPr>
              <a:t>Organometallic</a:t>
            </a:r>
            <a:r>
              <a:rPr lang="en-US" dirty="0" smtClean="0">
                <a:solidFill>
                  <a:srgbClr val="0000FF"/>
                </a:solidFill>
              </a:rPr>
              <a:t> Reagents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8200" y="1600200"/>
            <a:ext cx="6934200" cy="4038600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The Key Concepts:</a:t>
            </a:r>
            <a:endParaRPr lang="en-US" dirty="0" smtClean="0"/>
          </a:p>
          <a:p>
            <a:r>
              <a:rPr lang="en-US" dirty="0" smtClean="0"/>
              <a:t>Make a carbon negatively charged/</a:t>
            </a:r>
            <a:r>
              <a:rPr lang="en-US" dirty="0" err="1" smtClean="0"/>
              <a:t>polarlized</a:t>
            </a:r>
            <a:r>
              <a:rPr lang="en-US" dirty="0" smtClean="0"/>
              <a:t> so it is </a:t>
            </a:r>
            <a:r>
              <a:rPr lang="en-US" dirty="0" err="1" smtClean="0"/>
              <a:t>nucleophilic</a:t>
            </a:r>
            <a:r>
              <a:rPr lang="en-US" dirty="0" smtClean="0"/>
              <a:t>.  </a:t>
            </a:r>
          </a:p>
          <a:p>
            <a:r>
              <a:rPr lang="en-US" dirty="0" smtClean="0"/>
              <a:t>Reaction with </a:t>
            </a:r>
            <a:r>
              <a:rPr lang="en-US" dirty="0" err="1" smtClean="0"/>
              <a:t>electrophilic</a:t>
            </a:r>
            <a:r>
              <a:rPr lang="en-US" dirty="0" smtClean="0"/>
              <a:t> carbons can make carbon-carbon bonds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04801"/>
            <a:ext cx="7772400" cy="914399"/>
          </a:xfrm>
        </p:spPr>
        <p:txBody>
          <a:bodyPr>
            <a:normAutofit fontScale="90000"/>
          </a:bodyPr>
          <a:lstStyle/>
          <a:p>
            <a:r>
              <a:rPr lang="en-US" sz="3200" dirty="0" smtClean="0">
                <a:solidFill>
                  <a:srgbClr val="0000FF"/>
                </a:solidFill>
              </a:rPr>
              <a:t>The First </a:t>
            </a:r>
            <a:r>
              <a:rPr lang="en-US" sz="3200" dirty="0" err="1" smtClean="0">
                <a:solidFill>
                  <a:srgbClr val="0000FF"/>
                </a:solidFill>
              </a:rPr>
              <a:t>Organometallic</a:t>
            </a:r>
            <a:r>
              <a:rPr lang="en-US" sz="3200" dirty="0" smtClean="0">
                <a:solidFill>
                  <a:srgbClr val="0000FF"/>
                </a:solidFill>
              </a:rPr>
              <a:t> Reagents</a:t>
            </a:r>
            <a:endParaRPr lang="en-US" sz="3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447800"/>
            <a:ext cx="6400800" cy="685800"/>
          </a:xfrm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Grignard Reagents</a:t>
            </a:r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962400" y="2209800"/>
            <a:ext cx="4114800" cy="43088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GB" sz="2800" dirty="0" smtClean="0"/>
              <a:t>Discovered by Victor Grignard </a:t>
            </a:r>
            <a:r>
              <a:rPr lang="en-US" sz="2800" dirty="0" smtClean="0">
                <a:solidFill>
                  <a:srgbClr val="FF0000"/>
                </a:solidFill>
              </a:rPr>
              <a:t>Grignard Reagents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GB" sz="2800" dirty="0" smtClean="0"/>
              <a:t>in 1900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GB" sz="2400" dirty="0" smtClean="0"/>
              <a:t>Key factors are ethereal solvent and water-free conditions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GB" sz="2800" b="1" dirty="0" smtClean="0">
                <a:solidFill>
                  <a:srgbClr val="FF8000"/>
                </a:solidFill>
              </a:rPr>
              <a:t>Awarded Nobel Prize in 1912</a:t>
            </a:r>
            <a:endParaRPr lang="en-GB" sz="2800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28601"/>
            <a:ext cx="7772400" cy="1142999"/>
          </a:xfrm>
        </p:spPr>
        <p:txBody>
          <a:bodyPr/>
          <a:lstStyle/>
          <a:p>
            <a:r>
              <a:rPr lang="en-US" dirty="0" smtClean="0">
                <a:latin typeface="Times New Roman" pitchFamily="18" charset="0"/>
              </a:rPr>
              <a:t>Grignard Reagents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8200" y="1447800"/>
            <a:ext cx="7772400" cy="47244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dirty="0">
                <a:solidFill>
                  <a:srgbClr val="1184AD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Grignard reagent:</a:t>
            </a:r>
            <a:r>
              <a:rPr lang="en-US" dirty="0">
                <a:latin typeface="Times New Roman" pitchFamily="18" charset="0"/>
              </a:rPr>
              <a:t> an </a:t>
            </a:r>
            <a:r>
              <a:rPr lang="en-US" dirty="0" err="1">
                <a:latin typeface="Times New Roman" pitchFamily="18" charset="0"/>
              </a:rPr>
              <a:t>organomagnesium</a:t>
            </a:r>
            <a:r>
              <a:rPr lang="en-US" dirty="0">
                <a:latin typeface="Times New Roman" pitchFamily="18" charset="0"/>
              </a:rPr>
              <a:t> compound</a:t>
            </a:r>
          </a:p>
          <a:p>
            <a:pPr lvl="1">
              <a:defRPr/>
            </a:pPr>
            <a:r>
              <a:rPr lang="en-US" dirty="0">
                <a:latin typeface="Times New Roman" pitchFamily="18" charset="0"/>
              </a:rPr>
              <a:t>prepared by addition of an alkyl, aryl, or </a:t>
            </a:r>
            <a:r>
              <a:rPr lang="en-US" dirty="0" err="1">
                <a:latin typeface="Times New Roman" pitchFamily="18" charset="0"/>
              </a:rPr>
              <a:t>alkenyl</a:t>
            </a:r>
            <a:r>
              <a:rPr lang="en-US" dirty="0">
                <a:latin typeface="Times New Roman" pitchFamily="18" charset="0"/>
              </a:rPr>
              <a:t> (</a:t>
            </a:r>
            <a:r>
              <a:rPr lang="en-US" dirty="0" err="1">
                <a:latin typeface="Times New Roman" pitchFamily="18" charset="0"/>
              </a:rPr>
              <a:t>vinylic</a:t>
            </a:r>
            <a:r>
              <a:rPr lang="en-US" dirty="0">
                <a:latin typeface="Times New Roman" pitchFamily="18" charset="0"/>
              </a:rPr>
              <a:t>) halide to Mg metal in diethyl ether or THF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sz="3100" dirty="0" smtClean="0">
                <a:solidFill>
                  <a:srgbClr val="0000FF"/>
                </a:solidFill>
              </a:rPr>
              <a:t>An Alternative to Grignard Reagents are Alkyl </a:t>
            </a:r>
            <a:r>
              <a:rPr lang="en-US" sz="3100" dirty="0" err="1" smtClean="0">
                <a:solidFill>
                  <a:srgbClr val="0000FF"/>
                </a:solidFill>
              </a:rPr>
              <a:t>Lithiums</a:t>
            </a:r>
            <a:r>
              <a:rPr lang="en-US" dirty="0" smtClean="0">
                <a:solidFill>
                  <a:srgbClr val="0000FF"/>
                </a:solidFill>
              </a:rPr>
              <a:t/>
            </a:r>
            <a:br>
              <a:rPr lang="en-US" dirty="0" smtClean="0">
                <a:solidFill>
                  <a:srgbClr val="0000FF"/>
                </a:solidFill>
              </a:rPr>
            </a:br>
            <a:endParaRPr lang="en-US" dirty="0"/>
          </a:p>
        </p:txBody>
      </p:sp>
      <p:pic>
        <p:nvPicPr>
          <p:cNvPr id="4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765810" y="2362200"/>
            <a:ext cx="7612380" cy="23071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15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17" name="Rectangle 5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19" name="Rectangle 11"/>
          <p:cNvSpPr>
            <a:spLocks noGrp="1" noChangeArrowheads="1"/>
          </p:cNvSpPr>
          <p:nvPr>
            <p:ph type="title"/>
          </p:nvPr>
        </p:nvSpPr>
        <p:spPr>
          <a:xfrm>
            <a:off x="685800" y="76200"/>
            <a:ext cx="7772400" cy="1143000"/>
          </a:xfrm>
          <a:noFill/>
        </p:spPr>
        <p:txBody>
          <a:bodyPr lIns="90488" tIns="44450" rIns="90488" bIns="44450"/>
          <a:lstStyle/>
          <a:p>
            <a:pPr eaLnBrk="1" hangingPunct="1"/>
            <a:r>
              <a:rPr lang="en-US" sz="3200" dirty="0" smtClean="0">
                <a:solidFill>
                  <a:schemeClr val="tx1"/>
                </a:solidFill>
              </a:rPr>
              <a:t>Grignard and </a:t>
            </a:r>
            <a:r>
              <a:rPr lang="en-US" sz="3200" dirty="0" err="1" smtClean="0">
                <a:solidFill>
                  <a:schemeClr val="tx1"/>
                </a:solidFill>
              </a:rPr>
              <a:t>Organolithium</a:t>
            </a:r>
            <a:r>
              <a:rPr lang="en-US" sz="3200" dirty="0" smtClean="0">
                <a:solidFill>
                  <a:schemeClr val="tx1"/>
                </a:solidFill>
              </a:rPr>
              <a:t> Reagents</a:t>
            </a:r>
            <a:endParaRPr lang="en-US" sz="3200" dirty="0" smtClean="0">
              <a:solidFill>
                <a:srgbClr val="FFFF00"/>
              </a:solidFill>
            </a:endParaRPr>
          </a:p>
        </p:txBody>
      </p:sp>
      <p:sp>
        <p:nvSpPr>
          <p:cNvPr id="30727" name="Rectangle 7"/>
          <p:cNvSpPr>
            <a:spLocks noGrp="1" noChangeArrowheads="1"/>
          </p:cNvSpPr>
          <p:nvPr>
            <p:ph sz="quarter" idx="1"/>
          </p:nvPr>
        </p:nvSpPr>
        <p:spPr>
          <a:xfrm>
            <a:off x="304800" y="1257300"/>
            <a:ext cx="8534400" cy="4343400"/>
          </a:xfrm>
        </p:spPr>
        <p:txBody>
          <a:bodyPr lIns="90488" tIns="44450" rIns="90488" bIns="44450"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Given the difference in electronegativity between carbon and magnesium (lithium), the C-Mg (C-Li) bond is polar covalent, with C</a:t>
            </a:r>
            <a:r>
              <a:rPr lang="en-US" baseline="30000" smtClean="0">
                <a:effectLst>
                  <a:outerShdw blurRad="38100" dist="38100" dir="2700000" algn="tl">
                    <a:srgbClr val="C0C0C0"/>
                  </a:outerShdw>
                </a:effectLst>
                <a:latin typeface="Symbol" pitchFamily="18" charset="2"/>
              </a:rPr>
              <a:t></a:t>
            </a:r>
            <a:r>
              <a:rPr lang="en-US" baseline="3000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-</a:t>
            </a:r>
            <a:r>
              <a:rPr lang="en-US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and Mg</a:t>
            </a:r>
            <a:r>
              <a:rPr lang="en-US" baseline="30000" smtClean="0">
                <a:effectLst>
                  <a:outerShdw blurRad="38100" dist="38100" dir="2700000" algn="tl">
                    <a:srgbClr val="C0C0C0"/>
                  </a:outerShdw>
                </a:effectLst>
                <a:latin typeface="Symbol" pitchFamily="18" charset="2"/>
              </a:rPr>
              <a:t></a:t>
            </a:r>
            <a:r>
              <a:rPr lang="en-US" baseline="3000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+ </a:t>
            </a:r>
            <a:r>
              <a:rPr lang="en-US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(</a:t>
            </a:r>
            <a:r>
              <a:rPr lang="en-US" baseline="3000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Li</a:t>
            </a:r>
            <a:r>
              <a:rPr lang="en-US" baseline="30000" smtClean="0">
                <a:effectLst>
                  <a:outerShdw blurRad="38100" dist="38100" dir="2700000" algn="tl">
                    <a:srgbClr val="C0C0C0"/>
                  </a:outerShdw>
                </a:effectLst>
                <a:latin typeface="Symbol" pitchFamily="18" charset="2"/>
              </a:rPr>
              <a:t></a:t>
            </a:r>
            <a:r>
              <a:rPr lang="en-US" baseline="3000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+ </a:t>
            </a:r>
            <a:r>
              <a:rPr lang="en-US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)</a:t>
            </a:r>
            <a:endParaRPr lang="en-US" smtClean="0">
              <a:solidFill>
                <a:schemeClr val="folHlink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lvl="1" eaLnBrk="1" hangingPunct="1">
              <a:lnSpc>
                <a:spcPct val="90000"/>
              </a:lnSpc>
              <a:buClr>
                <a:schemeClr val="tx1"/>
              </a:buClr>
              <a:defRPr/>
            </a:pPr>
            <a:r>
              <a:rPr lang="en-US" smtClean="0">
                <a:solidFill>
                  <a:schemeClr val="folHlink"/>
                </a:solidFill>
              </a:rPr>
              <a:t> </a:t>
            </a:r>
            <a:r>
              <a:rPr lang="en-US" smtClean="0">
                <a:solidFill>
                  <a:srgbClr val="0000FF"/>
                </a:solidFill>
              </a:rPr>
              <a:t>Grignard and organolithium reagents behave like </a:t>
            </a:r>
            <a:r>
              <a:rPr lang="en-US" u="sng" smtClean="0">
                <a:solidFill>
                  <a:srgbClr val="0000FF"/>
                </a:solidFill>
              </a:rPr>
              <a:t>carbanions</a:t>
            </a:r>
            <a:endParaRPr lang="en-US" u="sng" smtClean="0"/>
          </a:p>
          <a:p>
            <a:pPr lvl="1" eaLnBrk="1" hangingPunct="1">
              <a:lnSpc>
                <a:spcPct val="90000"/>
              </a:lnSpc>
              <a:buFontTx/>
              <a:buNone/>
              <a:defRPr/>
            </a:pPr>
            <a:endParaRPr lang="en-US" sz="2400" smtClean="0">
              <a:solidFill>
                <a:schemeClr val="folHlink"/>
              </a:solidFill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Carbanion:  an anion in which carbon has an unshared pair of electrons and bears a negative charge</a:t>
            </a:r>
          </a:p>
          <a:p>
            <a:pPr lvl="1" eaLnBrk="1" hangingPunct="1">
              <a:lnSpc>
                <a:spcPct val="90000"/>
              </a:lnSpc>
              <a:buFontTx/>
              <a:buNone/>
              <a:defRPr/>
            </a:pPr>
            <a:endParaRPr lang="en-US" sz="2400" smtClean="0">
              <a:solidFill>
                <a:schemeClr val="folHlink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lvl="1" eaLnBrk="1" hangingPunct="1">
              <a:lnSpc>
                <a:spcPct val="90000"/>
              </a:lnSpc>
              <a:defRPr/>
            </a:pPr>
            <a:endParaRPr lang="en-US" sz="2400" smtClean="0"/>
          </a:p>
        </p:txBody>
      </p:sp>
      <p:pic>
        <p:nvPicPr>
          <p:cNvPr id="13320" name="Picture 1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43125" y="5410200"/>
            <a:ext cx="2428875" cy="1182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21" name="Picture 1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257800" y="5334000"/>
            <a:ext cx="2203450" cy="1195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33600" y="1219200"/>
            <a:ext cx="52578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0" dirty="0" smtClean="0"/>
              <a:t>Thanks</a:t>
            </a:r>
            <a:endParaRPr lang="en-US" sz="80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341" name="Rectangle 5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343" name="Rectangle 7"/>
          <p:cNvSpPr>
            <a:spLocks noGrp="1" noChangeArrowheads="1"/>
          </p:cNvSpPr>
          <p:nvPr>
            <p:ph type="title"/>
          </p:nvPr>
        </p:nvSpPr>
        <p:spPr>
          <a:xfrm>
            <a:off x="685800" y="76200"/>
            <a:ext cx="7772400" cy="1143000"/>
          </a:xfrm>
          <a:noFill/>
        </p:spPr>
        <p:txBody>
          <a:bodyPr lIns="90488" tIns="44450" rIns="90488" bIns="44450"/>
          <a:lstStyle/>
          <a:p>
            <a:pPr eaLnBrk="1" hangingPunct="1"/>
            <a:r>
              <a:rPr lang="en-US" sz="3200" smtClean="0">
                <a:solidFill>
                  <a:schemeClr val="tx1"/>
                </a:solidFill>
              </a:rPr>
              <a:t>Grignard and Organolithium Reagents</a:t>
            </a:r>
            <a:endParaRPr lang="en-US" sz="3200" smtClean="0">
              <a:solidFill>
                <a:srgbClr val="FFFF00"/>
              </a:solidFill>
            </a:endParaRPr>
          </a:p>
        </p:txBody>
      </p:sp>
      <p:sp>
        <p:nvSpPr>
          <p:cNvPr id="117766" name="Rectangle 6"/>
          <p:cNvSpPr>
            <a:spLocks noGrp="1" noChangeArrowheads="1"/>
          </p:cNvSpPr>
          <p:nvPr>
            <p:ph sz="quarter" idx="1"/>
          </p:nvPr>
        </p:nvSpPr>
        <p:spPr>
          <a:xfrm>
            <a:off x="304800" y="1257300"/>
            <a:ext cx="8534400" cy="4343400"/>
          </a:xfrm>
        </p:spPr>
        <p:txBody>
          <a:bodyPr lIns="90488" tIns="44450" rIns="90488" bIns="44450"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Carbanion:  an anion in which carbon has an unshared pair of electrons and bears a negative charge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Carbanions are strong bases--they are easily quenched by even very weak acids (water, alcohols, amines, amides, carboxylic acids, even terminal alkynes).  </a:t>
            </a:r>
            <a:r>
              <a:rPr lang="en-US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 limitation to utility!</a:t>
            </a:r>
            <a:endParaRPr lang="en-US" sz="2400" smtClean="0">
              <a:solidFill>
                <a:schemeClr val="folHlink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lvl="1" eaLnBrk="1" hangingPunct="1">
              <a:lnSpc>
                <a:spcPct val="90000"/>
              </a:lnSpc>
              <a:defRPr/>
            </a:pPr>
            <a:endParaRPr lang="en-US" sz="2400" smtClean="0"/>
          </a:p>
        </p:txBody>
      </p:sp>
      <p:pic>
        <p:nvPicPr>
          <p:cNvPr id="14344" name="Picture 9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39713" y="4419600"/>
            <a:ext cx="8662987" cy="203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10</TotalTime>
  <Words>414</Words>
  <Application>Microsoft Office PowerPoint</Application>
  <PresentationFormat>On-screen Show (4:3)</PresentationFormat>
  <Paragraphs>62</Paragraphs>
  <Slides>12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Oriel</vt:lpstr>
      <vt:lpstr>Organ metallic Compounds</vt:lpstr>
      <vt:lpstr>Organometallic Compounds</vt:lpstr>
      <vt:lpstr>Organometallic Reagents</vt:lpstr>
      <vt:lpstr>The First Organometallic Reagents</vt:lpstr>
      <vt:lpstr>Grignard Reagents</vt:lpstr>
      <vt:lpstr>An Alternative to Grignard Reagents are Alkyl Lithiums </vt:lpstr>
      <vt:lpstr>Grignard and Organolithium Reagents</vt:lpstr>
      <vt:lpstr>Slide 8</vt:lpstr>
      <vt:lpstr>Grignard and Organolithium Reagents</vt:lpstr>
      <vt:lpstr>Grignard and Organolithium Reagents</vt:lpstr>
      <vt:lpstr>Limitations</vt:lpstr>
      <vt:lpstr>Slide 12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Organometallic Compounds</dc:title>
  <dc:creator>com</dc:creator>
  <cp:lastModifiedBy>com</cp:lastModifiedBy>
  <cp:revision>6</cp:revision>
  <dcterms:created xsi:type="dcterms:W3CDTF">2010-01-21T22:52:29Z</dcterms:created>
  <dcterms:modified xsi:type="dcterms:W3CDTF">2010-01-21T23:02:59Z</dcterms:modified>
</cp:coreProperties>
</file>