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1345B-C011-4B61-996A-6326FBF3E98C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B1B80-3AE9-4462-98DD-522A2CEAA9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41801-4908-4B6E-9056-5DC321A8911E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5" tIns="0" rIns="19045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23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5" tIns="0" rIns="19045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23</a:t>
            </a:r>
          </a:p>
        </p:txBody>
      </p:sp>
      <p:sp>
        <p:nvSpPr>
          <p:cNvPr id="44041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5" tIns="0" rIns="19045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23</a:t>
            </a:r>
          </a:p>
        </p:txBody>
      </p:sp>
      <p:sp>
        <p:nvSpPr>
          <p:cNvPr id="44045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14"/>
          <p:cNvSpPr>
            <a:spLocks noRo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4048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66" tIns="44438" rIns="90466" bIns="44438"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95D354-E33F-4AC6-86BC-25A2D1EFF699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4505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5" tIns="0" rIns="19045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23</a:t>
            </a: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5" tIns="0" rIns="19045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23</a:t>
            </a:r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5" tIns="0" rIns="19045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23</a:t>
            </a:r>
          </a:p>
        </p:txBody>
      </p:sp>
      <p:sp>
        <p:nvSpPr>
          <p:cNvPr id="45069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Rectangle 14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5072" name="Rectangle 15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66" tIns="44438" rIns="90466" bIns="44438"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CAFDD-5FEC-42D2-A3B5-E3A0DB8CEC50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5" tIns="0" rIns="19045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23</a:t>
            </a:r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5" tIns="0" rIns="19045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23</a:t>
            </a:r>
          </a:p>
        </p:txBody>
      </p:sp>
      <p:sp>
        <p:nvSpPr>
          <p:cNvPr id="46089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5" tIns="0" rIns="19045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23</a:t>
            </a:r>
          </a:p>
        </p:txBody>
      </p:sp>
      <p:sp>
        <p:nvSpPr>
          <p:cNvPr id="46093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Rectangle 14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6096" name="Rectangle 15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66" tIns="44438" rIns="90466" bIns="44438"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2CD8986-DC5F-4AD2-AEC9-BF8C98A4950F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B65F2A-41E5-4F23-9C41-3E55C9C4AA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8986-DC5F-4AD2-AEC9-BF8C98A4950F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5F2A-41E5-4F23-9C41-3E55C9C4A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8986-DC5F-4AD2-AEC9-BF8C98A4950F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5F2A-41E5-4F23-9C41-3E55C9C4A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CD8986-DC5F-4AD2-AEC9-BF8C98A4950F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B65F2A-41E5-4F23-9C41-3E55C9C4AAC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2CD8986-DC5F-4AD2-AEC9-BF8C98A4950F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B65F2A-41E5-4F23-9C41-3E55C9C4AA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8986-DC5F-4AD2-AEC9-BF8C98A4950F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5F2A-41E5-4F23-9C41-3E55C9C4AA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8986-DC5F-4AD2-AEC9-BF8C98A4950F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5F2A-41E5-4F23-9C41-3E55C9C4AAC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CD8986-DC5F-4AD2-AEC9-BF8C98A4950F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B65F2A-41E5-4F23-9C41-3E55C9C4AA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8986-DC5F-4AD2-AEC9-BF8C98A4950F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5F2A-41E5-4F23-9C41-3E55C9C4A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CD8986-DC5F-4AD2-AEC9-BF8C98A4950F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B65F2A-41E5-4F23-9C41-3E55C9C4AAC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CD8986-DC5F-4AD2-AEC9-BF8C98A4950F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B65F2A-41E5-4F23-9C41-3E55C9C4AAC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2CD8986-DC5F-4AD2-AEC9-BF8C98A4950F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B65F2A-41E5-4F23-9C41-3E55C9C4AA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6860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Organ metallic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Compounds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By,</a:t>
            </a:r>
          </a:p>
          <a:p>
            <a:r>
              <a:rPr lang="en-US" dirty="0" smtClean="0">
                <a:latin typeface="Arial Black" pitchFamily="34" charset="0"/>
              </a:rPr>
              <a:t>Dr. S.V. </a:t>
            </a:r>
            <a:r>
              <a:rPr lang="en-US" dirty="0" err="1" smtClean="0">
                <a:latin typeface="Arial Black" pitchFamily="34" charset="0"/>
              </a:rPr>
              <a:t>Lamture</a:t>
            </a:r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Dept Of Chemistry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3200" smtClean="0">
                <a:solidFill>
                  <a:schemeClr val="tx1"/>
                </a:solidFill>
              </a:rPr>
              <a:t>Grignard and Organolithium Reagents</a:t>
            </a:r>
            <a:endParaRPr lang="en-US" sz="3200" smtClean="0">
              <a:solidFill>
                <a:srgbClr val="FFFF00"/>
              </a:solidFill>
            </a:endParaRPr>
          </a:p>
        </p:txBody>
      </p:sp>
      <p:sp>
        <p:nvSpPr>
          <p:cNvPr id="122886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304800" y="1257300"/>
            <a:ext cx="8534400" cy="43434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Carbanion:  an anion in which carbon has an unshared pair of electrons and bears a negative charge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Carbanions are strong bases--they are easily quenched by even very weak acids (water, alcohols, amines, carboxylic acids, amides, even terminal alkynes).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limitation to utility!</a:t>
            </a:r>
            <a:endParaRPr lang="en-US" sz="2400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z="2400" smtClean="0"/>
          </a:p>
        </p:txBody>
      </p:sp>
      <p:pic>
        <p:nvPicPr>
          <p:cNvPr id="15368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1150" y="4491038"/>
            <a:ext cx="8520113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8077200" cy="36576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800" smtClean="0"/>
              <a:t>Can’t make Grignards with acidic or electro-philic functional groups present in the molecule: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 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800" smtClean="0"/>
              <a:t>R</a:t>
            </a:r>
            <a:r>
              <a:rPr lang="en-US" sz="2800" baseline="-25000" smtClean="0"/>
              <a:t>2</a:t>
            </a:r>
            <a:r>
              <a:rPr lang="en-US" sz="2800" smtClean="0"/>
              <a:t>NH     				pK</a:t>
            </a:r>
            <a:r>
              <a:rPr lang="en-US" sz="2800" baseline="-25000" smtClean="0"/>
              <a:t>a</a:t>
            </a:r>
            <a:r>
              <a:rPr lang="en-US" sz="2800" smtClean="0"/>
              <a:t> 38-40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800" smtClean="0"/>
              <a:t>Terminal Alkynes			pK</a:t>
            </a:r>
            <a:r>
              <a:rPr lang="en-US" sz="2800" baseline="-25000" smtClean="0"/>
              <a:t>a </a:t>
            </a:r>
            <a:r>
              <a:rPr lang="en-US" sz="2800" smtClean="0"/>
              <a:t>25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800" smtClean="0"/>
              <a:t>ROH					pK</a:t>
            </a:r>
            <a:r>
              <a:rPr lang="en-US" sz="2800" baseline="-25000" smtClean="0"/>
              <a:t>a </a:t>
            </a:r>
            <a:r>
              <a:rPr lang="en-US" sz="2800" smtClean="0"/>
              <a:t>16-18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800" smtClean="0"/>
              <a:t>Carbonyls	&amp; Nitros		pK</a:t>
            </a:r>
            <a:r>
              <a:rPr lang="en-US" sz="2800" baseline="-25000" smtClean="0"/>
              <a:t>a </a:t>
            </a:r>
            <a:r>
              <a:rPr lang="en-US" sz="2800" smtClean="0"/>
              <a:t>11-27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304800" y="1257300"/>
            <a:ext cx="8534400" cy="434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Carbanion:  an anion in which carbon has an unshared pair of electrons and bears a negative charge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Carbanions are also great nucleophiles.  </a:t>
            </a:r>
            <a:r>
              <a:rPr 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This is the reason for their great utility!</a:t>
            </a:r>
            <a:endParaRPr lang="en-US" sz="240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endParaRPr lang="en-US" sz="2400">
              <a:latin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en-US" sz="3200"/>
              <a:t>Grignard and Organolithium Reagents</a:t>
            </a:r>
            <a:endParaRPr lang="en-US" sz="3200">
              <a:solidFill>
                <a:srgbClr val="FFFF00"/>
              </a:solidFill>
            </a:endParaRPr>
          </a:p>
        </p:txBody>
      </p:sp>
      <p:pic>
        <p:nvPicPr>
          <p:cNvPr id="17412" name="Picture 4" descr="&#10;POD-1.tiff                                                     00222C88 Laptop HD                      BCFB400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965575"/>
            <a:ext cx="4572000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&#10;POD-2.tiff                                                     00222C88 Laptop HD                      BCFB400D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62400"/>
            <a:ext cx="45720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685799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</a:rPr>
              <a:t>Organometallic</a:t>
            </a:r>
            <a:r>
              <a:rPr lang="en-US" dirty="0" smtClean="0">
                <a:latin typeface="Times New Roman" pitchFamily="18" charset="0"/>
              </a:rPr>
              <a:t> Compounds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676400"/>
            <a:ext cx="8305800" cy="3962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 err="1">
                <a:solidFill>
                  <a:srgbClr val="1184A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Organometallic</a:t>
            </a:r>
            <a:r>
              <a:rPr lang="en-US" sz="2800" dirty="0">
                <a:solidFill>
                  <a:srgbClr val="1184A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compound:</a:t>
            </a:r>
            <a:r>
              <a:rPr lang="en-US" sz="2800" dirty="0">
                <a:latin typeface="Times New Roman" pitchFamily="18" charset="0"/>
              </a:rPr>
              <a:t> a compound that contains a carbon-metal bond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latin typeface="Times New Roman" pitchFamily="18" charset="0"/>
              </a:rPr>
              <a:t>In this chapter, we focus on </a:t>
            </a:r>
            <a:r>
              <a:rPr lang="en-US" sz="2800" dirty="0" err="1">
                <a:latin typeface="Times New Roman" pitchFamily="18" charset="0"/>
              </a:rPr>
              <a:t>organometallic</a:t>
            </a:r>
            <a:r>
              <a:rPr lang="en-US" sz="2800" dirty="0">
                <a:latin typeface="Times New Roman" pitchFamily="18" charset="0"/>
              </a:rPr>
              <a:t> compounds of Mg, Li, and Cu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Times New Roman" pitchFamily="18" charset="0"/>
              </a:rPr>
              <a:t>these classes illustrate the usefulness of </a:t>
            </a:r>
            <a:r>
              <a:rPr lang="en-US" dirty="0" err="1">
                <a:latin typeface="Times New Roman" pitchFamily="18" charset="0"/>
              </a:rPr>
              <a:t>organometallics</a:t>
            </a:r>
            <a:r>
              <a:rPr lang="en-US" dirty="0">
                <a:latin typeface="Times New Roman" pitchFamily="18" charset="0"/>
              </a:rPr>
              <a:t> in modern synthetic organic chemistry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Times New Roman" pitchFamily="18" charset="0"/>
              </a:rPr>
              <a:t>they illustrate how the use of </a:t>
            </a:r>
            <a:r>
              <a:rPr lang="en-US" dirty="0" err="1">
                <a:latin typeface="Times New Roman" pitchFamily="18" charset="0"/>
              </a:rPr>
              <a:t>organometallics</a:t>
            </a:r>
            <a:r>
              <a:rPr lang="en-US" dirty="0">
                <a:latin typeface="Times New Roman" pitchFamily="18" charset="0"/>
              </a:rPr>
              <a:t> can bring about transformations that cannot be accomplished in any other way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Times New Roman" pitchFamily="18" charset="0"/>
              </a:rPr>
              <a:t>several more recent reactions of </a:t>
            </a:r>
            <a:r>
              <a:rPr lang="en-US" dirty="0" err="1">
                <a:latin typeface="Times New Roman" pitchFamily="18" charset="0"/>
              </a:rPr>
              <a:t>organometallic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Compounds</a:t>
            </a:r>
            <a:endParaRPr lang="en-US" dirty="0">
              <a:latin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19199"/>
          </a:xfrm>
        </p:spPr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Organometallic</a:t>
            </a:r>
            <a:r>
              <a:rPr lang="en-US" dirty="0" smtClean="0">
                <a:solidFill>
                  <a:srgbClr val="0000FF"/>
                </a:solidFill>
              </a:rPr>
              <a:t> Reagents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00200"/>
            <a:ext cx="6934200" cy="4038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Key Concepts:</a:t>
            </a:r>
            <a:endParaRPr lang="en-US" dirty="0" smtClean="0"/>
          </a:p>
          <a:p>
            <a:r>
              <a:rPr lang="en-US" dirty="0" smtClean="0"/>
              <a:t>Make a carbon negatively charged/</a:t>
            </a:r>
            <a:r>
              <a:rPr lang="en-US" dirty="0" err="1" smtClean="0"/>
              <a:t>polarlized</a:t>
            </a:r>
            <a:r>
              <a:rPr lang="en-US" dirty="0" smtClean="0"/>
              <a:t> so it is </a:t>
            </a:r>
            <a:r>
              <a:rPr lang="en-US" dirty="0" err="1" smtClean="0"/>
              <a:t>nucleophilic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Reaction with </a:t>
            </a:r>
            <a:r>
              <a:rPr lang="en-US" dirty="0" err="1" smtClean="0"/>
              <a:t>electrophilic</a:t>
            </a:r>
            <a:r>
              <a:rPr lang="en-US" dirty="0" smtClean="0"/>
              <a:t> carbons can make carbon-carbon bonds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14399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The First </a:t>
            </a:r>
            <a:r>
              <a:rPr lang="en-US" sz="3200" dirty="0" err="1" smtClean="0">
                <a:solidFill>
                  <a:srgbClr val="0000FF"/>
                </a:solidFill>
              </a:rPr>
              <a:t>Organometallic</a:t>
            </a:r>
            <a:r>
              <a:rPr lang="en-US" sz="3200" dirty="0" smtClean="0">
                <a:solidFill>
                  <a:srgbClr val="0000FF"/>
                </a:solidFill>
              </a:rPr>
              <a:t> Reagents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685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Grignard Reagents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2209800"/>
            <a:ext cx="4114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dirty="0" smtClean="0"/>
              <a:t>Discovered by Victor Grignard </a:t>
            </a:r>
            <a:r>
              <a:rPr lang="en-US" sz="2800" dirty="0" smtClean="0">
                <a:solidFill>
                  <a:srgbClr val="FF0000"/>
                </a:solidFill>
              </a:rPr>
              <a:t>Grignard Reagents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dirty="0" smtClean="0"/>
              <a:t>in 1900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400" dirty="0" smtClean="0"/>
              <a:t>Key factors are ethereal solvent and water-free conditions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 dirty="0" smtClean="0">
                <a:solidFill>
                  <a:srgbClr val="FF8000"/>
                </a:solidFill>
              </a:rPr>
              <a:t>Awarded Nobel Prize in 1912</a:t>
            </a:r>
            <a:endParaRPr lang="en-GB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142999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Grignard Reagents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447800"/>
            <a:ext cx="7772400" cy="472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1184A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Grignard reagent:</a:t>
            </a:r>
            <a:r>
              <a:rPr lang="en-US" dirty="0">
                <a:latin typeface="Times New Roman" pitchFamily="18" charset="0"/>
              </a:rPr>
              <a:t> an </a:t>
            </a:r>
            <a:r>
              <a:rPr lang="en-US" dirty="0" err="1">
                <a:latin typeface="Times New Roman" pitchFamily="18" charset="0"/>
              </a:rPr>
              <a:t>organomagnesium</a:t>
            </a:r>
            <a:r>
              <a:rPr lang="en-US" dirty="0">
                <a:latin typeface="Times New Roman" pitchFamily="18" charset="0"/>
              </a:rPr>
              <a:t> compound</a:t>
            </a:r>
          </a:p>
          <a:p>
            <a:pPr lvl="1">
              <a:defRPr/>
            </a:pPr>
            <a:r>
              <a:rPr lang="en-US" dirty="0">
                <a:latin typeface="Times New Roman" pitchFamily="18" charset="0"/>
              </a:rPr>
              <a:t>prepared by addition of an alkyl, aryl, or </a:t>
            </a:r>
            <a:r>
              <a:rPr lang="en-US" dirty="0" err="1">
                <a:latin typeface="Times New Roman" pitchFamily="18" charset="0"/>
              </a:rPr>
              <a:t>alkenyl</a:t>
            </a:r>
            <a:r>
              <a:rPr lang="en-US" dirty="0">
                <a:latin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</a:rPr>
              <a:t>vinylic</a:t>
            </a:r>
            <a:r>
              <a:rPr lang="en-US" dirty="0">
                <a:latin typeface="Times New Roman" pitchFamily="18" charset="0"/>
              </a:rPr>
              <a:t>) halide to Mg metal in diethyl ether or THF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rgbClr val="0000FF"/>
                </a:solidFill>
              </a:rPr>
              <a:t>An Alternative to Grignard Reagents are Alkyl </a:t>
            </a:r>
            <a:r>
              <a:rPr lang="en-US" sz="3100" dirty="0" err="1" smtClean="0">
                <a:solidFill>
                  <a:srgbClr val="0000FF"/>
                </a:solidFill>
              </a:rPr>
              <a:t>Lithiums</a:t>
            </a: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5810" y="2362200"/>
            <a:ext cx="7612380" cy="2307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11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Grignard and </a:t>
            </a:r>
            <a:r>
              <a:rPr lang="en-US" sz="3200" dirty="0" err="1" smtClean="0">
                <a:solidFill>
                  <a:schemeClr val="tx1"/>
                </a:solidFill>
              </a:rPr>
              <a:t>Organolithium</a:t>
            </a:r>
            <a:r>
              <a:rPr lang="en-US" sz="3200" dirty="0" smtClean="0">
                <a:solidFill>
                  <a:schemeClr val="tx1"/>
                </a:solidFill>
              </a:rPr>
              <a:t> Reagents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30727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304800" y="1257300"/>
            <a:ext cx="8534400" cy="43434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Given the difference in electronegativity between carbon and magnesium (lithium), the C-Mg (C-Li) bond is polar covalent, with C</a:t>
            </a:r>
            <a:r>
              <a:rPr lang="en-US" baseline="30000" smtClean="0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</a:t>
            </a:r>
            <a:r>
              <a:rPr lang="en-US" baseline="30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and Mg</a:t>
            </a:r>
            <a:r>
              <a:rPr lang="en-US" baseline="30000" smtClean="0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</a:t>
            </a:r>
            <a:r>
              <a:rPr lang="en-US" baseline="30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baseline="30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</a:t>
            </a:r>
            <a:r>
              <a:rPr lang="en-US" baseline="30000" smtClean="0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</a:t>
            </a:r>
            <a:r>
              <a:rPr lang="en-US" baseline="30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US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mtClean="0">
                <a:solidFill>
                  <a:schemeClr val="folHlink"/>
                </a:solidFill>
              </a:rPr>
              <a:t> </a:t>
            </a:r>
            <a:r>
              <a:rPr lang="en-US" smtClean="0">
                <a:solidFill>
                  <a:srgbClr val="0000FF"/>
                </a:solidFill>
              </a:rPr>
              <a:t>Grignard and organolithium reagents behave like </a:t>
            </a:r>
            <a:r>
              <a:rPr lang="en-US" u="sng" smtClean="0">
                <a:solidFill>
                  <a:srgbClr val="0000FF"/>
                </a:solidFill>
              </a:rPr>
              <a:t>carbanions</a:t>
            </a:r>
            <a:endParaRPr lang="en-US" u="sng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Carbanion:  an anion in which carbon has an unshared pair of electrons and bears a negative charge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2400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z="2400" smtClean="0"/>
          </a:p>
        </p:txBody>
      </p:sp>
      <p:pic>
        <p:nvPicPr>
          <p:cNvPr id="13320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5410200"/>
            <a:ext cx="2428875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5334000"/>
            <a:ext cx="220345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219200"/>
            <a:ext cx="525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Thanks</a:t>
            </a:r>
            <a:endParaRPr lang="en-US" sz="8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3200" smtClean="0">
                <a:solidFill>
                  <a:schemeClr val="tx1"/>
                </a:solidFill>
              </a:rPr>
              <a:t>Grignard and Organolithium Reagents</a:t>
            </a:r>
            <a:endParaRPr lang="en-US" sz="3200" smtClean="0">
              <a:solidFill>
                <a:srgbClr val="FFFF00"/>
              </a:solidFill>
            </a:endParaRPr>
          </a:p>
        </p:txBody>
      </p:sp>
      <p:sp>
        <p:nvSpPr>
          <p:cNvPr id="117766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304800" y="1257300"/>
            <a:ext cx="8534400" cy="43434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Carbanion:  an anion in which carbon has an unshared pair of electrons and bears a negative charge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Carbanions are strong bases--they are easily quenched by even very weak acids (water, alcohols, amines, amides, carboxylic acids, even terminal alkynes). 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limitation to utility!</a:t>
            </a:r>
            <a:endParaRPr lang="en-US" sz="2400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z="2400" smtClean="0"/>
          </a:p>
        </p:txBody>
      </p:sp>
      <p:pic>
        <p:nvPicPr>
          <p:cNvPr id="14344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9713" y="4419600"/>
            <a:ext cx="866298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</TotalTime>
  <Words>414</Words>
  <Application>Microsoft Office PowerPoint</Application>
  <PresentationFormat>On-screen Show (4:3)</PresentationFormat>
  <Paragraphs>62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Organ metallic Compounds</vt:lpstr>
      <vt:lpstr>Organometallic Compounds</vt:lpstr>
      <vt:lpstr>Organometallic Reagents</vt:lpstr>
      <vt:lpstr>The First Organometallic Reagents</vt:lpstr>
      <vt:lpstr>Grignard Reagents</vt:lpstr>
      <vt:lpstr>An Alternative to Grignard Reagents are Alkyl Lithiums </vt:lpstr>
      <vt:lpstr>Grignard and Organolithium Reagents</vt:lpstr>
      <vt:lpstr>Slide 8</vt:lpstr>
      <vt:lpstr>Grignard and Organolithium Reagents</vt:lpstr>
      <vt:lpstr>Grignard and Organolithium Reagents</vt:lpstr>
      <vt:lpstr>Limitations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Organometallic Compounds</dc:title>
  <dc:creator>com</dc:creator>
  <cp:lastModifiedBy>com</cp:lastModifiedBy>
  <cp:revision>6</cp:revision>
  <dcterms:created xsi:type="dcterms:W3CDTF">2010-01-21T22:52:29Z</dcterms:created>
  <dcterms:modified xsi:type="dcterms:W3CDTF">2010-01-21T23:02:59Z</dcterms:modified>
</cp:coreProperties>
</file>