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9" r:id="rId4"/>
    <p:sldId id="260" r:id="rId5"/>
    <p:sldId id="265" r:id="rId6"/>
    <p:sldId id="273" r:id="rId7"/>
    <p:sldId id="278" r:id="rId8"/>
    <p:sldId id="287" r:id="rId9"/>
    <p:sldId id="261" r:id="rId10"/>
    <p:sldId id="262" r:id="rId11"/>
    <p:sldId id="263" r:id="rId12"/>
    <p:sldId id="264" r:id="rId13"/>
    <p:sldId id="267" r:id="rId14"/>
    <p:sldId id="268" r:id="rId15"/>
    <p:sldId id="269" r:id="rId16"/>
    <p:sldId id="270" r:id="rId17"/>
    <p:sldId id="271" r:id="rId18"/>
    <p:sldId id="272" r:id="rId19"/>
    <p:sldId id="274" r:id="rId20"/>
    <p:sldId id="279" r:id="rId21"/>
    <p:sldId id="283" r:id="rId22"/>
    <p:sldId id="288" r:id="rId23"/>
    <p:sldId id="289" r:id="rId24"/>
    <p:sldId id="2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ivaldi" pitchFamily="66" charset="0"/>
        <a:ea typeface="+mn-ea"/>
        <a:cs typeface="Arial" charset="0"/>
      </a:defRPr>
    </a:lvl1pPr>
    <a:lvl2pPr marL="457200" algn="l" rtl="0" fontAlgn="base">
      <a:spcBef>
        <a:spcPct val="0"/>
      </a:spcBef>
      <a:spcAft>
        <a:spcPct val="0"/>
      </a:spcAft>
      <a:defRPr kern="1200">
        <a:solidFill>
          <a:schemeClr val="tx1"/>
        </a:solidFill>
        <a:latin typeface="Vivaldi" pitchFamily="66" charset="0"/>
        <a:ea typeface="+mn-ea"/>
        <a:cs typeface="Arial" charset="0"/>
      </a:defRPr>
    </a:lvl2pPr>
    <a:lvl3pPr marL="914400" algn="l" rtl="0" fontAlgn="base">
      <a:spcBef>
        <a:spcPct val="0"/>
      </a:spcBef>
      <a:spcAft>
        <a:spcPct val="0"/>
      </a:spcAft>
      <a:defRPr kern="1200">
        <a:solidFill>
          <a:schemeClr val="tx1"/>
        </a:solidFill>
        <a:latin typeface="Vivaldi" pitchFamily="66" charset="0"/>
        <a:ea typeface="+mn-ea"/>
        <a:cs typeface="Arial" charset="0"/>
      </a:defRPr>
    </a:lvl3pPr>
    <a:lvl4pPr marL="1371600" algn="l" rtl="0" fontAlgn="base">
      <a:spcBef>
        <a:spcPct val="0"/>
      </a:spcBef>
      <a:spcAft>
        <a:spcPct val="0"/>
      </a:spcAft>
      <a:defRPr kern="1200">
        <a:solidFill>
          <a:schemeClr val="tx1"/>
        </a:solidFill>
        <a:latin typeface="Vivaldi" pitchFamily="66" charset="0"/>
        <a:ea typeface="+mn-ea"/>
        <a:cs typeface="Arial" charset="0"/>
      </a:defRPr>
    </a:lvl4pPr>
    <a:lvl5pPr marL="1828800" algn="l" rtl="0" fontAlgn="base">
      <a:spcBef>
        <a:spcPct val="0"/>
      </a:spcBef>
      <a:spcAft>
        <a:spcPct val="0"/>
      </a:spcAft>
      <a:defRPr kern="1200">
        <a:solidFill>
          <a:schemeClr val="tx1"/>
        </a:solidFill>
        <a:latin typeface="Vivaldi" pitchFamily="66" charset="0"/>
        <a:ea typeface="+mn-ea"/>
        <a:cs typeface="Arial" charset="0"/>
      </a:defRPr>
    </a:lvl5pPr>
    <a:lvl6pPr marL="2286000" algn="l" defTabSz="914400" rtl="0" eaLnBrk="1" latinLnBrk="0" hangingPunct="1">
      <a:defRPr kern="1200">
        <a:solidFill>
          <a:schemeClr val="tx1"/>
        </a:solidFill>
        <a:latin typeface="Vivaldi" pitchFamily="66" charset="0"/>
        <a:ea typeface="+mn-ea"/>
        <a:cs typeface="Arial" charset="0"/>
      </a:defRPr>
    </a:lvl6pPr>
    <a:lvl7pPr marL="2743200" algn="l" defTabSz="914400" rtl="0" eaLnBrk="1" latinLnBrk="0" hangingPunct="1">
      <a:defRPr kern="1200">
        <a:solidFill>
          <a:schemeClr val="tx1"/>
        </a:solidFill>
        <a:latin typeface="Vivaldi" pitchFamily="66" charset="0"/>
        <a:ea typeface="+mn-ea"/>
        <a:cs typeface="Arial" charset="0"/>
      </a:defRPr>
    </a:lvl7pPr>
    <a:lvl8pPr marL="3200400" algn="l" defTabSz="914400" rtl="0" eaLnBrk="1" latinLnBrk="0" hangingPunct="1">
      <a:defRPr kern="1200">
        <a:solidFill>
          <a:schemeClr val="tx1"/>
        </a:solidFill>
        <a:latin typeface="Vivaldi" pitchFamily="66" charset="0"/>
        <a:ea typeface="+mn-ea"/>
        <a:cs typeface="Arial" charset="0"/>
      </a:defRPr>
    </a:lvl8pPr>
    <a:lvl9pPr marL="3657600" algn="l" defTabSz="914400" rtl="0" eaLnBrk="1" latinLnBrk="0" hangingPunct="1">
      <a:defRPr kern="1200">
        <a:solidFill>
          <a:schemeClr val="tx1"/>
        </a:solidFill>
        <a:latin typeface="Vivaldi"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777777"/>
    <a:srgbClr val="990000"/>
    <a:srgbClr val="EEB000"/>
    <a:srgbClr val="996600"/>
    <a:srgbClr val="FFCC00"/>
    <a:srgbClr val="663300"/>
    <a:srgbClr val="CC3300"/>
    <a:srgbClr val="B2B2B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8" d="100"/>
          <a:sy n="118" d="100"/>
        </p:scale>
        <p:origin x="-78" y="136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DF84E64-245A-4ACA-86C5-1BA18AF61BD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3717B4-948B-437A-B335-706CDDBA3D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61E0B-A69C-4A2B-B9CE-B6A4FAAE78D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600200"/>
            <a:ext cx="4038600" cy="4525963"/>
          </a:xfrm>
        </p:spPr>
        <p:txBody>
          <a:bodyPr/>
          <a:lstStyle/>
          <a:p>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C35BD82-184F-47CF-90D5-4DCBB8EC3345}" type="slidenum">
              <a:rPr lang="en-US"/>
              <a:pPr/>
              <a:t>‹#›</a:t>
            </a:fld>
            <a:endParaRPr lang="en-US"/>
          </a:p>
        </p:txBody>
      </p:sp>
    </p:spTree>
    <p:extLst>
      <p:ext uri="{BB962C8B-B14F-4D97-AF65-F5344CB8AC3E}">
        <p14:creationId xmlns="" xmlns:p14="http://schemas.microsoft.com/office/powerpoint/2010/main" val="225396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3CBB-9408-4D3C-B36B-2CEECA85BF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023074C-3A3E-4C7A-A021-3BBD96D8E1B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5E73A-B311-4797-8E7D-A11D61827C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341F67-514F-4992-A9DD-6EDFAFC581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A3F9CD-D153-4D4F-8CF4-195546D58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81D68D-896C-49DB-A884-689B3C975BB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6122AF-50AE-4B5E-AB72-F7FA776099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0A97F7-AABB-4548-AE45-ECC23ACB55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BDEC664-A053-4E9E-B1A0-738E0E94452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slideLayout" Target="../slideLayouts/slideLayout1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
          <p:cNvSpPr>
            <a:spLocks noChangeArrowheads="1" noChangeShapeType="1" noTextEdit="1"/>
          </p:cNvSpPr>
          <p:nvPr/>
        </p:nvSpPr>
        <p:spPr bwMode="auto">
          <a:xfrm>
            <a:off x="1752600" y="2895600"/>
            <a:ext cx="4662487" cy="1371600"/>
          </a:xfrm>
          <a:prstGeom prst="rect">
            <a:avLst/>
          </a:prstGeom>
          <a:extLst>
            <a:ext uri="{AF507438-7753-43E0-B8FC-AC1667EBCBE1}">
              <a14:hiddenEffects xmlns="" xmlns:a14="http://schemas.microsoft.com/office/drawing/2010/main">
                <a:effectLst/>
              </a14:hiddenEffects>
            </a:ext>
          </a:extLst>
        </p:spPr>
        <p:txBody>
          <a:bodyPr wrap="none" fromWordArt="1">
            <a:prstTxWarp prst="textPlain">
              <a:avLst>
                <a:gd name="adj" fmla="val 50000"/>
              </a:avLst>
            </a:prstTxWarp>
          </a:bodyPr>
          <a:lstStyle/>
          <a:p>
            <a:pPr algn="ctr"/>
            <a:r>
              <a:rPr lang="en-US" sz="6000" b="1" kern="10" dirty="0" smtClean="0">
                <a:ln w="9525">
                  <a:solidFill>
                    <a:srgbClr val="000000"/>
                  </a:solidFill>
                  <a:round/>
                  <a:headEnd/>
                  <a:tailEnd/>
                </a:ln>
                <a:solidFill>
                  <a:srgbClr val="FF0000"/>
                </a:solidFill>
                <a:latin typeface="Times New Roman" pitchFamily="18" charset="0"/>
                <a:cs typeface="Times New Roman" pitchFamily="18" charset="0"/>
              </a:rPr>
              <a:t>Orchestra</a:t>
            </a:r>
            <a:endParaRPr lang="en-US" sz="6000" b="1" kern="10" dirty="0">
              <a:ln w="9525">
                <a:solidFill>
                  <a:srgbClr val="000000"/>
                </a:solidFill>
                <a:round/>
                <a:headEnd/>
                <a:tailEnd/>
              </a:ln>
              <a:solidFill>
                <a:srgbClr val="FF0000"/>
              </a:solidFill>
              <a:latin typeface="Times New Roman" pitchFamily="18" charset="0"/>
              <a:cs typeface="Times New Roman" pitchFamily="18" charset="0"/>
            </a:endParaRPr>
          </a:p>
        </p:txBody>
      </p:sp>
      <p:sp>
        <p:nvSpPr>
          <p:cNvPr id="3" name="TextBox 2"/>
          <p:cNvSpPr txBox="1"/>
          <p:nvPr/>
        </p:nvSpPr>
        <p:spPr>
          <a:xfrm>
            <a:off x="1981200" y="4800600"/>
            <a:ext cx="4419600" cy="646331"/>
          </a:xfrm>
          <a:prstGeom prst="rect">
            <a:avLst/>
          </a:prstGeom>
          <a:solidFill>
            <a:schemeClr val="tx2">
              <a:lumMod val="75000"/>
            </a:schemeClr>
          </a:solidFill>
        </p:spPr>
        <p:txBody>
          <a:bodyPr wrap="square" rtlCol="0">
            <a:spAutoFit/>
          </a:bodyPr>
          <a:lstStyle/>
          <a:p>
            <a:pPr algn="ctr"/>
            <a:r>
              <a:rPr lang="en-US" b="1" dirty="0" smtClean="0"/>
              <a:t>BY. Deepak </a:t>
            </a:r>
            <a:r>
              <a:rPr lang="en-US" b="1" dirty="0" err="1" smtClean="0"/>
              <a:t>Jamdhade</a:t>
            </a:r>
            <a:endParaRPr lang="en-US" b="1" dirty="0" smtClean="0"/>
          </a:p>
          <a:p>
            <a:pPr algn="ctr"/>
            <a:r>
              <a:rPr lang="en-US" b="1" dirty="0" err="1" smtClean="0"/>
              <a:t>Raut</a:t>
            </a:r>
            <a:r>
              <a:rPr lang="en-US" b="1" dirty="0" smtClean="0"/>
              <a:t> </a:t>
            </a:r>
            <a:r>
              <a:rPr lang="en-US" b="1" dirty="0" err="1" smtClean="0"/>
              <a:t>Sachin</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6000">
                <a:solidFill>
                  <a:srgbClr val="CC3300"/>
                </a:solidFill>
                <a:effectLst>
                  <a:outerShdw blurRad="38100" dist="38100" dir="2700000" algn="tl">
                    <a:srgbClr val="C0C0C0"/>
                  </a:outerShdw>
                </a:effectLst>
                <a:latin typeface="Vivaldi" pitchFamily="66" charset="0"/>
              </a:rPr>
              <a:t>Viola</a:t>
            </a:r>
          </a:p>
        </p:txBody>
      </p:sp>
      <p:sp>
        <p:nvSpPr>
          <p:cNvPr id="12291" name="Rectangle 3"/>
          <p:cNvSpPr>
            <a:spLocks noGrp="1" noChangeArrowheads="1"/>
          </p:cNvSpPr>
          <p:nvPr>
            <p:ph idx="1"/>
          </p:nvPr>
        </p:nvSpPr>
        <p:spPr>
          <a:xfrm>
            <a:off x="457200" y="1524000"/>
            <a:ext cx="6172200" cy="3810000"/>
          </a:xfrm>
        </p:spPr>
        <p:txBody>
          <a:bodyPr/>
          <a:lstStyle/>
          <a:p>
            <a:pPr>
              <a:buFontTx/>
              <a:buNone/>
            </a:pPr>
            <a:r>
              <a:rPr lang="en-US">
                <a:latin typeface="Garamond" pitchFamily="18" charset="0"/>
              </a:rPr>
              <a:t>	The </a:t>
            </a:r>
            <a:r>
              <a:rPr lang="en-US">
                <a:solidFill>
                  <a:srgbClr val="CC3300"/>
                </a:solidFill>
                <a:latin typeface="Garamond" pitchFamily="18" charset="0"/>
              </a:rPr>
              <a:t>viola</a:t>
            </a:r>
            <a:r>
              <a:rPr lang="en-US">
                <a:latin typeface="Garamond" pitchFamily="18" charset="0"/>
              </a:rPr>
              <a:t> is the alto voice in the string family. It is held under the chin, resting on the shoulder. The viola is slightly larger and is tuned five notes lower than the violin. It has a darker and warmer tone quality, but is not as brilliant. </a:t>
            </a:r>
          </a:p>
          <a:p>
            <a:endParaRPr lang="en-US">
              <a:latin typeface="Garamond" pitchFamily="18" charset="0"/>
            </a:endParaRPr>
          </a:p>
          <a:p>
            <a:endParaRPr lang="en-US">
              <a:latin typeface="Garamond" pitchFamily="18" charset="0"/>
            </a:endParaRPr>
          </a:p>
        </p:txBody>
      </p:sp>
      <p:sp>
        <p:nvSpPr>
          <p:cNvPr id="12295" name="Text Box 7"/>
          <p:cNvSpPr txBox="1">
            <a:spLocks noChangeArrowheads="1"/>
          </p:cNvSpPr>
          <p:nvPr/>
        </p:nvSpPr>
        <p:spPr bwMode="auto">
          <a:xfrm>
            <a:off x="152400" y="6400800"/>
            <a:ext cx="27432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dirty="0" smtClean="0">
                <a:solidFill>
                  <a:srgbClr val="777777"/>
                </a:solidFill>
                <a:latin typeface="Garamond" pitchFamily="18" charset="0"/>
                <a:hlinkClick r:id="rId2" action="ppaction://hlinksldjump"/>
              </a:rPr>
              <a:t> </a:t>
            </a:r>
            <a:endParaRPr lang="en-US" dirty="0">
              <a:solidFill>
                <a:srgbClr val="777777"/>
              </a:solidFill>
              <a:latin typeface="Garamond"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ppt_x</p:attrName>
                                        </p:attrNameLst>
                                      </p:cBhvr>
                                      <p:tavLst>
                                        <p:tav tm="0">
                                          <p:val>
                                            <p:strVal val="#ppt_x-.2"/>
                                          </p:val>
                                        </p:tav>
                                        <p:tav tm="100000">
                                          <p:val>
                                            <p:strVal val="#ppt_x"/>
                                          </p:val>
                                        </p:tav>
                                      </p:tavLst>
                                    </p:anim>
                                    <p:anim calcmode="lin" valueType="num">
                                      <p:cBhvr>
                                        <p:cTn id="8" dur="1000" fill="hold"/>
                                        <p:tgtEl>
                                          <p:spTgt spid="122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Effect transition="in" filter="fade">
                                      <p:cBhvr>
                                        <p:cTn id="14" dur="500"/>
                                        <p:tgtEl>
                                          <p:spTgt spid="12291">
                                            <p:txEl>
                                              <p:pRg st="0" end="0"/>
                                            </p:txEl>
                                          </p:spTgt>
                                        </p:tgtEl>
                                      </p:cBhvr>
                                    </p:animEffect>
                                    <p:anim calcmode="lin" valueType="num">
                                      <p:cBhvr>
                                        <p:cTn id="15"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2291">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6000">
                <a:solidFill>
                  <a:srgbClr val="CC3300"/>
                </a:solidFill>
                <a:effectLst>
                  <a:outerShdw blurRad="38100" dist="38100" dir="2700000" algn="tl">
                    <a:srgbClr val="C0C0C0"/>
                  </a:outerShdw>
                </a:effectLst>
                <a:latin typeface="Vivaldi" pitchFamily="66" charset="0"/>
              </a:rPr>
              <a:t>Cello</a:t>
            </a:r>
          </a:p>
        </p:txBody>
      </p:sp>
      <p:sp>
        <p:nvSpPr>
          <p:cNvPr id="13315" name="Rectangle 3"/>
          <p:cNvSpPr>
            <a:spLocks noGrp="1" noChangeArrowheads="1"/>
          </p:cNvSpPr>
          <p:nvPr>
            <p:ph idx="1"/>
          </p:nvPr>
        </p:nvSpPr>
        <p:spPr>
          <a:xfrm>
            <a:off x="2286000" y="1417638"/>
            <a:ext cx="5943600" cy="4602162"/>
          </a:xfrm>
        </p:spPr>
        <p:txBody>
          <a:bodyPr/>
          <a:lstStyle/>
          <a:p>
            <a:pPr>
              <a:buFontTx/>
              <a:buNone/>
            </a:pPr>
            <a:r>
              <a:rPr lang="en-US">
                <a:latin typeface="Garamond" pitchFamily="18" charset="0"/>
              </a:rPr>
              <a:t>	The </a:t>
            </a:r>
            <a:r>
              <a:rPr lang="en-US">
                <a:solidFill>
                  <a:srgbClr val="CC3300"/>
                </a:solidFill>
                <a:latin typeface="Garamond" pitchFamily="18" charset="0"/>
              </a:rPr>
              <a:t>cello</a:t>
            </a:r>
            <a:r>
              <a:rPr lang="en-US">
                <a:latin typeface="Garamond" pitchFamily="18" charset="0"/>
              </a:rPr>
              <a:t> is the tenor voice in the string family. Shaped like a violin, the cello is much larger and is held between the player’s knees. Because it can produce beautiful sounds from its lowest to its highest notes, it is a popular instrument. </a:t>
            </a:r>
          </a:p>
          <a:p>
            <a:endParaRPr lang="en-US">
              <a:latin typeface="Garamond" pitchFamily="18" charset="0"/>
            </a:endParaRPr>
          </a:p>
          <a:p>
            <a:endParaRPr lang="en-US">
              <a:latin typeface="Garamond"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ppt_x</p:attrName>
                                        </p:attrNameLst>
                                      </p:cBhvr>
                                      <p:tavLst>
                                        <p:tav tm="0">
                                          <p:val>
                                            <p:strVal val="#ppt_x-.2"/>
                                          </p:val>
                                        </p:tav>
                                        <p:tav tm="100000">
                                          <p:val>
                                            <p:strVal val="#ppt_x"/>
                                          </p:val>
                                        </p:tav>
                                      </p:tavLst>
                                    </p:anim>
                                    <p:anim calcmode="lin" valueType="num">
                                      <p:cBhvr>
                                        <p:cTn id="8" dur="1000" fill="hold"/>
                                        <p:tgtEl>
                                          <p:spTgt spid="13314"/>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fade">
                                      <p:cBhvr>
                                        <p:cTn id="14" dur="500"/>
                                        <p:tgtEl>
                                          <p:spTgt spid="13315">
                                            <p:txEl>
                                              <p:pRg st="0" end="0"/>
                                            </p:txEl>
                                          </p:spTgt>
                                        </p:tgtEl>
                                      </p:cBhvr>
                                    </p:animEffect>
                                    <p:anim calcmode="lin" valueType="num">
                                      <p:cBhvr>
                                        <p:cTn id="15"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315">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6000">
                <a:solidFill>
                  <a:srgbClr val="663300"/>
                </a:solidFill>
                <a:effectLst>
                  <a:outerShdw blurRad="38100" dist="38100" dir="2700000" algn="tl">
                    <a:srgbClr val="C0C0C0"/>
                  </a:outerShdw>
                </a:effectLst>
                <a:latin typeface="Vivaldi" pitchFamily="66" charset="0"/>
              </a:rPr>
              <a:t>Double Bass</a:t>
            </a:r>
          </a:p>
        </p:txBody>
      </p:sp>
      <p:sp>
        <p:nvSpPr>
          <p:cNvPr id="14339" name="Rectangle 3"/>
          <p:cNvSpPr>
            <a:spLocks noGrp="1" noChangeArrowheads="1"/>
          </p:cNvSpPr>
          <p:nvPr>
            <p:ph idx="1"/>
          </p:nvPr>
        </p:nvSpPr>
        <p:spPr>
          <a:xfrm>
            <a:off x="381000" y="1417638"/>
            <a:ext cx="6172200" cy="4602162"/>
          </a:xfrm>
        </p:spPr>
        <p:txBody>
          <a:bodyPr/>
          <a:lstStyle/>
          <a:p>
            <a:pPr>
              <a:buFontTx/>
              <a:buNone/>
            </a:pPr>
            <a:r>
              <a:rPr lang="en-US">
                <a:latin typeface="Garamond" pitchFamily="18" charset="0"/>
              </a:rPr>
              <a:t>	The </a:t>
            </a:r>
            <a:r>
              <a:rPr lang="en-US">
                <a:solidFill>
                  <a:srgbClr val="663300"/>
                </a:solidFill>
                <a:effectLst>
                  <a:outerShdw blurRad="38100" dist="38100" dir="2700000" algn="tl">
                    <a:srgbClr val="C0C0C0"/>
                  </a:outerShdw>
                </a:effectLst>
                <a:latin typeface="Garamond" pitchFamily="18" charset="0"/>
              </a:rPr>
              <a:t>double bass</a:t>
            </a:r>
            <a:r>
              <a:rPr lang="en-US">
                <a:latin typeface="Garamond" pitchFamily="18" charset="0"/>
              </a:rPr>
              <a:t>, or string bass is the largest and lowest instrument of the string family. The double bass has rounded shoulders instead of square shoulders like the other string instruments. Because of its size, the player stands or sits on a high stool to play it.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ppt_x</p:attrName>
                                        </p:attrNameLst>
                                      </p:cBhvr>
                                      <p:tavLst>
                                        <p:tav tm="0">
                                          <p:val>
                                            <p:strVal val="#ppt_x-.2"/>
                                          </p:val>
                                        </p:tav>
                                        <p:tav tm="100000">
                                          <p:val>
                                            <p:strVal val="#ppt_x"/>
                                          </p:val>
                                        </p:tav>
                                      </p:tavLst>
                                    </p:anim>
                                    <p:anim calcmode="lin" valueType="num">
                                      <p:cBhvr>
                                        <p:cTn id="8" dur="1000" fill="hold"/>
                                        <p:tgtEl>
                                          <p:spTgt spid="143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4339">
                                            <p:txEl>
                                              <p:pRg st="0" end="0"/>
                                            </p:txEl>
                                          </p:spTgt>
                                        </p:tgtEl>
                                        <p:attrNameLst>
                                          <p:attrName>style.visibility</p:attrName>
                                        </p:attrNameLst>
                                      </p:cBhvr>
                                      <p:to>
                                        <p:strVal val="visible"/>
                                      </p:to>
                                    </p:set>
                                    <p:animEffect transition="in" filter="fade">
                                      <p:cBhvr>
                                        <p:cTn id="14" dur="500"/>
                                        <p:tgtEl>
                                          <p:spTgt spid="14339">
                                            <p:txEl>
                                              <p:pRg st="0" end="0"/>
                                            </p:txEl>
                                          </p:spTgt>
                                        </p:tgtEl>
                                      </p:cBhvr>
                                    </p:animEffect>
                                    <p:anim calcmode="lin" valueType="num">
                                      <p:cBhvr>
                                        <p:cTn id="15"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339">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6000">
                <a:effectLst>
                  <a:outerShdw blurRad="38100" dist="38100" dir="2700000" algn="tl">
                    <a:srgbClr val="C0C0C0"/>
                  </a:outerShdw>
                </a:effectLst>
                <a:latin typeface="Vivaldi" pitchFamily="66" charset="0"/>
              </a:rPr>
              <a:t>Piccolo</a:t>
            </a:r>
          </a:p>
        </p:txBody>
      </p:sp>
      <p:sp>
        <p:nvSpPr>
          <p:cNvPr id="15363" name="Rectangle 3"/>
          <p:cNvSpPr>
            <a:spLocks noGrp="1" noChangeArrowheads="1"/>
          </p:cNvSpPr>
          <p:nvPr>
            <p:ph idx="1"/>
          </p:nvPr>
        </p:nvSpPr>
        <p:spPr>
          <a:xfrm>
            <a:off x="457200" y="1371600"/>
            <a:ext cx="8229600" cy="2362200"/>
          </a:xfrm>
        </p:spPr>
        <p:txBody>
          <a:bodyPr/>
          <a:lstStyle/>
          <a:p>
            <a:pPr>
              <a:buFontTx/>
              <a:buNone/>
            </a:pPr>
            <a:r>
              <a:rPr lang="en-US">
                <a:latin typeface="Garamond" pitchFamily="18" charset="0"/>
              </a:rPr>
              <a:t>	The </a:t>
            </a:r>
            <a:r>
              <a:rPr lang="en-US">
                <a:effectLst>
                  <a:outerShdw blurRad="38100" dist="38100" dir="2700000" algn="tl">
                    <a:srgbClr val="C0C0C0"/>
                  </a:outerShdw>
                </a:effectLst>
                <a:latin typeface="Garamond" pitchFamily="18" charset="0"/>
              </a:rPr>
              <a:t>piccolo</a:t>
            </a:r>
            <a:r>
              <a:rPr lang="en-US">
                <a:latin typeface="Garamond" pitchFamily="18" charset="0"/>
              </a:rPr>
              <a:t> is exactly like the flute except that it is much smaller and is usually made of silver or wood. The pitch of the piccolo is higher than that of a flute.</a:t>
            </a:r>
          </a:p>
          <a:p>
            <a:endParaRPr lang="en-US">
              <a:latin typeface="Garamond" pitchFamily="18" charset="0"/>
            </a:endParaRPr>
          </a:p>
          <a:p>
            <a:endParaRPr lang="en-US">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6000">
                <a:solidFill>
                  <a:schemeClr val="bg2"/>
                </a:solidFill>
                <a:effectLst>
                  <a:outerShdw blurRad="38100" dist="38100" dir="2700000" algn="tl">
                    <a:srgbClr val="C0C0C0"/>
                  </a:outerShdw>
                </a:effectLst>
                <a:latin typeface="Vivaldi" pitchFamily="66" charset="0"/>
              </a:rPr>
              <a:t>Flute</a:t>
            </a:r>
          </a:p>
        </p:txBody>
      </p:sp>
      <p:sp>
        <p:nvSpPr>
          <p:cNvPr id="16387" name="Rectangle 3"/>
          <p:cNvSpPr>
            <a:spLocks noGrp="1" noChangeArrowheads="1"/>
          </p:cNvSpPr>
          <p:nvPr>
            <p:ph idx="1"/>
          </p:nvPr>
        </p:nvSpPr>
        <p:spPr>
          <a:xfrm>
            <a:off x="152400" y="1600200"/>
            <a:ext cx="8686800" cy="4495800"/>
          </a:xfrm>
        </p:spPr>
        <p:txBody>
          <a:bodyPr>
            <a:normAutofit/>
          </a:bodyPr>
          <a:lstStyle/>
          <a:p>
            <a:pPr>
              <a:buFontTx/>
              <a:buNone/>
            </a:pPr>
            <a:r>
              <a:rPr lang="en-US" sz="2800" dirty="0">
                <a:latin typeface="Garamond" pitchFamily="18" charset="0"/>
              </a:rPr>
              <a:t>	The </a:t>
            </a:r>
            <a:r>
              <a:rPr lang="en-US" sz="2800" dirty="0">
                <a:solidFill>
                  <a:schemeClr val="bg2"/>
                </a:solidFill>
                <a:effectLst>
                  <a:outerShdw blurRad="38100" dist="38100" dir="2700000" algn="tl">
                    <a:srgbClr val="C0C0C0"/>
                  </a:outerShdw>
                </a:effectLst>
                <a:latin typeface="Garamond" pitchFamily="18" charset="0"/>
              </a:rPr>
              <a:t>flute</a:t>
            </a:r>
            <a:r>
              <a:rPr lang="en-US" sz="2800" dirty="0">
                <a:latin typeface="Garamond" pitchFamily="18" charset="0"/>
              </a:rPr>
              <a:t> is made from silver or gold and is about 2 feet in length. It looks like a narrow tube with a row of holes covered by keys along one side. The player blows air across the small hole in the mouthpiece to produce a sound that can be either soft and mellow or high and piercing. </a:t>
            </a:r>
          </a:p>
          <a:p>
            <a:endParaRPr lang="en-US" sz="2800" dirty="0">
              <a:latin typeface="Garamond" pitchFamily="18" charset="0"/>
            </a:endParaRPr>
          </a:p>
          <a:p>
            <a:endParaRPr lang="en-US" sz="2800" dirty="0">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1219200"/>
          </a:xfrm>
        </p:spPr>
        <p:txBody>
          <a:bodyPr/>
          <a:lstStyle/>
          <a:p>
            <a:r>
              <a:rPr lang="en-US" sz="6000">
                <a:latin typeface="Vivaldi" pitchFamily="66" charset="0"/>
              </a:rPr>
              <a:t>Oboe</a:t>
            </a:r>
          </a:p>
        </p:txBody>
      </p:sp>
      <p:sp>
        <p:nvSpPr>
          <p:cNvPr id="17411" name="Rectangle 3"/>
          <p:cNvSpPr>
            <a:spLocks noGrp="1" noChangeArrowheads="1"/>
          </p:cNvSpPr>
          <p:nvPr>
            <p:ph idx="1"/>
          </p:nvPr>
        </p:nvSpPr>
        <p:spPr>
          <a:xfrm>
            <a:off x="457200" y="1143000"/>
            <a:ext cx="6096000" cy="4525963"/>
          </a:xfrm>
        </p:spPr>
        <p:txBody>
          <a:bodyPr/>
          <a:lstStyle/>
          <a:p>
            <a:pPr>
              <a:buFontTx/>
              <a:buNone/>
            </a:pPr>
            <a:r>
              <a:rPr lang="en-US">
                <a:latin typeface="Garamond" pitchFamily="18" charset="0"/>
              </a:rPr>
              <a:t>	The </a:t>
            </a:r>
            <a:r>
              <a:rPr lang="en-US">
                <a:effectLst>
                  <a:outerShdw blurRad="38100" dist="38100" dir="2700000" algn="tl">
                    <a:srgbClr val="C0C0C0"/>
                  </a:outerShdw>
                </a:effectLst>
                <a:latin typeface="Garamond" pitchFamily="18" charset="0"/>
              </a:rPr>
              <a:t>oboe</a:t>
            </a:r>
            <a:r>
              <a:rPr lang="en-US">
                <a:latin typeface="Garamond" pitchFamily="18" charset="0"/>
              </a:rPr>
              <a:t> is similar to the clarinet in many ways. Both are made from wood and have metal keys that can produce many notes rapidly. The oboe does not have a mouthpiece, but has two reeds tied together. By placing them between one's lips and blowing air through them, the reeds vibrate and produce a sound.</a:t>
            </a:r>
          </a:p>
          <a:p>
            <a:endParaRPr lang="en-US">
              <a:latin typeface="Garamond" pitchFamily="18" charset="0"/>
            </a:endParaRPr>
          </a:p>
          <a:p>
            <a:endParaRPr lang="en-US">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6000">
                <a:latin typeface="Vivaldi" pitchFamily="66" charset="0"/>
              </a:rPr>
              <a:t>Clarinet</a:t>
            </a:r>
          </a:p>
        </p:txBody>
      </p:sp>
      <p:sp>
        <p:nvSpPr>
          <p:cNvPr id="18435" name="Rectangle 3"/>
          <p:cNvSpPr>
            <a:spLocks noGrp="1" noChangeArrowheads="1"/>
          </p:cNvSpPr>
          <p:nvPr>
            <p:ph idx="1"/>
          </p:nvPr>
        </p:nvSpPr>
        <p:spPr>
          <a:xfrm>
            <a:off x="2286000" y="1417638"/>
            <a:ext cx="6172200" cy="4678362"/>
          </a:xfrm>
        </p:spPr>
        <p:txBody>
          <a:bodyPr/>
          <a:lstStyle/>
          <a:p>
            <a:pPr>
              <a:buFontTx/>
              <a:buNone/>
            </a:pPr>
            <a:r>
              <a:rPr lang="en-US">
                <a:latin typeface="Garamond" pitchFamily="18" charset="0"/>
              </a:rPr>
              <a:t>	Made from wood, the </a:t>
            </a:r>
            <a:r>
              <a:rPr lang="en-US">
                <a:effectLst>
                  <a:outerShdw blurRad="38100" dist="38100" dir="2700000" algn="tl">
                    <a:srgbClr val="C0C0C0"/>
                  </a:outerShdw>
                </a:effectLst>
                <a:latin typeface="Garamond" pitchFamily="18" charset="0"/>
              </a:rPr>
              <a:t>clarinet</a:t>
            </a:r>
            <a:r>
              <a:rPr lang="en-US">
                <a:latin typeface="Garamond" pitchFamily="18" charset="0"/>
              </a:rPr>
              <a:t> produces a fluid sound when air is blown between a single reed and the mouthpiece. By pressing metal keys with the fingers of both hands, the player has the ability to play many different notes very quickly.</a:t>
            </a:r>
          </a:p>
          <a:p>
            <a:endParaRPr lang="en-US">
              <a:latin typeface="Garamond" pitchFamily="18" charset="0"/>
            </a:endParaRPr>
          </a:p>
          <a:p>
            <a:endParaRPr lang="en-US">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417638"/>
          </a:xfrm>
        </p:spPr>
        <p:txBody>
          <a:bodyPr/>
          <a:lstStyle/>
          <a:p>
            <a:r>
              <a:rPr lang="en-US" sz="6000">
                <a:effectLst>
                  <a:outerShdw blurRad="38100" dist="38100" dir="2700000" algn="tl">
                    <a:srgbClr val="C0C0C0"/>
                  </a:outerShdw>
                </a:effectLst>
                <a:latin typeface="Vivaldi" pitchFamily="66" charset="0"/>
              </a:rPr>
              <a:t>Bassoon</a:t>
            </a:r>
          </a:p>
        </p:txBody>
      </p:sp>
      <p:sp>
        <p:nvSpPr>
          <p:cNvPr id="19459" name="Rectangle 3"/>
          <p:cNvSpPr>
            <a:spLocks noGrp="1" noChangeArrowheads="1"/>
          </p:cNvSpPr>
          <p:nvPr>
            <p:ph idx="1"/>
          </p:nvPr>
        </p:nvSpPr>
        <p:spPr>
          <a:xfrm>
            <a:off x="533400" y="1143000"/>
            <a:ext cx="6248400" cy="4602163"/>
          </a:xfrm>
        </p:spPr>
        <p:txBody>
          <a:bodyPr/>
          <a:lstStyle/>
          <a:p>
            <a:pPr>
              <a:buFontTx/>
              <a:buNone/>
            </a:pPr>
            <a:r>
              <a:rPr lang="en-US">
                <a:latin typeface="Garamond" pitchFamily="18" charset="0"/>
              </a:rPr>
              <a:t>	The </a:t>
            </a:r>
            <a:r>
              <a:rPr lang="en-US">
                <a:effectLst>
                  <a:outerShdw blurRad="38100" dist="38100" dir="2700000" algn="tl">
                    <a:srgbClr val="C0C0C0"/>
                  </a:outerShdw>
                </a:effectLst>
                <a:latin typeface="Garamond" pitchFamily="18" charset="0"/>
              </a:rPr>
              <a:t>bassoon</a:t>
            </a:r>
            <a:r>
              <a:rPr lang="en-US">
                <a:latin typeface="Garamond" pitchFamily="18" charset="0"/>
              </a:rPr>
              <a:t> is a large double reed instrument with a lower sound than the other woodwind instruments. When the player blows air between the reeds, the vibrating column of air inside the instrument travels over nine feet to the bottom of the instrument, then up to the top where the sound comes out. </a:t>
            </a:r>
          </a:p>
          <a:p>
            <a:endParaRPr lang="en-US">
              <a:latin typeface="Garamond" pitchFamily="18" charset="0"/>
            </a:endParaRPr>
          </a:p>
          <a:p>
            <a:endParaRPr lang="en-US">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6000">
                <a:solidFill>
                  <a:srgbClr val="FFCC00"/>
                </a:solidFill>
                <a:effectLst>
                  <a:outerShdw blurRad="38100" dist="38100" dir="2700000" algn="tl">
                    <a:srgbClr val="C0C0C0"/>
                  </a:outerShdw>
                </a:effectLst>
                <a:latin typeface="Vivaldi" pitchFamily="66" charset="0"/>
              </a:rPr>
              <a:t>Saxophone</a:t>
            </a:r>
          </a:p>
        </p:txBody>
      </p:sp>
      <p:sp>
        <p:nvSpPr>
          <p:cNvPr id="20483" name="Rectangle 3"/>
          <p:cNvSpPr>
            <a:spLocks noGrp="1" noChangeArrowheads="1"/>
          </p:cNvSpPr>
          <p:nvPr>
            <p:ph idx="1"/>
          </p:nvPr>
        </p:nvSpPr>
        <p:spPr>
          <a:xfrm>
            <a:off x="2362200" y="1600200"/>
            <a:ext cx="6324600" cy="4602163"/>
          </a:xfrm>
        </p:spPr>
        <p:txBody>
          <a:bodyPr/>
          <a:lstStyle/>
          <a:p>
            <a:pPr>
              <a:buFontTx/>
              <a:buNone/>
            </a:pPr>
            <a:r>
              <a:rPr lang="en-US">
                <a:latin typeface="Garamond" pitchFamily="18" charset="0"/>
              </a:rPr>
              <a:t>	Conically shaped, the </a:t>
            </a:r>
            <a:r>
              <a:rPr lang="en-US">
                <a:solidFill>
                  <a:srgbClr val="FFCC00"/>
                </a:solidFill>
                <a:effectLst>
                  <a:outerShdw blurRad="38100" dist="38100" dir="2700000" algn="tl">
                    <a:srgbClr val="C0C0C0"/>
                  </a:outerShdw>
                </a:effectLst>
                <a:latin typeface="Garamond" pitchFamily="18" charset="0"/>
              </a:rPr>
              <a:t>saxophone</a:t>
            </a:r>
            <a:r>
              <a:rPr lang="en-US">
                <a:latin typeface="Garamond" pitchFamily="18" charset="0"/>
              </a:rPr>
              <a:t> is the only woodwind instrument made of brass. Although it is found only occasionally in the symphony orchestra, it is considered a member of the woodwind family because it has a single reed like the clarinet.</a:t>
            </a:r>
          </a:p>
          <a:p>
            <a:endParaRPr lang="en-US">
              <a:latin typeface="Garamond" pitchFamily="18" charset="0"/>
            </a:endParaRPr>
          </a:p>
          <a:p>
            <a:endParaRPr lang="en-US">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1417638"/>
          </a:xfrm>
        </p:spPr>
        <p:txBody>
          <a:bodyPr/>
          <a:lstStyle/>
          <a:p>
            <a:r>
              <a:rPr lang="en-US" sz="6000">
                <a:solidFill>
                  <a:srgbClr val="FFCC00"/>
                </a:solidFill>
                <a:effectLst>
                  <a:outerShdw blurRad="38100" dist="38100" dir="2700000" algn="tl">
                    <a:srgbClr val="C0C0C0"/>
                  </a:outerShdw>
                </a:effectLst>
                <a:latin typeface="Vivaldi" pitchFamily="66" charset="0"/>
              </a:rPr>
              <a:t>Trumpet</a:t>
            </a:r>
          </a:p>
        </p:txBody>
      </p:sp>
      <p:sp>
        <p:nvSpPr>
          <p:cNvPr id="21507" name="Rectangle 3"/>
          <p:cNvSpPr>
            <a:spLocks noGrp="1" noChangeArrowheads="1"/>
          </p:cNvSpPr>
          <p:nvPr>
            <p:ph idx="1"/>
          </p:nvPr>
        </p:nvSpPr>
        <p:spPr>
          <a:xfrm>
            <a:off x="457200" y="1447800"/>
            <a:ext cx="8229600" cy="2819400"/>
          </a:xfrm>
        </p:spPr>
        <p:txBody>
          <a:bodyPr/>
          <a:lstStyle/>
          <a:p>
            <a:pPr>
              <a:lnSpc>
                <a:spcPct val="90000"/>
              </a:lnSpc>
              <a:buFontTx/>
              <a:buNone/>
            </a:pPr>
            <a:r>
              <a:rPr lang="en-US" sz="2800" dirty="0">
                <a:latin typeface="Garamond" pitchFamily="18" charset="0"/>
              </a:rPr>
              <a:t>	The </a:t>
            </a:r>
            <a:r>
              <a:rPr lang="en-US" sz="2800" dirty="0">
                <a:solidFill>
                  <a:srgbClr val="FFCC00"/>
                </a:solidFill>
                <a:effectLst>
                  <a:outerShdw blurRad="38100" dist="38100" dir="2700000" algn="tl">
                    <a:srgbClr val="C0C0C0"/>
                  </a:outerShdw>
                </a:effectLst>
                <a:latin typeface="Garamond" pitchFamily="18" charset="0"/>
              </a:rPr>
              <a:t>trumpet</a:t>
            </a:r>
            <a:r>
              <a:rPr lang="en-US" sz="2800" dirty="0">
                <a:latin typeface="Garamond" pitchFamily="18" charset="0"/>
              </a:rPr>
              <a:t> is the highest sounding member of the brass family. The brilliant tone of the trumpet travels through about 6 - ½ feet of tubing bent into an oblong shape. The player presses the three valves in various combinations with the fingers of the right hand to obtain various pitches. </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ppt_w</p:attrName>
                                        </p:attrNameLst>
                                      </p:cBhvr>
                                      <p:tavLst>
                                        <p:tav tm="0">
                                          <p:val>
                                            <p:strVal val="#ppt_w+.3"/>
                                          </p:val>
                                        </p:tav>
                                        <p:tav tm="100000">
                                          <p:val>
                                            <p:strVal val="#ppt_w"/>
                                          </p:val>
                                        </p:tav>
                                      </p:tavLst>
                                    </p:anim>
                                    <p:anim calcmode="lin" valueType="num">
                                      <p:cBhvr>
                                        <p:cTn id="8" dur="1000" fill="hold"/>
                                        <p:tgtEl>
                                          <p:spTgt spid="21506"/>
                                        </p:tgtEl>
                                        <p:attrNameLst>
                                          <p:attrName>ppt_h</p:attrName>
                                        </p:attrNameLst>
                                      </p:cBhvr>
                                      <p:tavLst>
                                        <p:tav tm="0">
                                          <p:val>
                                            <p:strVal val="#ppt_h"/>
                                          </p:val>
                                        </p:tav>
                                        <p:tav tm="100000">
                                          <p:val>
                                            <p:strVal val="#ppt_h"/>
                                          </p:val>
                                        </p:tav>
                                      </p:tavLst>
                                    </p:anim>
                                    <p:animEffect transition="in" filter="fade">
                                      <p:cBhvr>
                                        <p:cTn id="9" dur="1000"/>
                                        <p:tgtEl>
                                          <p:spTgt spid="2150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anim calcmode="lin" valueType="num">
                                      <p:cBhvr>
                                        <p:cTn id="14" dur="1000" fill="hold"/>
                                        <p:tgtEl>
                                          <p:spTgt spid="2150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150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atin typeface="Vivaldi" pitchFamily="66" charset="0"/>
              </a:rPr>
              <a:t>History</a:t>
            </a:r>
          </a:p>
        </p:txBody>
      </p:sp>
      <p:sp>
        <p:nvSpPr>
          <p:cNvPr id="3075" name="Rectangle 3"/>
          <p:cNvSpPr>
            <a:spLocks noGrp="1" noChangeArrowheads="1"/>
          </p:cNvSpPr>
          <p:nvPr>
            <p:ph idx="1"/>
          </p:nvPr>
        </p:nvSpPr>
        <p:spPr>
          <a:xfrm>
            <a:off x="457200" y="1295400"/>
            <a:ext cx="8229600" cy="5562600"/>
          </a:xfrm>
        </p:spPr>
        <p:txBody>
          <a:bodyPr/>
          <a:lstStyle/>
          <a:p>
            <a:pPr>
              <a:lnSpc>
                <a:spcPct val="80000"/>
              </a:lnSpc>
              <a:buFontTx/>
              <a:buNone/>
            </a:pPr>
            <a:endParaRPr lang="en-US" sz="2600" b="1" i="1">
              <a:latin typeface="Garamond" pitchFamily="18" charset="0"/>
            </a:endParaRPr>
          </a:p>
          <a:p>
            <a:pPr>
              <a:lnSpc>
                <a:spcPct val="80000"/>
              </a:lnSpc>
            </a:pPr>
            <a:r>
              <a:rPr lang="en-US" sz="2600" b="1">
                <a:latin typeface="Garamond" pitchFamily="18" charset="0"/>
              </a:rPr>
              <a:t>The first type of orchestra were groups of instruments that gathered to play in ancient Egypt. The Roman Empire mostly scorned musicians, discouraging informal ensemble playing. This reappeared after the fall of the empire. </a:t>
            </a:r>
          </a:p>
          <a:p>
            <a:pPr>
              <a:lnSpc>
                <a:spcPct val="80000"/>
              </a:lnSpc>
            </a:pPr>
            <a:r>
              <a:rPr lang="en-US" sz="2600" b="1">
                <a:latin typeface="Garamond" pitchFamily="18" charset="0"/>
              </a:rPr>
              <a:t>Instrument families began appearing in the eleventh century, consisting of similar models differening in tones and octaves. The Middle Ages included mostly groups of certain instrument families. </a:t>
            </a:r>
          </a:p>
          <a:p>
            <a:pPr>
              <a:lnSpc>
                <a:spcPct val="80000"/>
              </a:lnSpc>
            </a:pPr>
            <a:r>
              <a:rPr lang="en-US" sz="2600" b="1">
                <a:latin typeface="Garamond" pitchFamily="18" charset="0"/>
              </a:rPr>
              <a:t>Modern orchestras began in the late sixteenth century when composers were writing music for instrumental groups. The instruments used were not those found today in the orchestra. </a:t>
            </a:r>
          </a:p>
          <a:p>
            <a:pPr>
              <a:lnSpc>
                <a:spcPct val="80000"/>
              </a:lnSpc>
            </a:pPr>
            <a:endParaRPr lang="en-US" sz="2600" b="1">
              <a:latin typeface="Garamond" pitchFamily="18" charset="0"/>
            </a:endParaRPr>
          </a:p>
          <a:p>
            <a:pPr>
              <a:lnSpc>
                <a:spcPct val="80000"/>
              </a:lnSpc>
              <a:buFontTx/>
              <a:buNone/>
            </a:pPr>
            <a:endParaRPr lang="en-US" sz="2600" b="1">
              <a:latin typeface="Garamond" pitchFamily="18"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3075">
                                            <p:txEl>
                                              <p:pRg st="1" end="1"/>
                                            </p:txEl>
                                          </p:spTgt>
                                        </p:tgtEl>
                                        <p:attrNameLst>
                                          <p:attrName>style.visibility</p:attrName>
                                        </p:attrNameLst>
                                      </p:cBhvr>
                                      <p:to>
                                        <p:strVal val="visible"/>
                                      </p:to>
                                    </p:set>
                                    <p:animEffect transition="in" filter="fade">
                                      <p:cBhvr>
                                        <p:cTn id="14" dur="500"/>
                                        <p:tgtEl>
                                          <p:spTgt spid="3075">
                                            <p:txEl>
                                              <p:pRg st="1" end="1"/>
                                            </p:txEl>
                                          </p:spTgt>
                                        </p:tgtEl>
                                      </p:cBhvr>
                                    </p:animEffect>
                                    <p:anim calcmode="lin" valueType="num">
                                      <p:cBhvr>
                                        <p:cTn id="15"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500"/>
                                        <p:tgtEl>
                                          <p:spTgt spid="3075">
                                            <p:txEl>
                                              <p:pRg st="2" end="2"/>
                                            </p:txEl>
                                          </p:spTgt>
                                        </p:tgtEl>
                                      </p:cBhvr>
                                    </p:animEffect>
                                    <p:anim calcmode="lin" valueType="num">
                                      <p:cBhvr>
                                        <p:cTn id="22"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3075">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3075">
                                            <p:txEl>
                                              <p:pRg st="3" end="3"/>
                                            </p:txEl>
                                          </p:spTgt>
                                        </p:tgtEl>
                                        <p:attrNameLst>
                                          <p:attrName>style.visibility</p:attrName>
                                        </p:attrNameLst>
                                      </p:cBhvr>
                                      <p:to>
                                        <p:strVal val="visible"/>
                                      </p:to>
                                    </p:set>
                                    <p:animEffect transition="in" filter="fade">
                                      <p:cBhvr>
                                        <p:cTn id="28" dur="500"/>
                                        <p:tgtEl>
                                          <p:spTgt spid="3075">
                                            <p:txEl>
                                              <p:pRg st="3" end="3"/>
                                            </p:txEl>
                                          </p:spTgt>
                                        </p:tgtEl>
                                      </p:cBhvr>
                                    </p:animEffect>
                                    <p:anim calcmode="lin" valueType="num">
                                      <p:cBhvr>
                                        <p:cTn id="29"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3075">
                                            <p:txEl>
                                              <p:pRg st="3" end="3"/>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6000">
                <a:latin typeface="Vivaldi" pitchFamily="66" charset="0"/>
              </a:rPr>
              <a:t>Snare Drum</a:t>
            </a:r>
          </a:p>
        </p:txBody>
      </p:sp>
      <p:sp>
        <p:nvSpPr>
          <p:cNvPr id="25603" name="Rectangle 3"/>
          <p:cNvSpPr>
            <a:spLocks noGrp="1" noChangeArrowheads="1"/>
          </p:cNvSpPr>
          <p:nvPr>
            <p:ph idx="1"/>
          </p:nvPr>
        </p:nvSpPr>
        <p:spPr>
          <a:xfrm>
            <a:off x="457200" y="1981200"/>
            <a:ext cx="8305800" cy="3048000"/>
          </a:xfrm>
        </p:spPr>
        <p:txBody>
          <a:bodyPr/>
          <a:lstStyle/>
          <a:p>
            <a:pPr>
              <a:lnSpc>
                <a:spcPct val="80000"/>
              </a:lnSpc>
              <a:buFontTx/>
              <a:buNone/>
            </a:pPr>
            <a:r>
              <a:rPr lang="en-US" sz="2800" dirty="0">
                <a:latin typeface="Garamond" pitchFamily="18" charset="0"/>
              </a:rPr>
              <a:t>	The </a:t>
            </a:r>
            <a:r>
              <a:rPr lang="en-US" sz="2800" dirty="0">
                <a:effectLst>
                  <a:outerShdw blurRad="38100" dist="38100" dir="2700000" algn="tl">
                    <a:srgbClr val="C0C0C0"/>
                  </a:outerShdw>
                </a:effectLst>
                <a:latin typeface="Garamond" pitchFamily="18" charset="0"/>
              </a:rPr>
              <a:t>snare drum</a:t>
            </a:r>
            <a:r>
              <a:rPr lang="en-US" sz="2800" dirty="0">
                <a:latin typeface="Garamond" pitchFamily="18" charset="0"/>
              </a:rPr>
              <a:t> has two calfskin or plastic drumheads stretched tightly over a hollow metal frame. The top head is struck with wooden drumsticks, and is called the batter-head. The bottom head, or snare-head has catgut or metal wires called snares stretched tightly across it. When this drum is struck on the top head, the snares produce a characteristic sharp rattling sound as they vibrate against the bottom head. </a:t>
            </a:r>
          </a:p>
          <a:p>
            <a:pPr>
              <a:lnSpc>
                <a:spcPct val="80000"/>
              </a:lnSpc>
            </a:pPr>
            <a:endParaRPr lang="en-US" sz="2800" dirty="0">
              <a:latin typeface="Garamond" pitchFamily="18" charset="0"/>
            </a:endParaRPr>
          </a:p>
          <a:p>
            <a:pPr>
              <a:lnSpc>
                <a:spcPct val="80000"/>
              </a:lnSpc>
            </a:pPr>
            <a:endParaRPr lang="en-US" sz="2800" dirty="0">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5603">
                                            <p:txEl>
                                              <p:pRg st="0" end="0"/>
                                            </p:txEl>
                                          </p:spTgt>
                                        </p:tgtEl>
                                        <p:attrNameLst>
                                          <p:attrName>style.visibility</p:attrName>
                                        </p:attrNameLst>
                                      </p:cBhvr>
                                      <p:to>
                                        <p:strVal val="visible"/>
                                      </p:to>
                                    </p:set>
                                    <p:anim calcmode="lin" valueType="num">
                                      <p:cBhvr>
                                        <p:cTn id="13" dur="500" fill="hold"/>
                                        <p:tgtEl>
                                          <p:spTgt spid="2560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5603">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6000">
                <a:solidFill>
                  <a:schemeClr val="bg2"/>
                </a:solidFill>
                <a:effectLst>
                  <a:outerShdw blurRad="38100" dist="38100" dir="2700000" algn="tl">
                    <a:srgbClr val="C0C0C0"/>
                  </a:outerShdw>
                </a:effectLst>
                <a:latin typeface="Vivaldi" pitchFamily="66" charset="0"/>
              </a:rPr>
              <a:t>Triangle</a:t>
            </a:r>
          </a:p>
        </p:txBody>
      </p:sp>
      <p:sp>
        <p:nvSpPr>
          <p:cNvPr id="29699" name="Rectangle 3"/>
          <p:cNvSpPr>
            <a:spLocks noGrp="1" noChangeArrowheads="1"/>
          </p:cNvSpPr>
          <p:nvPr>
            <p:ph idx="1"/>
          </p:nvPr>
        </p:nvSpPr>
        <p:spPr>
          <a:xfrm>
            <a:off x="2286000" y="1828800"/>
            <a:ext cx="6019800" cy="3124200"/>
          </a:xfrm>
        </p:spPr>
        <p:txBody>
          <a:bodyPr/>
          <a:lstStyle/>
          <a:p>
            <a:pPr>
              <a:buFontTx/>
              <a:buNone/>
            </a:pPr>
            <a:r>
              <a:rPr lang="en-US" sz="2800">
                <a:latin typeface="Garamond" pitchFamily="18" charset="0"/>
              </a:rPr>
              <a:t>	The </a:t>
            </a:r>
            <a:r>
              <a:rPr lang="en-US" sz="2800">
                <a:solidFill>
                  <a:schemeClr val="bg2"/>
                </a:solidFill>
                <a:effectLst>
                  <a:outerShdw blurRad="38100" dist="38100" dir="2700000" algn="tl">
                    <a:srgbClr val="C0C0C0"/>
                  </a:outerShdw>
                </a:effectLst>
                <a:latin typeface="Garamond" pitchFamily="18" charset="0"/>
              </a:rPr>
              <a:t>triangle</a:t>
            </a:r>
            <a:r>
              <a:rPr lang="en-US" sz="2800">
                <a:latin typeface="Garamond" pitchFamily="18" charset="0"/>
              </a:rPr>
              <a:t> is made from a small round steel tube, and is played by striking it with a steel beater. Its bright shimmering sound is untuned and resembles that of a bell. The triangle first joined the orchestra in the late 1700s.</a:t>
            </a:r>
          </a:p>
          <a:p>
            <a:endParaRPr lang="en-US" sz="2800">
              <a:latin typeface="Garamond" pitchFamily="18" charset="0"/>
            </a:endParaRPr>
          </a:p>
          <a:p>
            <a:endParaRPr lang="en-US" sz="2800">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9699">
                                            <p:txEl>
                                              <p:pRg st="0" end="0"/>
                                            </p:txEl>
                                          </p:spTgt>
                                        </p:tgtEl>
                                        <p:attrNameLst>
                                          <p:attrName>style.visibility</p:attrName>
                                        </p:attrNameLst>
                                      </p:cBhvr>
                                      <p:to>
                                        <p:strVal val="visible"/>
                                      </p:to>
                                    </p:set>
                                    <p:anim calcmode="lin" valueType="num">
                                      <p:cBhvr>
                                        <p:cTn id="13"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969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6000">
                <a:latin typeface="Vivaldi" pitchFamily="66" charset="0"/>
              </a:rPr>
              <a:t>Piano</a:t>
            </a:r>
          </a:p>
        </p:txBody>
      </p:sp>
      <p:sp>
        <p:nvSpPr>
          <p:cNvPr id="33795" name="Rectangle 3"/>
          <p:cNvSpPr>
            <a:spLocks noGrp="1" noChangeArrowheads="1"/>
          </p:cNvSpPr>
          <p:nvPr>
            <p:ph idx="1"/>
          </p:nvPr>
        </p:nvSpPr>
        <p:spPr>
          <a:xfrm>
            <a:off x="2743200" y="1905001"/>
            <a:ext cx="5257800" cy="3733800"/>
          </a:xfrm>
        </p:spPr>
        <p:txBody>
          <a:bodyPr/>
          <a:lstStyle/>
          <a:p>
            <a:pPr>
              <a:buFontTx/>
              <a:buNone/>
            </a:pPr>
            <a:r>
              <a:rPr lang="en-US" dirty="0">
                <a:latin typeface="Garamond" pitchFamily="18" charset="0"/>
              </a:rPr>
              <a:t>	Sound is produced on the </a:t>
            </a:r>
            <a:r>
              <a:rPr lang="en-US" dirty="0">
                <a:effectLst>
                  <a:outerShdw blurRad="38100" dist="38100" dir="2700000" algn="tl">
                    <a:srgbClr val="C0C0C0"/>
                  </a:outerShdw>
                </a:effectLst>
                <a:latin typeface="Garamond" pitchFamily="18" charset="0"/>
              </a:rPr>
              <a:t>piano</a:t>
            </a:r>
            <a:r>
              <a:rPr lang="en-US" dirty="0">
                <a:latin typeface="Garamond" pitchFamily="18" charset="0"/>
              </a:rPr>
              <a:t> by small hammers striking strings. The hammers are controlled mechanically and strike the strings when the player's hands press the piano keys.</a:t>
            </a:r>
          </a:p>
          <a:p>
            <a:endParaRPr lang="en-US" dirty="0">
              <a:latin typeface="Garamond" pitchFamily="18" charset="0"/>
            </a:endParaRPr>
          </a:p>
          <a:p>
            <a:endParaRPr lang="en-US" dirty="0">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randombar(horizontal)">
                                      <p:cBhvr>
                                        <p:cTn id="7" dur="600">
                                          <p:stCondLst>
                                            <p:cond delay="0"/>
                                          </p:stCondLst>
                                        </p:cTn>
                                        <p:tgtEl>
                                          <p:spTgt spid="337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3795">
                                            <p:txEl>
                                              <p:pRg st="0" end="0"/>
                                            </p:txEl>
                                          </p:spTgt>
                                        </p:tgtEl>
                                        <p:attrNameLst>
                                          <p:attrName>style.visibility</p:attrName>
                                        </p:attrNameLst>
                                      </p:cBhvr>
                                      <p:to>
                                        <p:strVal val="visible"/>
                                      </p:to>
                                    </p:set>
                                    <p:animEffect transition="in" filter="randombar(horizontal)">
                                      <p:cBhvr>
                                        <p:cTn id="12" dur="500"/>
                                        <p:tgtEl>
                                          <p:spTgt spid="337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6000">
                <a:solidFill>
                  <a:srgbClr val="996600"/>
                </a:solidFill>
                <a:effectLst>
                  <a:outerShdw blurRad="38100" dist="38100" dir="2700000" algn="tl">
                    <a:srgbClr val="C0C0C0"/>
                  </a:outerShdw>
                </a:effectLst>
                <a:latin typeface="Vivaldi" pitchFamily="66" charset="0"/>
              </a:rPr>
              <a:t>Organ</a:t>
            </a:r>
          </a:p>
        </p:txBody>
      </p:sp>
      <p:sp>
        <p:nvSpPr>
          <p:cNvPr id="34819" name="Rectangle 3"/>
          <p:cNvSpPr>
            <a:spLocks noGrp="1" noChangeArrowheads="1"/>
          </p:cNvSpPr>
          <p:nvPr>
            <p:ph idx="1"/>
          </p:nvPr>
        </p:nvSpPr>
        <p:spPr>
          <a:xfrm>
            <a:off x="381000" y="1371600"/>
            <a:ext cx="6248400" cy="4602163"/>
          </a:xfrm>
        </p:spPr>
        <p:txBody>
          <a:bodyPr/>
          <a:lstStyle/>
          <a:p>
            <a:pPr>
              <a:buFontTx/>
              <a:buNone/>
            </a:pPr>
            <a:r>
              <a:rPr lang="en-US" sz="2800">
                <a:latin typeface="Garamond" pitchFamily="18" charset="0"/>
              </a:rPr>
              <a:t>	When an organist presses the keys of an organ, air is allowed to flow into corresponding pipes. The vibration of the air in the pipes creates the sound of the organ. One of the largest concert hall organs in the world has four keyboards, 244 keys, 32 pedals and 4,535 pipes. The largest pipe is 32 feet high while the smallest pipe is less than one inch in height.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randombar(horizontal)">
                                      <p:cBhvr>
                                        <p:cTn id="7" dur="600">
                                          <p:stCondLst>
                                            <p:cond delay="0"/>
                                          </p:stCondLst>
                                        </p:cTn>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randombar(horizontal)">
                                      <p:cBhvr>
                                        <p:cTn id="12" dur="500"/>
                                        <p:tgtEl>
                                          <p:spTgt spid="348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P spid="3481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2819400"/>
            <a:ext cx="8229600" cy="1143000"/>
          </a:xfrm>
        </p:spPr>
        <p:txBody>
          <a:bodyPr/>
          <a:lstStyle/>
          <a:p>
            <a:r>
              <a:rPr lang="en-US" sz="6000">
                <a:latin typeface="Vivaldi" pitchFamily="66" charset="0"/>
              </a:rPr>
              <a:t>The End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6000">
                <a:effectLst>
                  <a:outerShdw blurRad="38100" dist="38100" dir="2700000" algn="tl">
                    <a:srgbClr val="C0C0C0"/>
                  </a:outerShdw>
                </a:effectLst>
                <a:latin typeface="Vivaldi" pitchFamily="66" charset="0"/>
              </a:rPr>
              <a:t>Sections</a:t>
            </a:r>
          </a:p>
        </p:txBody>
      </p:sp>
      <p:sp>
        <p:nvSpPr>
          <p:cNvPr id="5123" name="Rectangle 3"/>
          <p:cNvSpPr>
            <a:spLocks noGrp="1" noChangeArrowheads="1"/>
          </p:cNvSpPr>
          <p:nvPr>
            <p:ph type="body" sz="half" idx="1"/>
          </p:nvPr>
        </p:nvSpPr>
        <p:spPr>
          <a:xfrm>
            <a:off x="2819400" y="1295400"/>
            <a:ext cx="4038600" cy="838200"/>
          </a:xfrm>
        </p:spPr>
        <p:txBody>
          <a:bodyPr/>
          <a:lstStyle/>
          <a:p>
            <a:pPr algn="ctr">
              <a:buFontTx/>
              <a:buNone/>
            </a:pPr>
            <a:r>
              <a:rPr lang="en-US" sz="4400" dirty="0" smtClean="0">
                <a:effectLst>
                  <a:outerShdw blurRad="38100" dist="38100" dir="2700000" algn="tl">
                    <a:srgbClr val="C0C0C0"/>
                  </a:outerShdw>
                </a:effectLst>
                <a:latin typeface="Vivaldi" pitchFamily="66" charset="0"/>
                <a:hlinkClick r:id="rId2" action="ppaction://hlinksldjump"/>
              </a:rPr>
              <a:t>Strings</a:t>
            </a:r>
            <a:endParaRPr lang="en-US" sz="4400" dirty="0">
              <a:effectLst>
                <a:outerShdw blurRad="38100" dist="38100" dir="2700000" algn="tl">
                  <a:srgbClr val="C0C0C0"/>
                </a:outerShdw>
              </a:effectLst>
              <a:latin typeface="Vivaldi" pitchFamily="66" charset="0"/>
            </a:endParaRPr>
          </a:p>
        </p:txBody>
      </p:sp>
      <p:sp>
        <p:nvSpPr>
          <p:cNvPr id="5125" name="Text Box 5"/>
          <p:cNvSpPr txBox="1">
            <a:spLocks noChangeArrowheads="1"/>
          </p:cNvSpPr>
          <p:nvPr/>
        </p:nvSpPr>
        <p:spPr bwMode="auto">
          <a:xfrm>
            <a:off x="3581400" y="2133600"/>
            <a:ext cx="2743200" cy="8239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800" dirty="0">
                <a:effectLst>
                  <a:outerShdw blurRad="38100" dist="38100" dir="2700000" algn="tl">
                    <a:srgbClr val="C0C0C0"/>
                  </a:outerShdw>
                </a:effectLst>
                <a:hlinkClick r:id="rId3" action="ppaction://hlinksldjump"/>
              </a:rPr>
              <a:t>Woodwinds</a:t>
            </a:r>
            <a:endParaRPr lang="en-US" sz="4800" dirty="0">
              <a:effectLst>
                <a:outerShdw blurRad="38100" dist="38100" dir="2700000" algn="tl">
                  <a:srgbClr val="C0C0C0"/>
                </a:outerShdw>
              </a:effectLst>
            </a:endParaRPr>
          </a:p>
        </p:txBody>
      </p:sp>
      <p:sp>
        <p:nvSpPr>
          <p:cNvPr id="5126" name="Text Box 6"/>
          <p:cNvSpPr txBox="1">
            <a:spLocks noChangeArrowheads="1"/>
          </p:cNvSpPr>
          <p:nvPr/>
        </p:nvSpPr>
        <p:spPr bwMode="auto">
          <a:xfrm>
            <a:off x="3810000" y="2971800"/>
            <a:ext cx="2286000" cy="8239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800" dirty="0">
                <a:effectLst>
                  <a:outerShdw blurRad="38100" dist="38100" dir="2700000" algn="tl">
                    <a:srgbClr val="C0C0C0"/>
                  </a:outerShdw>
                </a:effectLst>
                <a:hlinkClick r:id="rId4" action="ppaction://hlinksldjump"/>
              </a:rPr>
              <a:t>Brass</a:t>
            </a:r>
            <a:endParaRPr lang="en-US" sz="4800" dirty="0">
              <a:effectLst>
                <a:outerShdw blurRad="38100" dist="38100" dir="2700000" algn="tl">
                  <a:srgbClr val="C0C0C0"/>
                </a:outerShdw>
              </a:effectLst>
            </a:endParaRPr>
          </a:p>
        </p:txBody>
      </p:sp>
      <p:sp>
        <p:nvSpPr>
          <p:cNvPr id="5127" name="Text Box 7"/>
          <p:cNvSpPr txBox="1">
            <a:spLocks noChangeArrowheads="1"/>
          </p:cNvSpPr>
          <p:nvPr/>
        </p:nvSpPr>
        <p:spPr bwMode="auto">
          <a:xfrm>
            <a:off x="3657600" y="3886200"/>
            <a:ext cx="2438400" cy="8239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800" dirty="0">
                <a:effectLst>
                  <a:outerShdw blurRad="38100" dist="38100" dir="2700000" algn="tl">
                    <a:srgbClr val="C0C0C0"/>
                  </a:outerShdw>
                </a:effectLst>
                <a:hlinkClick r:id="rId5" action="ppaction://hlinksldjump"/>
              </a:rPr>
              <a:t>Percussion</a:t>
            </a:r>
            <a:endParaRPr lang="en-US" sz="4800" dirty="0">
              <a:effectLst>
                <a:outerShdw blurRad="38100" dist="38100" dir="2700000" algn="tl">
                  <a:srgbClr val="C0C0C0"/>
                </a:outerShdw>
              </a:effectLst>
            </a:endParaRPr>
          </a:p>
        </p:txBody>
      </p:sp>
      <p:sp>
        <p:nvSpPr>
          <p:cNvPr id="5128" name="Text Box 8"/>
          <p:cNvSpPr txBox="1">
            <a:spLocks noChangeArrowheads="1"/>
          </p:cNvSpPr>
          <p:nvPr/>
        </p:nvSpPr>
        <p:spPr bwMode="auto">
          <a:xfrm>
            <a:off x="3581400" y="4724400"/>
            <a:ext cx="2743200" cy="8239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800" dirty="0">
                <a:effectLst>
                  <a:outerShdw blurRad="38100" dist="38100" dir="2700000" algn="tl">
                    <a:srgbClr val="C0C0C0"/>
                  </a:outerShdw>
                </a:effectLst>
                <a:hlinkClick r:id="rId6" action="ppaction://hlinksldjump"/>
              </a:rPr>
              <a:t>Keyboards</a:t>
            </a:r>
            <a:endParaRPr lang="en-US" sz="4800" dirty="0">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76200"/>
            <a:ext cx="8229600" cy="1143000"/>
          </a:xfrm>
        </p:spPr>
        <p:txBody>
          <a:bodyPr/>
          <a:lstStyle/>
          <a:p>
            <a:r>
              <a:rPr lang="en-US" sz="6000">
                <a:latin typeface="Vivaldi" pitchFamily="66" charset="0"/>
              </a:rPr>
              <a:t>Strings</a:t>
            </a:r>
          </a:p>
        </p:txBody>
      </p:sp>
      <p:sp>
        <p:nvSpPr>
          <p:cNvPr id="6147" name="Rectangle 3"/>
          <p:cNvSpPr>
            <a:spLocks noGrp="1" noChangeArrowheads="1"/>
          </p:cNvSpPr>
          <p:nvPr>
            <p:ph idx="1"/>
          </p:nvPr>
        </p:nvSpPr>
        <p:spPr>
          <a:xfrm>
            <a:off x="457200" y="1981200"/>
            <a:ext cx="8229600" cy="2507635"/>
          </a:xfrm>
          <a:noFill/>
          <a:ln/>
        </p:spPr>
        <p:txBody>
          <a:bodyPr wrap="square">
            <a:spAutoFit/>
          </a:bodyPr>
          <a:lstStyle/>
          <a:p>
            <a:pPr>
              <a:lnSpc>
                <a:spcPct val="80000"/>
              </a:lnSpc>
            </a:pPr>
            <a:r>
              <a:rPr lang="en-US" sz="2000" b="1" dirty="0">
                <a:latin typeface="Garamond" pitchFamily="18" charset="0"/>
              </a:rPr>
              <a:t>The four major instruments in the string family, the violin, the viola, the cello and the double bass, are built the same way. </a:t>
            </a:r>
          </a:p>
          <a:p>
            <a:pPr>
              <a:lnSpc>
                <a:spcPct val="80000"/>
              </a:lnSpc>
            </a:pPr>
            <a:r>
              <a:rPr lang="en-US" sz="2000" b="1" dirty="0">
                <a:latin typeface="Garamond" pitchFamily="18" charset="0"/>
              </a:rPr>
              <a:t>The instruments are made of many pieces of wood which are glued - never nailed - together. The body of the instrument is hollow, thus becoming a resonating box for the sound. </a:t>
            </a:r>
          </a:p>
          <a:p>
            <a:pPr>
              <a:lnSpc>
                <a:spcPct val="80000"/>
              </a:lnSpc>
            </a:pPr>
            <a:r>
              <a:rPr lang="en-US" sz="2000" b="1" dirty="0">
                <a:latin typeface="Garamond" pitchFamily="18" charset="0"/>
              </a:rPr>
              <a:t>Four strings made of animal gut, nylon, or steel are wrapped around pegs at one end of the instrument and attached to a tailpiece at the other. They are stretched tightly across a bridge to produce their assigned pitches.</a:t>
            </a:r>
            <a:r>
              <a:rPr lang="en-US" sz="1800" b="1" dirty="0">
                <a:latin typeface="Garamond"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fade">
                                      <p:cBhvr>
                                        <p:cTn id="12" dur="2000"/>
                                        <p:tgtEl>
                                          <p:spTgt spid="61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fade">
                                      <p:cBhvr>
                                        <p:cTn id="17" dur="2000"/>
                                        <p:tgtEl>
                                          <p:spTgt spid="61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fade">
                                      <p:cBhvr>
                                        <p:cTn id="22" dur="20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1417638"/>
          </a:xfrm>
        </p:spPr>
        <p:txBody>
          <a:bodyPr/>
          <a:lstStyle/>
          <a:p>
            <a:r>
              <a:rPr lang="en-US" sz="6000">
                <a:latin typeface="Vivaldi" pitchFamily="66" charset="0"/>
              </a:rPr>
              <a:t>Woodwinds</a:t>
            </a:r>
          </a:p>
        </p:txBody>
      </p:sp>
      <p:sp>
        <p:nvSpPr>
          <p:cNvPr id="7171" name="Rectangle 3"/>
          <p:cNvSpPr>
            <a:spLocks noGrp="1" noChangeArrowheads="1"/>
          </p:cNvSpPr>
          <p:nvPr>
            <p:ph idx="1"/>
          </p:nvPr>
        </p:nvSpPr>
        <p:spPr>
          <a:xfrm>
            <a:off x="457200" y="1905000"/>
            <a:ext cx="8229600" cy="4343400"/>
          </a:xfrm>
        </p:spPr>
        <p:txBody>
          <a:bodyPr/>
          <a:lstStyle/>
          <a:p>
            <a:pPr>
              <a:lnSpc>
                <a:spcPct val="80000"/>
              </a:lnSpc>
            </a:pPr>
            <a:r>
              <a:rPr lang="en-US" sz="2000" b="1" dirty="0">
                <a:latin typeface="Garamond" pitchFamily="18" charset="0"/>
              </a:rPr>
              <a:t>The three branches of the woodwind family have different sources of sound. </a:t>
            </a:r>
          </a:p>
          <a:p>
            <a:pPr>
              <a:lnSpc>
                <a:spcPct val="80000"/>
              </a:lnSpc>
            </a:pPr>
            <a:r>
              <a:rPr lang="en-US" sz="2000" b="1" dirty="0">
                <a:latin typeface="Garamond" pitchFamily="18" charset="0"/>
              </a:rPr>
              <a:t>Vibrations begin when air is blown across the top of an instrument, across a single reed, or across two reeds. </a:t>
            </a:r>
          </a:p>
          <a:p>
            <a:pPr>
              <a:lnSpc>
                <a:spcPct val="80000"/>
              </a:lnSpc>
            </a:pPr>
            <a:r>
              <a:rPr lang="en-US" sz="2000" b="1" dirty="0">
                <a:latin typeface="Garamond" pitchFamily="18" charset="0"/>
              </a:rPr>
              <a:t>A single reed is clamped to a mouthpiece at the top of the instrument and vibrates against the mouthpiece when air is blown between the reed and the mouthpiece.</a:t>
            </a:r>
          </a:p>
          <a:p>
            <a:pPr>
              <a:lnSpc>
                <a:spcPct val="80000"/>
              </a:lnSpc>
            </a:pPr>
            <a:r>
              <a:rPr lang="en-US" sz="2000" b="1" dirty="0">
                <a:latin typeface="Garamond" pitchFamily="18" charset="0"/>
              </a:rPr>
              <a:t> The double reed fits into a tube at the top of the instrument and vibrates when air is forced between the two reeds. </a:t>
            </a:r>
          </a:p>
          <a:p>
            <a:pPr>
              <a:lnSpc>
                <a:spcPct val="80000"/>
              </a:lnSpc>
            </a:pPr>
            <a:endParaRPr lang="en-US" sz="2000" b="1" dirty="0">
              <a:latin typeface="Garamond" pitchFamily="18" charset="0"/>
            </a:endParaRPr>
          </a:p>
          <a:p>
            <a:pPr>
              <a:lnSpc>
                <a:spcPct val="80000"/>
              </a:lnSpc>
            </a:pPr>
            <a:endParaRPr lang="en-US" sz="2000" b="1" dirty="0">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20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fade">
                                      <p:cBhvr>
                                        <p:cTn id="17" dur="20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fade">
                                      <p:cBhvr>
                                        <p:cTn id="22" dur="2000"/>
                                        <p:tgtEl>
                                          <p:spTgt spid="71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Effect transition="in" filter="fade">
                                      <p:cBhvr>
                                        <p:cTn id="27" dur="2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0"/>
            <a:ext cx="8229600" cy="1417638"/>
          </a:xfrm>
        </p:spPr>
        <p:txBody>
          <a:bodyPr/>
          <a:lstStyle/>
          <a:p>
            <a:r>
              <a:rPr lang="en-US" sz="6000">
                <a:latin typeface="Vivaldi" pitchFamily="66" charset="0"/>
              </a:rPr>
              <a:t>Brass</a:t>
            </a:r>
          </a:p>
        </p:txBody>
      </p:sp>
      <p:sp>
        <p:nvSpPr>
          <p:cNvPr id="8195" name="Rectangle 3"/>
          <p:cNvSpPr>
            <a:spLocks noGrp="1" noChangeArrowheads="1"/>
          </p:cNvSpPr>
          <p:nvPr>
            <p:ph idx="1"/>
          </p:nvPr>
        </p:nvSpPr>
        <p:spPr>
          <a:xfrm>
            <a:off x="457200" y="1600200"/>
            <a:ext cx="8229600" cy="4495800"/>
          </a:xfrm>
        </p:spPr>
        <p:txBody>
          <a:bodyPr/>
          <a:lstStyle/>
          <a:p>
            <a:pPr>
              <a:lnSpc>
                <a:spcPct val="80000"/>
              </a:lnSpc>
            </a:pPr>
            <a:r>
              <a:rPr lang="en-US" sz="2000" b="1" dirty="0">
                <a:latin typeface="Garamond" pitchFamily="18" charset="0"/>
              </a:rPr>
              <a:t>Brass Family instruments produce their unique sound by the player buzzing his/her lips while blowing air through a cup- or funnel-shaped mouthpiece.  </a:t>
            </a:r>
          </a:p>
          <a:p>
            <a:pPr>
              <a:lnSpc>
                <a:spcPct val="80000"/>
              </a:lnSpc>
            </a:pPr>
            <a:r>
              <a:rPr lang="en-US" sz="2000" b="1" dirty="0">
                <a:latin typeface="Garamond" pitchFamily="18" charset="0"/>
              </a:rPr>
              <a:t>The mouthpiece connects to a length of brass tubing ending in a bell. The shorter the tubing length, the smaller the instrument, and the higher the sound; and the longer the tubing length, the larger the instrument, and the lower the sound. </a:t>
            </a:r>
          </a:p>
          <a:p>
            <a:pPr>
              <a:lnSpc>
                <a:spcPct val="80000"/>
              </a:lnSpc>
            </a:pPr>
            <a:r>
              <a:rPr lang="en-US" sz="2000" b="1" dirty="0">
                <a:latin typeface="Garamond" pitchFamily="18" charset="0"/>
              </a:rPr>
              <a:t>The main instruments of the brass family include the trumpet, horn, trombone, and tuba. </a:t>
            </a:r>
          </a:p>
          <a:p>
            <a:pPr>
              <a:lnSpc>
                <a:spcPct val="80000"/>
              </a:lnSpc>
            </a:pPr>
            <a:endParaRPr lang="en-US" sz="2000" b="1" dirty="0">
              <a:latin typeface="Garamond" pitchFamily="18" charset="0"/>
            </a:endParaRPr>
          </a:p>
          <a:p>
            <a:pPr>
              <a:lnSpc>
                <a:spcPct val="80000"/>
              </a:lnSpc>
            </a:pPr>
            <a:endParaRPr lang="en-US" sz="2000" b="1" dirty="0">
              <a:latin typeface="Garamond"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fade">
                                      <p:cBhvr>
                                        <p:cTn id="12" dur="20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fade">
                                      <p:cBhvr>
                                        <p:cTn id="17" dur="20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fade">
                                      <p:cBhvr>
                                        <p:cTn id="22" dur="2000"/>
                                        <p:tgtEl>
                                          <p:spTgt spid="81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0"/>
            <a:ext cx="8229600" cy="1417638"/>
          </a:xfrm>
        </p:spPr>
        <p:txBody>
          <a:bodyPr/>
          <a:lstStyle/>
          <a:p>
            <a:r>
              <a:rPr lang="en-US" sz="6000">
                <a:latin typeface="Vivaldi" pitchFamily="66" charset="0"/>
              </a:rPr>
              <a:t>Percussion</a:t>
            </a:r>
          </a:p>
        </p:txBody>
      </p:sp>
      <p:sp>
        <p:nvSpPr>
          <p:cNvPr id="9219" name="Rectangle 3"/>
          <p:cNvSpPr>
            <a:spLocks noGrp="1" noChangeArrowheads="1"/>
          </p:cNvSpPr>
          <p:nvPr>
            <p:ph idx="1"/>
          </p:nvPr>
        </p:nvSpPr>
        <p:spPr>
          <a:xfrm>
            <a:off x="457200" y="1752600"/>
            <a:ext cx="8229600" cy="5029200"/>
          </a:xfrm>
        </p:spPr>
        <p:txBody>
          <a:bodyPr/>
          <a:lstStyle/>
          <a:p>
            <a:pPr>
              <a:lnSpc>
                <a:spcPct val="90000"/>
              </a:lnSpc>
            </a:pPr>
            <a:r>
              <a:rPr lang="en-US" sz="2000" b="1" dirty="0">
                <a:latin typeface="Garamond" pitchFamily="18" charset="0"/>
              </a:rPr>
              <a:t>With a name that means, "the hitting of one body against another," instruments in the percussion family are played by being struck, shaken, or scraped. </a:t>
            </a:r>
          </a:p>
          <a:p>
            <a:pPr>
              <a:lnSpc>
                <a:spcPct val="90000"/>
              </a:lnSpc>
            </a:pPr>
            <a:r>
              <a:rPr lang="en-US" sz="2000" b="1" dirty="0">
                <a:latin typeface="Garamond" pitchFamily="18" charset="0"/>
              </a:rPr>
              <a:t>In the orchestra, the percussion section provides a variety of rhythms, textures and tone colors. </a:t>
            </a:r>
          </a:p>
          <a:p>
            <a:pPr>
              <a:lnSpc>
                <a:spcPct val="90000"/>
              </a:lnSpc>
            </a:pPr>
            <a:r>
              <a:rPr lang="en-US" sz="2000" b="1" dirty="0">
                <a:latin typeface="Garamond" pitchFamily="18" charset="0"/>
              </a:rPr>
              <a:t>The percussion instruments are an international family, with ancestors from the Middle East, Asia, Africa, the Americas and Europe representing musical styles from many different cultures.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fade">
                                      <p:cBhvr>
                                        <p:cTn id="12" dur="20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fade">
                                      <p:cBhvr>
                                        <p:cTn id="17" dur="20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fade">
                                      <p:cBhvr>
                                        <p:cTn id="22" dur="2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1417638"/>
          </a:xfrm>
        </p:spPr>
        <p:txBody>
          <a:bodyPr/>
          <a:lstStyle/>
          <a:p>
            <a:r>
              <a:rPr lang="en-US" sz="6000">
                <a:effectLst>
                  <a:outerShdw blurRad="38100" dist="38100" dir="2700000" algn="tl">
                    <a:srgbClr val="C0C0C0"/>
                  </a:outerShdw>
                </a:effectLst>
                <a:latin typeface="Vivaldi" pitchFamily="66" charset="0"/>
              </a:rPr>
              <a:t>Keyboards</a:t>
            </a:r>
          </a:p>
        </p:txBody>
      </p:sp>
      <p:sp>
        <p:nvSpPr>
          <p:cNvPr id="10243" name="Rectangle 3"/>
          <p:cNvSpPr>
            <a:spLocks noGrp="1" noChangeArrowheads="1"/>
          </p:cNvSpPr>
          <p:nvPr>
            <p:ph idx="1"/>
          </p:nvPr>
        </p:nvSpPr>
        <p:spPr>
          <a:xfrm>
            <a:off x="457200" y="1600200"/>
            <a:ext cx="8229600" cy="2590800"/>
          </a:xfrm>
        </p:spPr>
        <p:txBody>
          <a:bodyPr/>
          <a:lstStyle/>
          <a:p>
            <a:pPr>
              <a:lnSpc>
                <a:spcPct val="80000"/>
              </a:lnSpc>
            </a:pPr>
            <a:r>
              <a:rPr lang="en-US" sz="2000" b="1" dirty="0">
                <a:latin typeface="Garamond" pitchFamily="18" charset="0"/>
              </a:rPr>
              <a:t>Keyboard instruments are often classified as percussion instruments because they play a rhythmic role in some music. </a:t>
            </a:r>
          </a:p>
          <a:p>
            <a:pPr>
              <a:lnSpc>
                <a:spcPct val="80000"/>
              </a:lnSpc>
            </a:pPr>
            <a:r>
              <a:rPr lang="en-US" sz="2000" b="1" dirty="0">
                <a:latin typeface="Garamond" pitchFamily="18" charset="0"/>
              </a:rPr>
              <a:t>However, most keyboard instruments are not true members of the percussion family because their sound is not produced by the vibration of a membrane or solid material.</a:t>
            </a:r>
          </a:p>
          <a:p>
            <a:pPr>
              <a:lnSpc>
                <a:spcPct val="80000"/>
              </a:lnSpc>
            </a:pPr>
            <a:endParaRPr lang="en-US" sz="2000" b="1" dirty="0">
              <a:latin typeface="Garamond" pitchFamily="18" charset="0"/>
            </a:endParaRPr>
          </a:p>
          <a:p>
            <a:pPr>
              <a:lnSpc>
                <a:spcPct val="80000"/>
              </a:lnSpc>
            </a:pPr>
            <a:endParaRPr lang="en-US" sz="2000" b="1" dirty="0">
              <a:latin typeface="Garamond" pitchFamily="18"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6000">
                <a:solidFill>
                  <a:srgbClr val="CC3300"/>
                </a:solidFill>
                <a:effectLst>
                  <a:outerShdw blurRad="38100" dist="38100" dir="2700000" algn="tl">
                    <a:srgbClr val="C0C0C0"/>
                  </a:outerShdw>
                </a:effectLst>
                <a:latin typeface="Vivaldi" pitchFamily="66" charset="0"/>
              </a:rPr>
              <a:t>Violin</a:t>
            </a:r>
          </a:p>
        </p:txBody>
      </p:sp>
      <p:sp>
        <p:nvSpPr>
          <p:cNvPr id="11267" name="Rectangle 3"/>
          <p:cNvSpPr>
            <a:spLocks noGrp="1" noChangeArrowheads="1"/>
          </p:cNvSpPr>
          <p:nvPr>
            <p:ph idx="1"/>
          </p:nvPr>
        </p:nvSpPr>
        <p:spPr>
          <a:xfrm>
            <a:off x="2286000" y="1905000"/>
            <a:ext cx="5943600" cy="3505200"/>
          </a:xfrm>
        </p:spPr>
        <p:txBody>
          <a:bodyPr/>
          <a:lstStyle/>
          <a:p>
            <a:pPr>
              <a:buFontTx/>
              <a:buNone/>
            </a:pPr>
            <a:r>
              <a:rPr lang="en-US"/>
              <a:t>	</a:t>
            </a:r>
            <a:r>
              <a:rPr lang="en-US">
                <a:latin typeface="Garamond" pitchFamily="18" charset="0"/>
              </a:rPr>
              <a:t>The </a:t>
            </a:r>
            <a:r>
              <a:rPr lang="en-US">
                <a:solidFill>
                  <a:srgbClr val="CC3300"/>
                </a:solidFill>
                <a:latin typeface="Garamond" pitchFamily="18" charset="0"/>
              </a:rPr>
              <a:t>violin</a:t>
            </a:r>
            <a:r>
              <a:rPr lang="en-US">
                <a:latin typeface="Garamond" pitchFamily="18" charset="0"/>
              </a:rPr>
              <a:t> is the soprano voice in the string family. It is held under the chin, resting on the shoulder. The violin has a lovely tone that can be soft and expressive or exciting and brilliant.</a:t>
            </a:r>
            <a:r>
              <a:rPr lang="en-US"/>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ppt_x</p:attrName>
                                        </p:attrNameLst>
                                      </p:cBhvr>
                                      <p:tavLst>
                                        <p:tav tm="0">
                                          <p:val>
                                            <p:strVal val="#ppt_x-.2"/>
                                          </p:val>
                                        </p:tav>
                                        <p:tav tm="100000">
                                          <p:val>
                                            <p:strVal val="#ppt_x"/>
                                          </p:val>
                                        </p:tav>
                                      </p:tavLst>
                                    </p:anim>
                                    <p:anim calcmode="lin" valueType="num">
                                      <p:cBhvr>
                                        <p:cTn id="8" dur="1000" fill="hold"/>
                                        <p:tgtEl>
                                          <p:spTgt spid="112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2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1267">
                                            <p:txEl>
                                              <p:pRg st="0" end="0"/>
                                            </p:txEl>
                                          </p:spTgt>
                                        </p:tgtEl>
                                        <p:attrNameLst>
                                          <p:attrName>style.visibility</p:attrName>
                                        </p:attrNameLst>
                                      </p:cBhvr>
                                      <p:to>
                                        <p:strVal val="visible"/>
                                      </p:to>
                                    </p:set>
                                    <p:animEffect transition="in" filter="fade">
                                      <p:cBhvr>
                                        <p:cTn id="14" dur="500"/>
                                        <p:tgtEl>
                                          <p:spTgt spid="11267">
                                            <p:txEl>
                                              <p:pRg st="0" end="0"/>
                                            </p:txEl>
                                          </p:spTgt>
                                        </p:tgtEl>
                                      </p:cBhvr>
                                    </p:animEffect>
                                    <p:anim calcmode="lin" valueType="num">
                                      <p:cBhvr>
                                        <p:cTn id="15"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267">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TotalTime>
  <Words>550</Words>
  <Application>Microsoft Office PowerPoint</Application>
  <PresentationFormat>On-screen Show (4:3)</PresentationFormat>
  <Paragraphs>66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Apex</vt:lpstr>
      <vt:lpstr>Slide 1</vt:lpstr>
      <vt:lpstr>History</vt:lpstr>
      <vt:lpstr>Sections</vt:lpstr>
      <vt:lpstr>Strings</vt:lpstr>
      <vt:lpstr>Woodwinds</vt:lpstr>
      <vt:lpstr>Brass</vt:lpstr>
      <vt:lpstr>Percussion</vt:lpstr>
      <vt:lpstr>Keyboards</vt:lpstr>
      <vt:lpstr>Violin</vt:lpstr>
      <vt:lpstr>Viola</vt:lpstr>
      <vt:lpstr>Cello</vt:lpstr>
      <vt:lpstr>Double Bass</vt:lpstr>
      <vt:lpstr>Piccolo</vt:lpstr>
      <vt:lpstr>Flute</vt:lpstr>
      <vt:lpstr>Oboe</vt:lpstr>
      <vt:lpstr>Clarinet</vt:lpstr>
      <vt:lpstr>Bassoon</vt:lpstr>
      <vt:lpstr>Saxophone</vt:lpstr>
      <vt:lpstr>Trumpet</vt:lpstr>
      <vt:lpstr>Snare Drum</vt:lpstr>
      <vt:lpstr>Triangle</vt:lpstr>
      <vt:lpstr>Piano</vt:lpstr>
      <vt:lpstr>Organ</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Musical Instruments  of the Symphony</dc:title>
  <dc:creator>Christopher Banta</dc:creator>
  <cp:lastModifiedBy>Windows</cp:lastModifiedBy>
  <cp:revision>127</cp:revision>
  <dcterms:created xsi:type="dcterms:W3CDTF">2006-05-02T14:20:21Z</dcterms:created>
  <dcterms:modified xsi:type="dcterms:W3CDTF">2011-01-01T07:45:08Z</dcterms:modified>
</cp:coreProperties>
</file>