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9" r:id="rId15"/>
    <p:sldId id="26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B3E0575-A60F-45C2-9698-0E4FB068025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0575-A60F-45C2-9698-0E4FB068025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0575-A60F-45C2-9698-0E4FB06802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DC60DF-7465-42C0-B8F6-C4BF67FD35F4}"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B3E0575-A60F-45C2-9698-0E4FB068025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DC60DF-7465-42C0-B8F6-C4BF67FD35F4}" type="datetimeFigureOut">
              <a:rPr lang="en-US" smtClean="0"/>
              <a:pPr/>
              <a:t>22/01/2010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3E0575-A60F-45C2-9698-0E4FB068025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685799"/>
          </a:xfrm>
        </p:spPr>
        <p:txBody>
          <a:bodyPr>
            <a:normAutofit fontScale="90000"/>
          </a:bodyPr>
          <a:lstStyle/>
          <a:p>
            <a:r>
              <a:rPr lang="en-US" dirty="0" smtClean="0">
                <a:latin typeface="Times New Roman" pitchFamily="18" charset="0"/>
                <a:cs typeface="Times New Roman" pitchFamily="18" charset="0"/>
              </a:rPr>
              <a:t>NANO MATERIALS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92500" lnSpcReduction="10000"/>
          </a:bodyPr>
          <a:lstStyle/>
          <a:p>
            <a:r>
              <a:rPr lang="en-US" dirty="0" smtClean="0">
                <a:latin typeface="Times New Roman" pitchFamily="18" charset="0"/>
                <a:cs typeface="Times New Roman" pitchFamily="18" charset="0"/>
              </a:rPr>
              <a:t>Mr. </a:t>
            </a:r>
            <a:r>
              <a:rPr lang="en-US" dirty="0" err="1" smtClean="0">
                <a:latin typeface="Times New Roman" pitchFamily="18" charset="0"/>
                <a:cs typeface="Times New Roman" pitchFamily="18" charset="0"/>
              </a:rPr>
              <a:t>Sonaji</a:t>
            </a:r>
            <a:r>
              <a:rPr lang="en-US" dirty="0" smtClean="0">
                <a:latin typeface="Times New Roman" pitchFamily="18" charset="0"/>
                <a:cs typeface="Times New Roman" pitchFamily="18" charset="0"/>
              </a:rPr>
              <a:t> V. </a:t>
            </a:r>
            <a:r>
              <a:rPr lang="en-US" dirty="0" err="1" smtClean="0">
                <a:latin typeface="Times New Roman" pitchFamily="18" charset="0"/>
                <a:cs typeface="Times New Roman" pitchFamily="18" charset="0"/>
              </a:rPr>
              <a:t>Gyakwad</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Assistant Professor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Dept of Chemistry</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Mrs.K.S.K</a:t>
            </a:r>
            <a:r>
              <a:rPr lang="en-US" dirty="0" smtClean="0">
                <a:latin typeface="Times New Roman" pitchFamily="18" charset="0"/>
                <a:cs typeface="Times New Roman" pitchFamily="18" charset="0"/>
              </a:rPr>
              <a:t> College </a:t>
            </a:r>
            <a:r>
              <a:rPr lang="en-US" dirty="0" err="1" smtClean="0">
                <a:latin typeface="Times New Roman" pitchFamily="18" charset="0"/>
                <a:cs typeface="Times New Roman" pitchFamily="18" charset="0"/>
              </a:rPr>
              <a:t>Beed</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Top down /High energy ball milling</a:t>
            </a:r>
            <a:endParaRPr lang="en-US" sz="3200" dirty="0"/>
          </a:p>
        </p:txBody>
      </p:sp>
      <p:sp>
        <p:nvSpPr>
          <p:cNvPr id="3" name="Content Placeholder 2"/>
          <p:cNvSpPr>
            <a:spLocks noGrp="1"/>
          </p:cNvSpPr>
          <p:nvPr>
            <p:ph idx="1"/>
          </p:nvPr>
        </p:nvSpPr>
        <p:spPr>
          <a:xfrm>
            <a:off x="457200" y="1143000"/>
            <a:ext cx="8229600" cy="5562600"/>
          </a:xfrm>
        </p:spPr>
        <p:txBody>
          <a:bodyPr/>
          <a:lstStyle/>
          <a:p>
            <a:endParaRPr lang="en-US" dirty="0" smtClean="0">
              <a:solidFill>
                <a:srgbClr val="7030A0"/>
              </a:solidFill>
            </a:endParaRPr>
          </a:p>
          <a:p>
            <a:endParaRPr lang="en-US" dirty="0" smtClean="0">
              <a:solidFill>
                <a:srgbClr val="7030A0"/>
              </a:solidFill>
            </a:endParaRPr>
          </a:p>
          <a:p>
            <a:r>
              <a:rPr lang="en-US" dirty="0" smtClean="0">
                <a:solidFill>
                  <a:srgbClr val="7030A0"/>
                </a:solidFill>
              </a:rPr>
              <a:t>It is also known as mechanical alloying process</a:t>
            </a:r>
            <a:endParaRPr lang="en-US" dirty="0" smtClean="0">
              <a:solidFill>
                <a:schemeClr val="bg1"/>
              </a:solidFill>
            </a:endParaRPr>
          </a:p>
          <a:p>
            <a:pPr algn="just"/>
            <a:r>
              <a:rPr lang="en-US" dirty="0" smtClean="0"/>
              <a:t>Grained metals, ceramics and polymers are taken in the form of powder and are crushed mechanically in rotating drums by hard steel or tungsten carbide balls under controlled atmospheric conditions. Which prevent unwanted oxidation during rotation.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dirty="0" smtClean="0">
                <a:ea typeface="ＭＳ Ｐゴシック" pitchFamily="30" charset="-128"/>
              </a:rPr>
              <a:t>Physical vapor deposition (PVD)</a:t>
            </a:r>
            <a:endParaRPr lang="en-US" sz="3600" dirty="0"/>
          </a:p>
        </p:txBody>
      </p:sp>
      <p:sp>
        <p:nvSpPr>
          <p:cNvPr id="3" name="Content Placeholder 2"/>
          <p:cNvSpPr>
            <a:spLocks noGrp="1"/>
          </p:cNvSpPr>
          <p:nvPr>
            <p:ph idx="1"/>
          </p:nvPr>
        </p:nvSpPr>
        <p:spPr>
          <a:xfrm>
            <a:off x="152400" y="1066800"/>
            <a:ext cx="8839200" cy="5486400"/>
          </a:xfrm>
        </p:spPr>
        <p:txBody>
          <a:bodyPr>
            <a:normAutofit/>
          </a:bodyPr>
          <a:lstStyle/>
          <a:p>
            <a:pPr algn="just"/>
            <a:r>
              <a:rPr lang="en-US" sz="2400" dirty="0" smtClean="0">
                <a:solidFill>
                  <a:srgbClr val="000000"/>
                </a:solidFill>
                <a:ea typeface="ＭＳ Ｐゴシック" pitchFamily="30" charset="-128"/>
              </a:rPr>
              <a:t>The physical vapor deposition technique is based on the formation of vapor of the material to be deposited as a thin film. The material in solid form is either heated until evaporation </a:t>
            </a:r>
            <a:r>
              <a:rPr lang="en-US" sz="2400" dirty="0" smtClean="0">
                <a:ea typeface="ＭＳ Ｐゴシック" pitchFamily="30" charset="-128"/>
              </a:rPr>
              <a:t>(thermal evaporation) or sputtered by ions (sputtering</a:t>
            </a:r>
            <a:r>
              <a:rPr lang="en-US" sz="2400" dirty="0" smtClean="0">
                <a:solidFill>
                  <a:srgbClr val="000000"/>
                </a:solidFill>
                <a:ea typeface="ＭＳ Ｐゴシック" pitchFamily="30" charset="-128"/>
              </a:rPr>
              <a:t>). In the last case, ions are generated by a plasma discharge usually within an inert gas (argon). It is also possible to bombard the sample with an ion beam from an external ion source. </a:t>
            </a:r>
          </a:p>
          <a:p>
            <a:pPr algn="just"/>
            <a:endParaRPr lang="en-US" sz="2400" dirty="0"/>
          </a:p>
        </p:txBody>
      </p:sp>
      <p:pic>
        <p:nvPicPr>
          <p:cNvPr id="4" name="Picture 6"/>
          <p:cNvPicPr>
            <a:picLocks noChangeAspect="1" noChangeArrowheads="1"/>
          </p:cNvPicPr>
          <p:nvPr/>
        </p:nvPicPr>
        <p:blipFill>
          <a:blip r:embed="rId2"/>
          <a:srcRect/>
          <a:stretch>
            <a:fillRect/>
          </a:stretch>
        </p:blipFill>
        <p:spPr>
          <a:xfrm>
            <a:off x="1524000" y="3733800"/>
            <a:ext cx="5334000" cy="28956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PVD Process is direct gas phase condensation . The metal is taken in temperature controlled crucible . The metal is evaporated in an inert gas environment ultra high vacuum inert gas condensation. Than the metal vapors cool through collision with inert gas species become supersaturated than nucleates homogeneously. </a:t>
            </a:r>
          </a:p>
          <a:p>
            <a:r>
              <a:rPr lang="en-US" dirty="0" smtClean="0"/>
              <a:t>The particle1 size in the range of 1-100 nm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Autofit/>
          </a:bodyPr>
          <a:lstStyle/>
          <a:p>
            <a:r>
              <a:rPr lang="en-US" sz="2400" b="1" dirty="0" smtClean="0">
                <a:solidFill>
                  <a:srgbClr val="FFFF00"/>
                </a:solidFill>
                <a:latin typeface="Times New Roman" charset="0"/>
              </a:rPr>
              <a:t>          </a:t>
            </a:r>
            <a:br>
              <a:rPr lang="en-US" sz="2400" b="1" dirty="0" smtClean="0">
                <a:solidFill>
                  <a:srgbClr val="FFFF00"/>
                </a:solidFill>
                <a:latin typeface="Times New Roman" charset="0"/>
              </a:rPr>
            </a:br>
            <a:r>
              <a:rPr lang="en-US" sz="2400" b="1" dirty="0" smtClean="0">
                <a:solidFill>
                  <a:srgbClr val="FFFF00"/>
                </a:solidFill>
                <a:latin typeface="Times New Roman" charset="0"/>
              </a:rPr>
              <a:t/>
            </a:r>
            <a:br>
              <a:rPr lang="en-US" sz="2400" b="1" dirty="0" smtClean="0">
                <a:solidFill>
                  <a:srgbClr val="FFFF00"/>
                </a:solidFill>
                <a:latin typeface="Times New Roman" charset="0"/>
              </a:rPr>
            </a:br>
            <a:r>
              <a:rPr lang="en-US" sz="2400" b="1" dirty="0" smtClean="0">
                <a:solidFill>
                  <a:srgbClr val="FFFF00"/>
                </a:solidFill>
                <a:latin typeface="Times New Roman" charset="0"/>
              </a:rPr>
              <a:t/>
            </a:r>
            <a:br>
              <a:rPr lang="en-US" sz="2400" b="1" dirty="0" smtClean="0">
                <a:solidFill>
                  <a:srgbClr val="FFFF00"/>
                </a:solidFill>
                <a:latin typeface="Times New Roman" charset="0"/>
              </a:rPr>
            </a:br>
            <a:r>
              <a:rPr lang="en-US" sz="2400" b="1" dirty="0" smtClean="0">
                <a:solidFill>
                  <a:srgbClr val="FFFF00"/>
                </a:solidFill>
                <a:latin typeface="Times New Roman" charset="0"/>
              </a:rPr>
              <a:t/>
            </a:r>
            <a:br>
              <a:rPr lang="en-US" sz="2400" b="1" dirty="0" smtClean="0">
                <a:solidFill>
                  <a:srgbClr val="FFFF00"/>
                </a:solidFill>
                <a:latin typeface="Times New Roman" charset="0"/>
              </a:rPr>
            </a:br>
            <a:r>
              <a:rPr lang="en-US" sz="2400" b="1" dirty="0" smtClean="0">
                <a:solidFill>
                  <a:srgbClr val="FFFF00"/>
                </a:solidFill>
                <a:latin typeface="Times New Roman" charset="0"/>
              </a:rPr>
              <a:t/>
            </a:r>
            <a:br>
              <a:rPr lang="en-US" sz="2400" b="1" dirty="0" smtClean="0">
                <a:solidFill>
                  <a:srgbClr val="FFFF00"/>
                </a:solidFill>
                <a:latin typeface="Times New Roman" charset="0"/>
              </a:rPr>
            </a:br>
            <a:r>
              <a:rPr lang="en-US" sz="2400" b="1" dirty="0" smtClean="0">
                <a:solidFill>
                  <a:srgbClr val="FFFF00"/>
                </a:solidFill>
                <a:latin typeface="Times New Roman" charset="0"/>
              </a:rPr>
              <a:t/>
            </a:r>
            <a:br>
              <a:rPr lang="en-US" sz="2400" b="1" dirty="0" smtClean="0">
                <a:solidFill>
                  <a:srgbClr val="FFFF00"/>
                </a:solidFill>
                <a:latin typeface="Times New Roman" charset="0"/>
              </a:rPr>
            </a:br>
            <a:r>
              <a:rPr lang="en-US" sz="2400" b="1" dirty="0" smtClean="0">
                <a:solidFill>
                  <a:srgbClr val="FFFF00"/>
                </a:solidFill>
                <a:latin typeface="Times New Roman" charset="0"/>
              </a:rPr>
              <a:t> </a:t>
            </a:r>
            <a:r>
              <a:rPr lang="pl-PL" sz="2400" b="1" dirty="0" smtClean="0">
                <a:solidFill>
                  <a:srgbClr val="FF0000"/>
                </a:solidFill>
                <a:latin typeface="Times New Roman" charset="0"/>
              </a:rPr>
              <a:t>Chemical Vapour Deposition (CVD)</a:t>
            </a:r>
            <a:r>
              <a:rPr lang="pl-PL" sz="2400" b="1" dirty="0" smtClean="0">
                <a:solidFill>
                  <a:srgbClr val="FFFF00"/>
                </a:solidFill>
                <a:latin typeface="Times New Roman" charset="0"/>
              </a:rPr>
              <a:t/>
            </a:r>
            <a:br>
              <a:rPr lang="pl-PL" sz="2400" b="1" dirty="0" smtClean="0">
                <a:solidFill>
                  <a:srgbClr val="FFFF00"/>
                </a:solidFill>
                <a:latin typeface="Times New Roman" charset="0"/>
              </a:rPr>
            </a:br>
            <a:endParaRPr lang="en-US" sz="2400" dirty="0"/>
          </a:p>
        </p:txBody>
      </p:sp>
      <p:sp>
        <p:nvSpPr>
          <p:cNvPr id="3" name="Content Placeholder 2"/>
          <p:cNvSpPr>
            <a:spLocks noGrp="1"/>
          </p:cNvSpPr>
          <p:nvPr>
            <p:ph idx="1"/>
          </p:nvPr>
        </p:nvSpPr>
        <p:spPr>
          <a:xfrm>
            <a:off x="457200" y="838200"/>
            <a:ext cx="8229600" cy="5486400"/>
          </a:xfrm>
        </p:spPr>
        <p:txBody>
          <a:bodyPr>
            <a:normAutofit lnSpcReduction="10000"/>
          </a:bodyPr>
          <a:lstStyle/>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US"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2400" dirty="0" smtClean="0"/>
              <a:t>In this process thermal decomposition of gas phase species at 500-1000 (</a:t>
            </a:r>
            <a:r>
              <a:rPr lang="en-US" sz="2400" i="1" dirty="0" smtClean="0"/>
              <a:t>Degree Celsius</a:t>
            </a:r>
            <a:r>
              <a:rPr lang="en-US" sz="2400" smtClean="0"/>
              <a:t>) Temperature.</a:t>
            </a:r>
            <a:endParaRPr lang="en-US"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pl-PL" sz="2400" dirty="0" smtClean="0"/>
              <a:t>On the</a:t>
            </a:r>
            <a:r>
              <a:rPr lang="en-US" sz="2400" dirty="0" smtClean="0"/>
              <a:t> substrate placed inside a reactor </a:t>
            </a:r>
            <a:r>
              <a:rPr lang="pl-PL" sz="2400" dirty="0" smtClean="0"/>
              <a:t>a solid material condenses due to chemical reactions between source gases introduced into </a:t>
            </a:r>
            <a:r>
              <a:rPr lang="en-US" sz="2400" dirty="0" smtClean="0"/>
              <a:t>t</a:t>
            </a:r>
            <a:r>
              <a:rPr lang="pl-PL" sz="2400" dirty="0" smtClean="0"/>
              <a:t>he reactor.</a:t>
            </a:r>
            <a:endParaRPr lang="en-US"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2400" dirty="0" smtClean="0"/>
              <a:t>The two most important CVD technologies are the </a:t>
            </a:r>
            <a:r>
              <a:rPr lang="en-US" sz="2400" b="1" dirty="0" smtClean="0"/>
              <a:t>L</a:t>
            </a:r>
            <a:r>
              <a:rPr lang="en-US" sz="2400" dirty="0" smtClean="0"/>
              <a:t>ow </a:t>
            </a:r>
            <a:r>
              <a:rPr lang="en-US" sz="2400" b="1" dirty="0" smtClean="0"/>
              <a:t>P</a:t>
            </a:r>
            <a:r>
              <a:rPr lang="en-US" sz="2400" dirty="0" smtClean="0"/>
              <a:t>ressure CVD (LPCVD) and </a:t>
            </a:r>
            <a:r>
              <a:rPr lang="en-US" sz="2400" b="1" dirty="0" smtClean="0"/>
              <a:t>P</a:t>
            </a:r>
            <a:r>
              <a:rPr lang="en-US" sz="2400" dirty="0" smtClean="0"/>
              <a:t>lasma </a:t>
            </a:r>
            <a:r>
              <a:rPr lang="en-US" sz="2400" b="1" dirty="0" smtClean="0"/>
              <a:t>E</a:t>
            </a:r>
            <a:r>
              <a:rPr lang="en-US" sz="2400" dirty="0" smtClean="0"/>
              <a:t>nhanced CVD (PECVD). </a:t>
            </a:r>
            <a:endParaRPr lang="pl-PL"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2400" dirty="0" smtClean="0"/>
              <a:t>The PECVD process can operate at lower temperatures (down to 300° C) thanks to the extra energy supplied to the gas molecules by the plasma in the reactor. However, the quality of the films tend to be inferior to processes running at higher temperatures. </a:t>
            </a:r>
            <a:r>
              <a:rPr lang="pl-PL" sz="2400" dirty="0" smtClean="0"/>
              <a:t>T</a:t>
            </a:r>
            <a:r>
              <a:rPr lang="en-US" sz="2400" dirty="0" smtClean="0"/>
              <a:t>he material </a:t>
            </a:r>
            <a:r>
              <a:rPr lang="pl-PL" sz="2400" dirty="0" smtClean="0"/>
              <a:t>is deposited </a:t>
            </a:r>
            <a:r>
              <a:rPr lang="en-US" sz="2400" dirty="0" smtClean="0"/>
              <a:t>on one side of the wafers</a:t>
            </a:r>
            <a:r>
              <a:rPr lang="pl-PL" sz="2400" dirty="0" smtClean="0"/>
              <a:t>.</a:t>
            </a:r>
            <a:r>
              <a:rPr lang="en-US" sz="2400" dirty="0" smtClean="0"/>
              <a:t> </a:t>
            </a:r>
            <a:endParaRPr lang="pl-PL" sz="2400" dirty="0" smtClean="0"/>
          </a:p>
          <a:p>
            <a:pPr algn="just"/>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2400" dirty="0" smtClean="0"/>
              <a:t>The LPCVD process produces layers with excellent uniformity of thickness and material characteristics.  </a:t>
            </a:r>
          </a:p>
          <a:p>
            <a:pPr marL="457200" indent="-455613" algn="just">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pl-PL"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2400" dirty="0" smtClean="0"/>
              <a:t>The main problems with the process are the high deposition temperature (higher than 600°C) and the relatively slow deposition rate.</a:t>
            </a:r>
            <a:r>
              <a:rPr lang="pl-PL" sz="2400" dirty="0" smtClean="0"/>
              <a:t> </a:t>
            </a:r>
            <a:endParaRPr lang="en-US" sz="2400" dirty="0" smtClean="0"/>
          </a:p>
          <a:p>
            <a:pPr marL="457200" indent="-455613" algn="just">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pl-PL" sz="2400" dirty="0" smtClean="0"/>
          </a:p>
          <a:p>
            <a:pPr marL="457200" indent="-455613" algn="jus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pl-PL" sz="2400" dirty="0" smtClean="0"/>
              <a:t>The material is deposited on both sides of the substrates (wafers).</a:t>
            </a:r>
            <a:r>
              <a:rPr lang="en-US" sz="2400" dirty="0" smtClean="0"/>
              <a:t> </a:t>
            </a:r>
            <a:endParaRPr lang="pl-PL" sz="24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sz="3600" dirty="0" smtClean="0"/>
              <a:t>                   Basic Set-Up</a:t>
            </a:r>
            <a:endParaRPr lang="en-US" sz="3600" dirty="0"/>
          </a:p>
        </p:txBody>
      </p:sp>
      <p:pic>
        <p:nvPicPr>
          <p:cNvPr id="4" name="Picture 4" descr="lpcvd"/>
          <p:cNvPicPr>
            <a:picLocks noGrp="1" noChangeAspect="1" noChangeArrowheads="1"/>
          </p:cNvPicPr>
          <p:nvPr>
            <p:ph idx="1"/>
          </p:nvPr>
        </p:nvPicPr>
        <p:blipFill>
          <a:blip r:embed="rId2"/>
          <a:srcRect/>
          <a:stretch>
            <a:fillRect/>
          </a:stretch>
        </p:blipFill>
        <p:spPr>
          <a:xfrm>
            <a:off x="685800" y="2286000"/>
            <a:ext cx="7010400" cy="3733800"/>
          </a:xfrm>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2438400"/>
            <a:ext cx="4648200" cy="584775"/>
          </a:xfrm>
          <a:prstGeom prst="rect">
            <a:avLst/>
          </a:prstGeom>
          <a:noFill/>
        </p:spPr>
        <p:txBody>
          <a:bodyPr wrap="square" rtlCol="0">
            <a:spAutoFit/>
          </a:bodyPr>
          <a:lstStyle/>
          <a:p>
            <a:r>
              <a:rPr lang="en-US" sz="3200" dirty="0" smtClean="0">
                <a:solidFill>
                  <a:srgbClr val="00B050"/>
                </a:solidFill>
              </a:rPr>
              <a:t>Thanks for your attention</a:t>
            </a:r>
            <a:endParaRPr lang="en-US" sz="3200"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Presentation Contents  </a:t>
            </a:r>
            <a:endParaRPr lang="en-US" sz="3600" dirty="0"/>
          </a:p>
        </p:txBody>
      </p:sp>
      <p:sp>
        <p:nvSpPr>
          <p:cNvPr id="3" name="Content Placeholder 2"/>
          <p:cNvSpPr>
            <a:spLocks noGrp="1"/>
          </p:cNvSpPr>
          <p:nvPr>
            <p:ph idx="1"/>
          </p:nvPr>
        </p:nvSpPr>
        <p:spPr/>
        <p:txBody>
          <a:bodyPr>
            <a:normAutofit/>
          </a:bodyPr>
          <a:lstStyle/>
          <a:p>
            <a:r>
              <a:rPr lang="en-US" sz="2400" dirty="0" smtClean="0"/>
              <a:t>Introduction</a:t>
            </a:r>
          </a:p>
          <a:p>
            <a:r>
              <a:rPr lang="en-US" sz="2400" dirty="0"/>
              <a:t> </a:t>
            </a:r>
            <a:r>
              <a:rPr lang="en-US" sz="2400" dirty="0" smtClean="0"/>
              <a:t>Methods of synthesis </a:t>
            </a:r>
          </a:p>
          <a:p>
            <a:r>
              <a:rPr lang="en-US" sz="2400" dirty="0" smtClean="0"/>
              <a:t>1.High energy ball milling</a:t>
            </a:r>
          </a:p>
          <a:p>
            <a:r>
              <a:rPr lang="en-US" sz="2400" dirty="0" smtClean="0"/>
              <a:t>2.Physical Vapor deposition (PVD) </a:t>
            </a:r>
          </a:p>
          <a:p>
            <a:r>
              <a:rPr lang="en-US" sz="2400" dirty="0" smtClean="0"/>
              <a:t>3. Physical Vapor deposition (CVD)</a:t>
            </a:r>
          </a:p>
          <a:p>
            <a:r>
              <a:rPr lang="en-US" sz="2400" dirty="0" smtClean="0"/>
              <a:t>4. Micro-emulsion</a:t>
            </a:r>
          </a:p>
          <a:p>
            <a:r>
              <a:rPr lang="en-US" sz="2400" dirty="0" smtClean="0"/>
              <a:t>5. Synthesis using micro-</a:t>
            </a:r>
            <a:r>
              <a:rPr lang="en-US" sz="2400" dirty="0" err="1" smtClean="0"/>
              <a:t>organisam</a:t>
            </a:r>
            <a:r>
              <a:rPr lang="en-US" sz="2400" dirty="0" smtClean="0"/>
              <a:t> and plant extract</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7030A0"/>
                </a:solidFill>
              </a:rPr>
              <a:t>Introduction</a:t>
            </a:r>
            <a:endParaRPr lang="en-US" sz="3600" dirty="0">
              <a:solidFill>
                <a:srgbClr val="7030A0"/>
              </a:solidFill>
            </a:endParaRPr>
          </a:p>
        </p:txBody>
      </p:sp>
      <p:sp>
        <p:nvSpPr>
          <p:cNvPr id="3" name="Content Placeholder 2"/>
          <p:cNvSpPr>
            <a:spLocks noGrp="1"/>
          </p:cNvSpPr>
          <p:nvPr>
            <p:ph idx="1"/>
          </p:nvPr>
        </p:nvSpPr>
        <p:spPr/>
        <p:txBody>
          <a:bodyPr/>
          <a:lstStyle/>
          <a:p>
            <a:r>
              <a:rPr lang="en-US" dirty="0" smtClean="0"/>
              <a:t>The word </a:t>
            </a:r>
            <a:r>
              <a:rPr lang="en-US" dirty="0" err="1" smtClean="0"/>
              <a:t>nano</a:t>
            </a:r>
            <a:r>
              <a:rPr lang="en-US" dirty="0" smtClean="0"/>
              <a:t> is a Greek word for dwarf . It indicates Billionth of some thing.</a:t>
            </a:r>
          </a:p>
          <a:p>
            <a:r>
              <a:rPr lang="en-US" dirty="0" smtClean="0"/>
              <a:t>A Nanometer is a billionth of meter.</a:t>
            </a:r>
          </a:p>
          <a:p>
            <a:r>
              <a:rPr lang="en-US" dirty="0" smtClean="0"/>
              <a:t>It is 100000  </a:t>
            </a:r>
            <a:r>
              <a:rPr lang="en-US" dirty="0" err="1" smtClean="0"/>
              <a:t>th</a:t>
            </a:r>
            <a:r>
              <a:rPr lang="en-US" dirty="0" smtClean="0"/>
              <a:t> the diameter of human hair.</a:t>
            </a:r>
          </a:p>
          <a:p>
            <a:r>
              <a:rPr lang="en-US" dirty="0" smtClean="0"/>
              <a:t>Nanotechnology refers to the technology of rearranging and processing of  atoms and molecules to fabricate materials to nanospecificasion such as </a:t>
            </a:r>
            <a:r>
              <a:rPr lang="en-US" dirty="0" err="1" smtClean="0"/>
              <a:t>nanomaterials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dirty="0" smtClean="0"/>
              <a:t>The range of nanotechnology lies between 1 to 100 nanometers.</a:t>
            </a:r>
          </a:p>
          <a:p>
            <a:r>
              <a:rPr lang="en-US" dirty="0" smtClean="0"/>
              <a:t>The diameter of one hydrogen atom is 0.1 nm.</a:t>
            </a:r>
          </a:p>
          <a:p>
            <a:r>
              <a:rPr lang="en-US" dirty="0" smtClean="0"/>
              <a:t>The width of DNA Molecule is 2.5 nm.</a:t>
            </a:r>
          </a:p>
          <a:p>
            <a:r>
              <a:rPr lang="en-US" dirty="0" smtClean="0"/>
              <a:t> Glucose is just below 1 nm in size.</a:t>
            </a:r>
          </a:p>
          <a:p>
            <a:r>
              <a:rPr lang="en-US" dirty="0" smtClean="0"/>
              <a:t>Several polymers </a:t>
            </a:r>
            <a:r>
              <a:rPr lang="en-US" dirty="0" err="1" smtClean="0"/>
              <a:t>upto</a:t>
            </a:r>
            <a:r>
              <a:rPr lang="en-US" dirty="0" smtClean="0"/>
              <a:t> 100 nm.</a:t>
            </a:r>
          </a:p>
          <a:p>
            <a:r>
              <a:rPr lang="en-US" dirty="0" smtClean="0"/>
              <a:t>It is known that all things are made from atom.</a:t>
            </a:r>
          </a:p>
          <a:p>
            <a:r>
              <a:rPr lang="en-US" dirty="0" smtClean="0"/>
              <a:t>The properties of materials are depends on how their atoms are arranged at the </a:t>
            </a:r>
            <a:r>
              <a:rPr lang="en-US" dirty="0" err="1" smtClean="0"/>
              <a:t>nano</a:t>
            </a:r>
            <a:r>
              <a:rPr lang="en-US" dirty="0" smtClean="0"/>
              <a:t> scale.</a:t>
            </a:r>
          </a:p>
          <a:p>
            <a:r>
              <a:rPr lang="en-US" dirty="0" smtClean="0"/>
              <a:t>If any one of an atoms are </a:t>
            </a:r>
            <a:r>
              <a:rPr lang="en-US" dirty="0" err="1" smtClean="0"/>
              <a:t>rearranaged</a:t>
            </a:r>
            <a:r>
              <a:rPr lang="en-US" dirty="0" smtClean="0"/>
              <a:t> than a new objects is from.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a:bodyPr>
          <a:lstStyle/>
          <a:p>
            <a:pPr algn="just"/>
            <a:r>
              <a:rPr lang="en-US" dirty="0" smtClean="0"/>
              <a:t>There has been explosive growth of </a:t>
            </a:r>
            <a:r>
              <a:rPr lang="en-US" dirty="0" err="1" smtClean="0"/>
              <a:t>nanoscience</a:t>
            </a:r>
            <a:r>
              <a:rPr lang="en-US" dirty="0" smtClean="0"/>
              <a:t> and </a:t>
            </a:r>
            <a:r>
              <a:rPr lang="en-US" dirty="0" err="1" smtClean="0"/>
              <a:t>technologyin</a:t>
            </a:r>
            <a:r>
              <a:rPr lang="en-US" dirty="0" smtClean="0"/>
              <a:t> the last five years. Primarily because of availabilities of new strategies for the synthesis of nonmaterial's.</a:t>
            </a:r>
          </a:p>
          <a:p>
            <a:pPr algn="just"/>
            <a:endParaRPr lang="en-US" dirty="0" smtClean="0"/>
          </a:p>
          <a:p>
            <a:pPr algn="just"/>
            <a:r>
              <a:rPr lang="en-US" dirty="0" smtClean="0"/>
              <a:t>Nanotechnology is a interdisciplinary subjects it includes like chemistry, physics, biology, material science and engineering.</a:t>
            </a:r>
          </a:p>
          <a:p>
            <a:pPr algn="just"/>
            <a:r>
              <a:rPr lang="en-US" dirty="0" smtClean="0"/>
              <a:t>Impact of this technology would be global and will be visible in the nature of food, clothing, shelter, transport, communication, drugs, disease detection and prevention.</a:t>
            </a:r>
          </a:p>
          <a:p>
            <a:pPr algn="just"/>
            <a:r>
              <a:rPr lang="en-US" dirty="0" smtClean="0"/>
              <a:t>Nanotechnology to bring out entirely new generation products cleaner, stranger, lighter, and </a:t>
            </a:r>
            <a:r>
              <a:rPr lang="en-US" dirty="0" err="1" smtClean="0"/>
              <a:t>ecofriendly</a:t>
            </a:r>
            <a:r>
              <a:rPr lang="en-US" dirty="0" smtClean="0"/>
              <a:t>.</a:t>
            </a:r>
          </a:p>
          <a:p>
            <a:pPr>
              <a:buNone/>
            </a:pPr>
            <a:r>
              <a:rPr lang="en-US" dirty="0"/>
              <a:t> </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solidFill>
                  <a:srgbClr val="7030A0"/>
                </a:solidFill>
              </a:rPr>
              <a:t>The two main areas of nanotechnology are</a:t>
            </a:r>
            <a:r>
              <a:rPr lang="en-US" sz="3200" dirty="0" smtClean="0"/>
              <a:t>:</a:t>
            </a:r>
            <a:endParaRPr lang="en-US" sz="3200" dirty="0"/>
          </a:p>
        </p:txBody>
      </p:sp>
      <p:sp>
        <p:nvSpPr>
          <p:cNvPr id="3" name="Content Placeholder 2"/>
          <p:cNvSpPr>
            <a:spLocks noGrp="1"/>
          </p:cNvSpPr>
          <p:nvPr>
            <p:ph idx="1"/>
          </p:nvPr>
        </p:nvSpPr>
        <p:spPr>
          <a:xfrm>
            <a:off x="457200" y="914400"/>
            <a:ext cx="8229600" cy="5211763"/>
          </a:xfrm>
        </p:spPr>
        <p:txBody>
          <a:bodyPr>
            <a:normAutofit/>
          </a:bodyPr>
          <a:lstStyle/>
          <a:p>
            <a:pPr algn="just"/>
            <a:r>
              <a:rPr lang="en-US" dirty="0" smtClean="0">
                <a:solidFill>
                  <a:srgbClr val="FF0000"/>
                </a:solidFill>
              </a:rPr>
              <a:t>The wet area</a:t>
            </a:r>
            <a:r>
              <a:rPr lang="en-US" dirty="0" smtClean="0"/>
              <a:t>: This area includes biological domain. Nanostructures may  functions within biological cells.</a:t>
            </a:r>
          </a:p>
          <a:p>
            <a:pPr algn="just"/>
            <a:r>
              <a:rPr lang="en-US" dirty="0" smtClean="0">
                <a:solidFill>
                  <a:srgbClr val="FF0000"/>
                </a:solidFill>
              </a:rPr>
              <a:t>The Dry area</a:t>
            </a:r>
            <a:r>
              <a:rPr lang="en-US" dirty="0" smtClean="0"/>
              <a:t>: This area consists of water repellant architectures that helps improvement of materials including computer chips.</a:t>
            </a:r>
          </a:p>
          <a:p>
            <a:pPr algn="just"/>
            <a:r>
              <a:rPr lang="en-US" dirty="0" smtClean="0"/>
              <a:t>This technology is helps to arrive powerful computers availability.</a:t>
            </a:r>
          </a:p>
          <a:p>
            <a:pPr algn="just"/>
            <a:r>
              <a:rPr lang="en-US" dirty="0" smtClean="0"/>
              <a:t>The next generation of super computers will have  more than a million processors which ha </a:t>
            </a:r>
            <a:r>
              <a:rPr lang="en-US" dirty="0" err="1" smtClean="0"/>
              <a:t>scapable</a:t>
            </a:r>
            <a:r>
              <a:rPr lang="en-US" dirty="0" smtClean="0"/>
              <a:t> of billion of operations per seconds.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lstStyle/>
          <a:p>
            <a:r>
              <a:rPr lang="en-US" dirty="0" smtClean="0"/>
              <a:t>The properties of matter is depends on its size. The nature of matter on nanoscale is dramatically different from its bulk form. Its optical, electrical and </a:t>
            </a:r>
            <a:r>
              <a:rPr lang="en-US" dirty="0" err="1" smtClean="0"/>
              <a:t>colour</a:t>
            </a:r>
            <a:r>
              <a:rPr lang="en-US" dirty="0" smtClean="0"/>
              <a:t> properties will be </a:t>
            </a:r>
            <a:r>
              <a:rPr lang="en-US" dirty="0" err="1" smtClean="0"/>
              <a:t>differents</a:t>
            </a:r>
            <a:r>
              <a:rPr lang="en-US" dirty="0" smtClean="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200" dirty="0" smtClean="0">
                <a:solidFill>
                  <a:srgbClr val="7030A0"/>
                </a:solidFill>
              </a:rPr>
              <a:t>Classification of Nanostructures</a:t>
            </a:r>
            <a:endParaRPr lang="en-US" sz="3200" dirty="0">
              <a:solidFill>
                <a:srgbClr val="7030A0"/>
              </a:solidFill>
            </a:endParaRPr>
          </a:p>
        </p:txBody>
      </p:sp>
      <p:sp>
        <p:nvSpPr>
          <p:cNvPr id="3" name="Content Placeholder 2"/>
          <p:cNvSpPr>
            <a:spLocks noGrp="1"/>
          </p:cNvSpPr>
          <p:nvPr>
            <p:ph idx="1"/>
          </p:nvPr>
        </p:nvSpPr>
        <p:spPr>
          <a:xfrm>
            <a:off x="457200" y="762000"/>
            <a:ext cx="8229600" cy="5867400"/>
          </a:xfrm>
        </p:spPr>
        <p:txBody>
          <a:bodyPr>
            <a:normAutofit/>
          </a:bodyPr>
          <a:lstStyle/>
          <a:p>
            <a:pPr algn="just"/>
            <a:r>
              <a:rPr lang="en-US" sz="2400" dirty="0" smtClean="0"/>
              <a:t>The classification of nonmaterial's on the basis of number of dimensions which lie  within the molecules.</a:t>
            </a:r>
          </a:p>
          <a:p>
            <a:pPr algn="just"/>
            <a:r>
              <a:rPr lang="en-US" sz="2400" dirty="0" smtClean="0">
                <a:solidFill>
                  <a:srgbClr val="7030A0"/>
                </a:solidFill>
              </a:rPr>
              <a:t>They are classified into three classes </a:t>
            </a:r>
          </a:p>
          <a:p>
            <a:pPr algn="just"/>
            <a:r>
              <a:rPr lang="en-US" sz="2000" dirty="0" smtClean="0">
                <a:solidFill>
                  <a:srgbClr val="FF0000"/>
                </a:solidFill>
              </a:rPr>
              <a:t>1.</a:t>
            </a:r>
            <a:r>
              <a:rPr lang="en-US" dirty="0" smtClean="0"/>
              <a:t> </a:t>
            </a:r>
            <a:r>
              <a:rPr lang="en-US" sz="2400" dirty="0" smtClean="0">
                <a:solidFill>
                  <a:srgbClr val="FF0000"/>
                </a:solidFill>
              </a:rPr>
              <a:t>One dimensional</a:t>
            </a:r>
            <a:r>
              <a:rPr lang="en-US" sz="2400" dirty="0" smtClean="0"/>
              <a:t>: In this class the atoms arranged in a molecules in one dimensional form. Ex. Grain boundary films. Semiconductor quantum wells and super lattices.</a:t>
            </a:r>
          </a:p>
          <a:p>
            <a:pPr algn="just"/>
            <a:r>
              <a:rPr lang="en-US" sz="2400" dirty="0" smtClean="0">
                <a:solidFill>
                  <a:srgbClr val="FF0000"/>
                </a:solidFill>
              </a:rPr>
              <a:t>2. Two Dimensional</a:t>
            </a:r>
            <a:r>
              <a:rPr lang="en-US" dirty="0" smtClean="0"/>
              <a:t>: </a:t>
            </a:r>
            <a:r>
              <a:rPr lang="en-US" sz="2400" dirty="0" smtClean="0"/>
              <a:t>In this class the atoms arranged in a molecules in two dimensional form </a:t>
            </a:r>
            <a:r>
              <a:rPr lang="en-US" sz="2400" dirty="0" err="1" smtClean="0"/>
              <a:t>Ex.carbon</a:t>
            </a:r>
            <a:r>
              <a:rPr lang="en-US" sz="2400" dirty="0" smtClean="0"/>
              <a:t> </a:t>
            </a:r>
            <a:r>
              <a:rPr lang="en-US" sz="2400" dirty="0" err="1" smtClean="0"/>
              <a:t>nanotubes</a:t>
            </a:r>
            <a:r>
              <a:rPr lang="en-US" sz="2400" dirty="0" smtClean="0"/>
              <a:t> and </a:t>
            </a:r>
            <a:r>
              <a:rPr lang="en-US" sz="2400" dirty="0" err="1" smtClean="0"/>
              <a:t>nanofilaments</a:t>
            </a:r>
            <a:r>
              <a:rPr lang="en-US" sz="2400" dirty="0" smtClean="0"/>
              <a:t>, metal and magnetic </a:t>
            </a:r>
            <a:r>
              <a:rPr lang="en-US" sz="2400" dirty="0" err="1" smtClean="0"/>
              <a:t>nanowires</a:t>
            </a:r>
            <a:r>
              <a:rPr lang="en-US" sz="2400" dirty="0" smtClean="0"/>
              <a:t>.</a:t>
            </a:r>
          </a:p>
          <a:p>
            <a:pPr algn="just"/>
            <a:r>
              <a:rPr lang="en-US" sz="2400" dirty="0" smtClean="0">
                <a:solidFill>
                  <a:srgbClr val="FF0000"/>
                </a:solidFill>
              </a:rPr>
              <a:t>3. Three Dimensional</a:t>
            </a:r>
            <a:r>
              <a:rPr lang="en-US" sz="2400" dirty="0" smtClean="0"/>
              <a:t>: In this class the atoms arranged in a molecules in Three dimensional form. For Ex. Fullerenes, activated carbon, colloidal </a:t>
            </a:r>
            <a:r>
              <a:rPr lang="en-US" sz="2400" dirty="0" err="1" smtClean="0"/>
              <a:t>particals</a:t>
            </a:r>
            <a:r>
              <a:rPr lang="en-US" sz="2400" dirty="0" smtClean="0"/>
              <a:t>.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2800" dirty="0" smtClean="0">
                <a:solidFill>
                  <a:schemeClr val="accent4">
                    <a:lumMod val="75000"/>
                  </a:schemeClr>
                </a:solidFill>
              </a:rPr>
              <a:t>Methods of synthesis</a:t>
            </a:r>
            <a:endParaRPr lang="en-US" sz="2800" dirty="0">
              <a:solidFill>
                <a:schemeClr val="accent4">
                  <a:lumMod val="75000"/>
                </a:schemeClr>
              </a:solidFill>
            </a:endParaRPr>
          </a:p>
        </p:txBody>
      </p:sp>
      <p:sp>
        <p:nvSpPr>
          <p:cNvPr id="3" name="Content Placeholder 2"/>
          <p:cNvSpPr>
            <a:spLocks noGrp="1"/>
          </p:cNvSpPr>
          <p:nvPr>
            <p:ph idx="1"/>
          </p:nvPr>
        </p:nvSpPr>
        <p:spPr>
          <a:xfrm>
            <a:off x="457200" y="838200"/>
            <a:ext cx="8229600" cy="5287963"/>
          </a:xfrm>
        </p:spPr>
        <p:txBody>
          <a:bodyPr>
            <a:normAutofit/>
          </a:bodyPr>
          <a:lstStyle/>
          <a:p>
            <a:pPr algn="just"/>
            <a:r>
              <a:rPr lang="en-US" sz="2400" dirty="0" smtClean="0"/>
              <a:t>There are two ways for the synthesis of </a:t>
            </a:r>
            <a:r>
              <a:rPr lang="en-US" sz="2400" dirty="0" err="1" smtClean="0"/>
              <a:t>nanomaterials</a:t>
            </a:r>
            <a:r>
              <a:rPr lang="en-US" sz="2400" dirty="0" smtClean="0"/>
              <a:t> </a:t>
            </a:r>
          </a:p>
          <a:p>
            <a:pPr algn="just"/>
            <a:r>
              <a:rPr lang="en-US" sz="2400" dirty="0" smtClean="0">
                <a:solidFill>
                  <a:srgbClr val="FF0000"/>
                </a:solidFill>
              </a:rPr>
              <a:t>1. Top down method</a:t>
            </a:r>
          </a:p>
          <a:p>
            <a:pPr algn="just"/>
            <a:r>
              <a:rPr lang="en-US" sz="2400" dirty="0" smtClean="0">
                <a:solidFill>
                  <a:srgbClr val="FF0000"/>
                </a:solidFill>
              </a:rPr>
              <a:t>2. bottom up method</a:t>
            </a:r>
          </a:p>
          <a:p>
            <a:pPr algn="just"/>
            <a:r>
              <a:rPr lang="en-US" sz="2400" dirty="0" smtClean="0"/>
              <a:t>The top down approach milling of smaller structures from larger one is carried out.</a:t>
            </a:r>
          </a:p>
          <a:p>
            <a:pPr algn="just"/>
            <a:endParaRPr lang="en-US" sz="2400" dirty="0" smtClean="0"/>
          </a:p>
          <a:p>
            <a:pPr algn="just"/>
            <a:r>
              <a:rPr lang="en-US" sz="2400" dirty="0" smtClean="0"/>
              <a:t>The bottom up approach of fabricating materials was originally given by Richard </a:t>
            </a:r>
            <a:r>
              <a:rPr lang="en-US" sz="2400" dirty="0" err="1" smtClean="0"/>
              <a:t>Finman</a:t>
            </a:r>
            <a:r>
              <a:rPr lang="en-US" sz="2400" dirty="0" smtClean="0"/>
              <a:t>.</a:t>
            </a:r>
          </a:p>
          <a:p>
            <a:pPr algn="just"/>
            <a:endParaRPr lang="en-US" sz="2400" dirty="0" smtClean="0"/>
          </a:p>
          <a:p>
            <a:pPr algn="just"/>
            <a:r>
              <a:rPr lang="en-US" sz="2400" dirty="0" smtClean="0"/>
              <a:t>In his approach the fabrication materials and devices of the atomic and molecular scale by self organization. Transistors are made by this approach.  </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TotalTime>
  <Words>985</Words>
  <Application>Microsoft Office PowerPoint</Application>
  <PresentationFormat>On-screen Show (4:3)</PresentationFormat>
  <Paragraphs>75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NANO MATERIALS</vt:lpstr>
      <vt:lpstr>Presentation Contents  </vt:lpstr>
      <vt:lpstr>Introduction</vt:lpstr>
      <vt:lpstr>Slide 4</vt:lpstr>
      <vt:lpstr>Slide 5</vt:lpstr>
      <vt:lpstr>The two main areas of nanotechnology are:</vt:lpstr>
      <vt:lpstr>Slide 7</vt:lpstr>
      <vt:lpstr>Classification of Nanostructures</vt:lpstr>
      <vt:lpstr>Methods of synthesis</vt:lpstr>
      <vt:lpstr>Top down /High energy ball milling</vt:lpstr>
      <vt:lpstr>Physical vapor deposition (PVD)</vt:lpstr>
      <vt:lpstr>Slide 12</vt:lpstr>
      <vt:lpstr>                 Chemical Vapour Deposition (CVD) </vt:lpstr>
      <vt:lpstr>Slide 14</vt:lpstr>
      <vt:lpstr>                   Basic Set-Up</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 MATERIALS</dc:title>
  <dc:creator>com</dc:creator>
  <cp:lastModifiedBy>com</cp:lastModifiedBy>
  <cp:revision>37</cp:revision>
  <dcterms:created xsi:type="dcterms:W3CDTF">2010-01-21T22:41:00Z</dcterms:created>
  <dcterms:modified xsi:type="dcterms:W3CDTF">2010-01-22T01:04:27Z</dcterms:modified>
</cp:coreProperties>
</file>