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6" r:id="rId3"/>
    <p:sldId id="257"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44F6DC7-E1FE-4956-97FE-EBC6522DD1AF}" type="datetimeFigureOut">
              <a:rPr lang="en-US" smtClean="0"/>
              <a:pPr/>
              <a:t>1/1/2011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85DFCE38-5892-4073-872D-6095FCF924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F6DC7-E1FE-4956-97FE-EBC6522DD1AF}"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CE38-5892-4073-872D-6095FCF924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F6DC7-E1FE-4956-97FE-EBC6522DD1AF}"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CE38-5892-4073-872D-6095FCF924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F6DC7-E1FE-4956-97FE-EBC6522DD1AF}"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CE38-5892-4073-872D-6095FCF924A5}"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4F6DC7-E1FE-4956-97FE-EBC6522DD1AF}"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FCE38-5892-4073-872D-6095FCF924A5}"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4F6DC7-E1FE-4956-97FE-EBC6522DD1AF}"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CE38-5892-4073-872D-6095FCF924A5}"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4F6DC7-E1FE-4956-97FE-EBC6522DD1AF}" type="datetimeFigureOut">
              <a:rPr lang="en-US" smtClean="0"/>
              <a:pPr/>
              <a:t>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FCE38-5892-4073-872D-6095FCF924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F6DC7-E1FE-4956-97FE-EBC6522DD1AF}" type="datetimeFigureOut">
              <a:rPr lang="en-US" smtClean="0"/>
              <a:pPr/>
              <a:t>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FCE38-5892-4073-872D-6095FCF924A5}"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4F6DC7-E1FE-4956-97FE-EBC6522DD1AF}"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CE38-5892-4073-872D-6095FCF924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F6DC7-E1FE-4956-97FE-EBC6522DD1AF}"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CE38-5892-4073-872D-6095FCF924A5}"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F6DC7-E1FE-4956-97FE-EBC6522DD1AF}"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FCE38-5892-4073-872D-6095FCF924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44F6DC7-E1FE-4956-97FE-EBC6522DD1AF}" type="datetimeFigureOut">
              <a:rPr lang="en-US" smtClean="0"/>
              <a:pPr/>
              <a:t>1/1/2011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5DFCE38-5892-4073-872D-6095FCF92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Mus%C3%A9e_de_l'Hom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Accordion" TargetMode="External"/><Relationship Id="rId13" Type="http://schemas.openxmlformats.org/officeDocument/2006/relationships/hyperlink" Target="https://en.wikipedia.org/wiki/Electrophone" TargetMode="External"/><Relationship Id="rId3" Type="http://schemas.openxmlformats.org/officeDocument/2006/relationships/hyperlink" Target="https://en.wikipedia.org/wiki/Musical_keyboard" TargetMode="External"/><Relationship Id="rId7" Type="http://schemas.openxmlformats.org/officeDocument/2006/relationships/hyperlink" Target="https://en.wikipedia.org/wiki/Organ_(music)" TargetMode="External"/><Relationship Id="rId12" Type="http://schemas.openxmlformats.org/officeDocument/2006/relationships/hyperlink" Target="https://en.wikipedia.org/wiki/Theremin" TargetMode="External"/><Relationship Id="rId2" Type="http://schemas.openxmlformats.org/officeDocument/2006/relationships/hyperlink" Target="https://en.wikipedia.org/wiki/Keyboard_instrument" TargetMode="External"/><Relationship Id="rId1" Type="http://schemas.openxmlformats.org/officeDocument/2006/relationships/slideLayout" Target="../slideLayouts/slideLayout2.xml"/><Relationship Id="rId6" Type="http://schemas.openxmlformats.org/officeDocument/2006/relationships/hyperlink" Target="https://en.wikipedia.org/wiki/Pedal_keyboard" TargetMode="External"/><Relationship Id="rId11" Type="http://schemas.openxmlformats.org/officeDocument/2006/relationships/hyperlink" Target="https://en.wikipedia.org/wiki/Glockenspiel" TargetMode="External"/><Relationship Id="rId5" Type="http://schemas.openxmlformats.org/officeDocument/2006/relationships/hyperlink" Target="https://en.wikipedia.org/wiki/Organ_stop" TargetMode="External"/><Relationship Id="rId10" Type="http://schemas.openxmlformats.org/officeDocument/2006/relationships/hyperlink" Target="https://en.wikipedia.org/wiki/Synthesizer" TargetMode="External"/><Relationship Id="rId4" Type="http://schemas.openxmlformats.org/officeDocument/2006/relationships/hyperlink" Target="https://en.wikipedia.org/wiki/Piano" TargetMode="External"/><Relationship Id="rId9" Type="http://schemas.openxmlformats.org/officeDocument/2006/relationships/hyperlink" Target="https://en.wikipedia.org/wiki/Harpsichor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Lute" TargetMode="External"/><Relationship Id="rId13" Type="http://schemas.openxmlformats.org/officeDocument/2006/relationships/hyperlink" Target="https://en.wikipedia.org/wiki/Flute" TargetMode="External"/><Relationship Id="rId3" Type="http://schemas.openxmlformats.org/officeDocument/2006/relationships/hyperlink" Target="https://en.wikipedia.org/wiki/Still_life" TargetMode="External"/><Relationship Id="rId7" Type="http://schemas.openxmlformats.org/officeDocument/2006/relationships/hyperlink" Target="https://en.wikipedia.org/wiki/Pardessus_de_viole" TargetMode="External"/><Relationship Id="rId12" Type="http://schemas.openxmlformats.org/officeDocument/2006/relationships/hyperlink" Target="https://en.wikipedia.org/wiki/Melody" TargetMode="External"/><Relationship Id="rId2" Type="http://schemas.openxmlformats.org/officeDocument/2006/relationships/hyperlink" Target="https://en.wikipedia.org/wiki/Anne_Vallayer-Coster" TargetMode="External"/><Relationship Id="rId1" Type="http://schemas.openxmlformats.org/officeDocument/2006/relationships/slideLayout" Target="../slideLayouts/slideLayout1.xml"/><Relationship Id="rId6" Type="http://schemas.openxmlformats.org/officeDocument/2006/relationships/hyperlink" Target="https://en.wikipedia.org/wiki/Musette_de_cour" TargetMode="External"/><Relationship Id="rId11" Type="http://schemas.openxmlformats.org/officeDocument/2006/relationships/hyperlink" Target="https://en.wikipedia.org/wiki/Drum" TargetMode="External"/><Relationship Id="rId5" Type="http://schemas.openxmlformats.org/officeDocument/2006/relationships/hyperlink" Target="https://en.wikipedia.org/wiki/Transverse_flute" TargetMode="External"/><Relationship Id="rId10" Type="http://schemas.openxmlformats.org/officeDocument/2006/relationships/hyperlink" Target="https://en.wikipedia.org/wiki/Trumpet" TargetMode="External"/><Relationship Id="rId4" Type="http://schemas.openxmlformats.org/officeDocument/2006/relationships/hyperlink" Target="https://en.wikipedia.org/wiki/Natural_horn" TargetMode="External"/><Relationship Id="rId9" Type="http://schemas.openxmlformats.org/officeDocument/2006/relationships/hyperlink" Target="https://en.wikipedia.org/wiki/Music"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String_instru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wan" TargetMode="External"/><Relationship Id="rId3" Type="http://schemas.openxmlformats.org/officeDocument/2006/relationships/hyperlink" Target="https://en.wikipedia.org/wiki/Divje_Babe_Flute" TargetMode="External"/><Relationship Id="rId7" Type="http://schemas.openxmlformats.org/officeDocument/2006/relationships/hyperlink" Target="https://en.wikipedia.org/wiki/Mammoth" TargetMode="External"/><Relationship Id="rId2" Type="http://schemas.openxmlformats.org/officeDocument/2006/relationships/hyperlink" Target="https://en.wikipedia.org/wiki/Slovenia" TargetMode="External"/><Relationship Id="rId1" Type="http://schemas.openxmlformats.org/officeDocument/2006/relationships/slideLayout" Target="../slideLayouts/slideLayout2.xml"/><Relationship Id="rId6" Type="http://schemas.openxmlformats.org/officeDocument/2006/relationships/hyperlink" Target="https://en.wikipedia.org/wiki/Neanderthal" TargetMode="External"/><Relationship Id="rId5" Type="http://schemas.openxmlformats.org/officeDocument/2006/relationships/hyperlink" Target="https://en.wikipedia.org/wiki/Diatonic_scale" TargetMode="External"/><Relationship Id="rId10" Type="http://schemas.openxmlformats.org/officeDocument/2006/relationships/hyperlink" Target="https://en.wikipedia.org/wiki/Upper_Paleolithic" TargetMode="External"/><Relationship Id="rId4" Type="http://schemas.openxmlformats.org/officeDocument/2006/relationships/hyperlink" Target="https://en.wikipedia.org/wiki/Paleolithic_flutes" TargetMode="External"/><Relationship Id="rId9" Type="http://schemas.openxmlformats.org/officeDocument/2006/relationships/hyperlink" Target="https://en.wikipedia.org/wiki/Swabian_Alp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Akkadian_language" TargetMode="External"/><Relationship Id="rId3" Type="http://schemas.openxmlformats.org/officeDocument/2006/relationships/hyperlink" Target="https://en.wikipedia.org/wiki/Babylon" TargetMode="External"/><Relationship Id="rId7" Type="http://schemas.openxmlformats.org/officeDocument/2006/relationships/hyperlink" Target="https://en.wikipedia.org/wiki/Sumerian_language" TargetMode="External"/><Relationship Id="rId2" Type="http://schemas.openxmlformats.org/officeDocument/2006/relationships/hyperlink" Target="https://en.wikipedia.org/wiki/Sumer" TargetMode="External"/><Relationship Id="rId1" Type="http://schemas.openxmlformats.org/officeDocument/2006/relationships/slideLayout" Target="../slideLayouts/slideLayout2.xml"/><Relationship Id="rId6" Type="http://schemas.openxmlformats.org/officeDocument/2006/relationships/hyperlink" Target="https://en.wikipedia.org/wiki/Cuneiform_script" TargetMode="External"/><Relationship Id="rId5" Type="http://schemas.openxmlformats.org/officeDocument/2006/relationships/hyperlink" Target="https://en.wikipedia.org/wiki/Mesopotamia" TargetMode="External"/><Relationship Id="rId4" Type="http://schemas.openxmlformats.org/officeDocument/2006/relationships/hyperlink" Target="https://en.wikipedia.org/wiki/Division_of_labo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Bow_(music)" TargetMode="External"/><Relationship Id="rId3" Type="http://schemas.openxmlformats.org/officeDocument/2006/relationships/hyperlink" Target="https://en.wikipedia.org/wiki/Hasht_Behesht" TargetMode="External"/><Relationship Id="rId7" Type="http://schemas.openxmlformats.org/officeDocument/2006/relationships/hyperlink" Target="https://en.wikipedia.org/wiki/Turkestan" TargetMode="External"/><Relationship Id="rId2" Type="http://schemas.openxmlformats.org/officeDocument/2006/relationships/hyperlink" Target="https://en.wikipedia.org/wiki/Ney" TargetMode="External"/><Relationship Id="rId1" Type="http://schemas.openxmlformats.org/officeDocument/2006/relationships/slideLayout" Target="../slideLayouts/slideLayout2.xml"/><Relationship Id="rId6" Type="http://schemas.openxmlformats.org/officeDocument/2006/relationships/hyperlink" Target="https://en.wikipedia.org/wiki/Middle_Ages" TargetMode="External"/><Relationship Id="rId5" Type="http://schemas.openxmlformats.org/officeDocument/2006/relationships/hyperlink" Target="https://en.wikipedia.org/wiki/Safavid_dynasty" TargetMode="External"/><Relationship Id="rId4" Type="http://schemas.openxmlformats.org/officeDocument/2006/relationships/hyperlink" Target="https://en.wikipedia.org/wiki/Esfaha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Renaissance" TargetMode="External"/><Relationship Id="rId2" Type="http://schemas.openxmlformats.org/officeDocument/2006/relationships/hyperlink" Target="https://en.wikipedia.org/wiki/Western_world" TargetMode="External"/><Relationship Id="rId1" Type="http://schemas.openxmlformats.org/officeDocument/2006/relationships/slideLayout" Target="../slideLayouts/slideLayout2.xml"/><Relationship Id="rId6" Type="http://schemas.openxmlformats.org/officeDocument/2006/relationships/hyperlink" Target="https://en.wikipedia.org/wiki/Orchestration" TargetMode="External"/><Relationship Id="rId5" Type="http://schemas.openxmlformats.org/officeDocument/2006/relationships/hyperlink" Target="https://en.wikipedia.org/wiki/Tablature" TargetMode="External"/><Relationship Id="rId4" Type="http://schemas.openxmlformats.org/officeDocument/2006/relationships/hyperlink" Target="https://en.wikipedia.org/wiki/Polyphon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Orchestra" TargetMode="External"/><Relationship Id="rId2" Type="http://schemas.openxmlformats.org/officeDocument/2006/relationships/hyperlink" Target="https://en.wikipedia.org/wiki/Range_(mus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Bharata_Muni" TargetMode="External"/><Relationship Id="rId2" Type="http://schemas.openxmlformats.org/officeDocument/2006/relationships/hyperlink" Target="https://en.wikipedia.org/wiki/Natya_Shastra" TargetMode="External"/><Relationship Id="rId1" Type="http://schemas.openxmlformats.org/officeDocument/2006/relationships/slideLayout" Target="../slideLayouts/slideLayout2.xml"/><Relationship Id="rId5" Type="http://schemas.openxmlformats.org/officeDocument/2006/relationships/hyperlink" Target="https://en.wikipedia.org/wiki/Victor-Charles_Mahillon" TargetMode="External"/><Relationship Id="rId4" Type="http://schemas.openxmlformats.org/officeDocument/2006/relationships/hyperlink" Target="https://en.wikipedia.org/wiki/Johannes_de_Mur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smtClean="0">
                <a:solidFill>
                  <a:srgbClr val="0070C0"/>
                </a:solidFill>
              </a:rPr>
              <a:t>Musical instrument</a:t>
            </a:r>
            <a:endParaRPr lang="en-US" dirty="0"/>
          </a:p>
        </p:txBody>
      </p:sp>
      <p:sp>
        <p:nvSpPr>
          <p:cNvPr id="3" name="Subtitle 2"/>
          <p:cNvSpPr>
            <a:spLocks noGrp="1"/>
          </p:cNvSpPr>
          <p:nvPr>
            <p:ph type="subTitle" idx="1"/>
          </p:nvPr>
        </p:nvSpPr>
        <p:spPr>
          <a:xfrm>
            <a:off x="1447800" y="2286000"/>
            <a:ext cx="6400800" cy="1600200"/>
          </a:xfrm>
        </p:spPr>
        <p:txBody>
          <a:bodyPr>
            <a:normAutofit/>
          </a:bodyPr>
          <a:lstStyle/>
          <a:p>
            <a:r>
              <a:rPr lang="en-US" sz="3200" dirty="0" err="1" smtClean="0">
                <a:solidFill>
                  <a:srgbClr val="7030A0"/>
                </a:solidFill>
              </a:rPr>
              <a:t>Mr.D.D.Jamdhade</a:t>
            </a:r>
            <a:endParaRPr lang="en-US" sz="3200" dirty="0" smtClean="0">
              <a:solidFill>
                <a:srgbClr val="7030A0"/>
              </a:solidFill>
            </a:endParaRPr>
          </a:p>
          <a:p>
            <a:r>
              <a:rPr lang="en-US" sz="3200" dirty="0" err="1" smtClean="0">
                <a:solidFill>
                  <a:srgbClr val="7030A0"/>
                </a:solidFill>
              </a:rPr>
              <a:t>Raut</a:t>
            </a:r>
            <a:r>
              <a:rPr lang="en-US" sz="3200" dirty="0" smtClean="0">
                <a:solidFill>
                  <a:srgbClr val="7030A0"/>
                </a:solidFill>
              </a:rPr>
              <a:t> </a:t>
            </a:r>
            <a:r>
              <a:rPr lang="en-US" sz="3200" dirty="0" err="1" smtClean="0">
                <a:solidFill>
                  <a:srgbClr val="7030A0"/>
                </a:solidFill>
              </a:rPr>
              <a:t>Sachin</a:t>
            </a:r>
            <a:endParaRPr lang="en-US" sz="3200" dirty="0">
              <a:solidFill>
                <a:srgbClr val="7030A0"/>
              </a:solidFill>
            </a:endParaRPr>
          </a:p>
        </p:txBody>
      </p:sp>
    </p:spTree>
    <p:extLst>
      <p:ext uri="{BB962C8B-B14F-4D97-AF65-F5344CB8AC3E}">
        <p14:creationId xmlns:p14="http://schemas.microsoft.com/office/powerpoint/2010/main" xmlns="" val="128948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err="1" smtClean="0"/>
              <a:t>Schaeffner</a:t>
            </a:r>
            <a:endParaRPr lang="en-US" b="1" dirty="0"/>
          </a:p>
          <a:p>
            <a:r>
              <a:rPr lang="en-US" dirty="0"/>
              <a:t>Andre </a:t>
            </a:r>
            <a:r>
              <a:rPr lang="en-US" dirty="0" err="1"/>
              <a:t>Schaeffner</a:t>
            </a:r>
            <a:r>
              <a:rPr lang="en-US" dirty="0"/>
              <a:t>, a curator at the </a:t>
            </a:r>
            <a:r>
              <a:rPr lang="en-US" dirty="0" err="1">
                <a:hlinkClick r:id="rId2" tooltip="Musée de l'Homme"/>
              </a:rPr>
              <a:t>Musée</a:t>
            </a:r>
            <a:r>
              <a:rPr lang="en-US" dirty="0">
                <a:hlinkClick r:id="rId2" tooltip="Musée de l'Homme"/>
              </a:rPr>
              <a:t> de </a:t>
            </a:r>
            <a:r>
              <a:rPr lang="en-US" dirty="0" err="1">
                <a:hlinkClick r:id="rId2" tooltip="Musée de l'Homme"/>
              </a:rPr>
              <a:t>l'Homme</a:t>
            </a:r>
            <a:r>
              <a:rPr lang="en-US" dirty="0"/>
              <a:t>, disagreed with the </a:t>
            </a:r>
            <a:r>
              <a:rPr lang="en-US" dirty="0" err="1"/>
              <a:t>Hornbostel</a:t>
            </a:r>
            <a:r>
              <a:rPr lang="en-US" dirty="0"/>
              <a:t>-Sachs system and developed his own system in 1932. </a:t>
            </a:r>
            <a:r>
              <a:rPr lang="en-US" dirty="0" err="1"/>
              <a:t>Schaeffner</a:t>
            </a:r>
            <a:r>
              <a:rPr lang="en-US" dirty="0"/>
              <a:t> believed that the pure physics of a musical instrument, rather than its specific construction or playing method, should always determine its classification. (</a:t>
            </a:r>
            <a:r>
              <a:rPr lang="en-US" dirty="0" err="1"/>
              <a:t>Hornbostel</a:t>
            </a:r>
            <a:r>
              <a:rPr lang="en-US" dirty="0"/>
              <a:t>-Sachs, for example, divide </a:t>
            </a:r>
            <a:r>
              <a:rPr lang="en-US" dirty="0" err="1"/>
              <a:t>aerophones</a:t>
            </a:r>
            <a:r>
              <a:rPr lang="en-US" dirty="0"/>
              <a:t> on the basis of sound production, but </a:t>
            </a:r>
            <a:r>
              <a:rPr lang="en-US" dirty="0" err="1"/>
              <a:t>membranophones</a:t>
            </a:r>
            <a:r>
              <a:rPr lang="en-US" dirty="0"/>
              <a:t> on the basis of the shape of the instrument). His system divided instruments into two categories: instruments with solid, vibrating bodies and instruments containing vibrating air</a:t>
            </a:r>
          </a:p>
          <a:p>
            <a:endParaRPr lang="en-US" dirty="0"/>
          </a:p>
        </p:txBody>
      </p:sp>
    </p:spTree>
    <p:extLst>
      <p:ext uri="{BB962C8B-B14F-4D97-AF65-F5344CB8AC3E}">
        <p14:creationId xmlns:p14="http://schemas.microsoft.com/office/powerpoint/2010/main" xmlns="" val="410302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User </a:t>
            </a:r>
            <a:r>
              <a:rPr lang="en-US" dirty="0" smtClean="0"/>
              <a:t>interfaces</a:t>
            </a:r>
            <a:endParaRPr lang="en-US" dirty="0"/>
          </a:p>
          <a:p>
            <a:r>
              <a:rPr lang="en-US" dirty="0"/>
              <a:t>Regardless of how the sound in an instrument is produced, many musical instruments have a keyboard as the user-interface. </a:t>
            </a:r>
            <a:r>
              <a:rPr lang="en-US" dirty="0">
                <a:hlinkClick r:id="rId2" tooltip="Keyboard instrument"/>
              </a:rPr>
              <a:t>Keyboard instruments</a:t>
            </a:r>
            <a:r>
              <a:rPr lang="en-US" dirty="0"/>
              <a:t> are any instruments that are played with a </a:t>
            </a:r>
            <a:r>
              <a:rPr lang="en-US" dirty="0">
                <a:hlinkClick r:id="rId3" tooltip="Musical keyboard"/>
              </a:rPr>
              <a:t>musical keyboard</a:t>
            </a:r>
            <a:r>
              <a:rPr lang="en-US" dirty="0"/>
              <a:t>. Every key generates one or more sounds; most keyboard instruments have extra means (</a:t>
            </a:r>
            <a:r>
              <a:rPr lang="en-US" dirty="0">
                <a:hlinkClick r:id="rId4" tooltip="Piano"/>
              </a:rPr>
              <a:t>pedals</a:t>
            </a:r>
            <a:r>
              <a:rPr lang="en-US" dirty="0"/>
              <a:t> for a piano, </a:t>
            </a:r>
            <a:r>
              <a:rPr lang="en-US" dirty="0">
                <a:hlinkClick r:id="rId5" tooltip="Organ stop"/>
              </a:rPr>
              <a:t>stops</a:t>
            </a:r>
            <a:r>
              <a:rPr lang="en-US" dirty="0"/>
              <a:t> and a </a:t>
            </a:r>
            <a:r>
              <a:rPr lang="en-US" dirty="0">
                <a:hlinkClick r:id="rId6" tooltip="Pedal keyboard"/>
              </a:rPr>
              <a:t>pedal keyboard</a:t>
            </a:r>
            <a:r>
              <a:rPr lang="en-US" dirty="0"/>
              <a:t> for an organ) to manipulate these sounds. They may produce sound by wind being fanned (</a:t>
            </a:r>
            <a:r>
              <a:rPr lang="en-US" dirty="0">
                <a:hlinkClick r:id="rId7" tooltip="Organ (music)"/>
              </a:rPr>
              <a:t>organ</a:t>
            </a:r>
            <a:r>
              <a:rPr lang="en-US" dirty="0"/>
              <a:t>) or pumped (</a:t>
            </a:r>
            <a:r>
              <a:rPr lang="en-US" dirty="0">
                <a:hlinkClick r:id="rId8" tooltip="Accordion"/>
              </a:rPr>
              <a:t>accordion</a:t>
            </a:r>
            <a:r>
              <a:rPr lang="en-US" dirty="0" smtClean="0"/>
              <a:t>),</a:t>
            </a:r>
            <a:r>
              <a:rPr lang="en-US" baseline="30000" dirty="0"/>
              <a:t> </a:t>
            </a:r>
            <a:r>
              <a:rPr lang="en-US" dirty="0" smtClean="0"/>
              <a:t>vibrating </a:t>
            </a:r>
            <a:r>
              <a:rPr lang="en-US" dirty="0"/>
              <a:t>strings either hammered (</a:t>
            </a:r>
            <a:r>
              <a:rPr lang="en-US" dirty="0">
                <a:hlinkClick r:id="rId4" tooltip="Piano"/>
              </a:rPr>
              <a:t>piano</a:t>
            </a:r>
            <a:r>
              <a:rPr lang="en-US" dirty="0"/>
              <a:t>) or plucked (</a:t>
            </a:r>
            <a:r>
              <a:rPr lang="en-US" dirty="0">
                <a:hlinkClick r:id="rId9" tooltip="Harpsichord"/>
              </a:rPr>
              <a:t>harpsichord</a:t>
            </a:r>
            <a:r>
              <a:rPr lang="en-US" dirty="0" smtClean="0"/>
              <a:t>),</a:t>
            </a:r>
            <a:r>
              <a:rPr lang="en-US" baseline="30000" dirty="0"/>
              <a:t> </a:t>
            </a:r>
            <a:r>
              <a:rPr lang="en-US" dirty="0" smtClean="0"/>
              <a:t>by </a:t>
            </a:r>
            <a:r>
              <a:rPr lang="en-US" dirty="0"/>
              <a:t>electronic means (</a:t>
            </a:r>
            <a:r>
              <a:rPr lang="en-US" dirty="0">
                <a:hlinkClick r:id="rId10" tooltip="Synthesizer"/>
              </a:rPr>
              <a:t>synthesizer</a:t>
            </a:r>
            <a:r>
              <a:rPr lang="en-US" dirty="0" smtClean="0"/>
              <a:t>),</a:t>
            </a:r>
            <a:r>
              <a:rPr lang="en-US" dirty="0"/>
              <a:t> or in some other way. Sometimes, instruments that do not usually have a keyboard, such as the </a:t>
            </a:r>
            <a:r>
              <a:rPr lang="en-US" i="1" dirty="0">
                <a:hlinkClick r:id="rId11" tooltip="Glockenspiel"/>
              </a:rPr>
              <a:t>glockenspiel</a:t>
            </a:r>
            <a:r>
              <a:rPr lang="en-US" dirty="0"/>
              <a:t>, are fitted with one</a:t>
            </a:r>
            <a:r>
              <a:rPr lang="en-US" dirty="0" smtClean="0"/>
              <a:t>.</a:t>
            </a:r>
            <a:r>
              <a:rPr lang="en-US" dirty="0"/>
              <a:t> Though they have no moving parts and are struck by mallets held in the player's hands, they have the same physical arrangement of keys and produce </a:t>
            </a:r>
            <a:r>
              <a:rPr lang="en-US" dirty="0" err="1"/>
              <a:t>soundwaves</a:t>
            </a:r>
            <a:r>
              <a:rPr lang="en-US" dirty="0"/>
              <a:t> in a similar manner. The </a:t>
            </a:r>
            <a:r>
              <a:rPr lang="en-US" dirty="0" err="1">
                <a:hlinkClick r:id="rId12" tooltip="Theremin"/>
              </a:rPr>
              <a:t>theremin</a:t>
            </a:r>
            <a:r>
              <a:rPr lang="en-US" dirty="0"/>
              <a:t>, an </a:t>
            </a:r>
            <a:r>
              <a:rPr lang="en-US" dirty="0">
                <a:hlinkClick r:id="rId13" tooltip="Electrophone"/>
              </a:rPr>
              <a:t>electrophone</a:t>
            </a:r>
            <a:r>
              <a:rPr lang="en-US" dirty="0"/>
              <a:t>, is played without physical contact by the player.</a:t>
            </a:r>
          </a:p>
          <a:p>
            <a:endParaRPr lang="en-US" dirty="0"/>
          </a:p>
        </p:txBody>
      </p:sp>
    </p:spTree>
    <p:extLst>
      <p:ext uri="{BB962C8B-B14F-4D97-AF65-F5344CB8AC3E}">
        <p14:creationId xmlns:p14="http://schemas.microsoft.com/office/powerpoint/2010/main" xmlns="" val="267429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1000"/>
            <a:ext cx="8077200" cy="5181600"/>
          </a:xfrm>
        </p:spPr>
        <p:txBody>
          <a:bodyPr>
            <a:normAutofit fontScale="77500" lnSpcReduction="20000"/>
          </a:bodyPr>
          <a:lstStyle/>
          <a:p>
            <a:pPr algn="just"/>
            <a:r>
              <a:rPr lang="en-US" dirty="0">
                <a:solidFill>
                  <a:srgbClr val="0070C0"/>
                </a:solidFill>
              </a:rPr>
              <a:t>Musical instrument</a:t>
            </a:r>
          </a:p>
          <a:p>
            <a:pPr algn="just"/>
            <a:r>
              <a:rPr lang="en-US" dirty="0">
                <a:solidFill>
                  <a:srgbClr val="0070C0"/>
                </a:solidFill>
              </a:rPr>
              <a:t>From Wikipedia, the free encyclopedia</a:t>
            </a:r>
          </a:p>
          <a:p>
            <a:pPr algn="just"/>
            <a:r>
              <a:rPr lang="en-US" dirty="0">
                <a:solidFill>
                  <a:srgbClr val="0070C0"/>
                </a:solidFill>
                <a:hlinkClick r:id="rId2" tooltip="Anne Vallayer-Coster"/>
              </a:rPr>
              <a:t>Anne </a:t>
            </a:r>
            <a:r>
              <a:rPr lang="en-US" dirty="0" err="1">
                <a:solidFill>
                  <a:srgbClr val="0070C0"/>
                </a:solidFill>
                <a:hlinkClick r:id="rId2" tooltip="Anne Vallayer-Coster"/>
              </a:rPr>
              <a:t>Vallayer-Coster</a:t>
            </a:r>
            <a:r>
              <a:rPr lang="en-US" dirty="0">
                <a:solidFill>
                  <a:srgbClr val="0070C0"/>
                </a:solidFill>
              </a:rPr>
              <a:t>, </a:t>
            </a:r>
            <a:r>
              <a:rPr lang="en-US" i="1" dirty="0">
                <a:solidFill>
                  <a:srgbClr val="0070C0"/>
                </a:solidFill>
              </a:rPr>
              <a:t>Attributes of Music</a:t>
            </a:r>
            <a:r>
              <a:rPr lang="en-US" dirty="0">
                <a:solidFill>
                  <a:srgbClr val="0070C0"/>
                </a:solidFill>
              </a:rPr>
              <a:t>, 1770. This </a:t>
            </a:r>
            <a:r>
              <a:rPr lang="en-US" dirty="0">
                <a:solidFill>
                  <a:srgbClr val="0070C0"/>
                </a:solidFill>
                <a:hlinkClick r:id="rId3" tooltip="Still life"/>
              </a:rPr>
              <a:t>still life</a:t>
            </a:r>
            <a:r>
              <a:rPr lang="en-US" dirty="0">
                <a:solidFill>
                  <a:srgbClr val="0070C0"/>
                </a:solidFill>
              </a:rPr>
              <a:t> painting depicts a variety of French Baroque musical instruments, such as a </a:t>
            </a:r>
            <a:r>
              <a:rPr lang="en-US" dirty="0">
                <a:solidFill>
                  <a:srgbClr val="0070C0"/>
                </a:solidFill>
                <a:hlinkClick r:id="rId4" tooltip="Natural horn"/>
              </a:rPr>
              <a:t>natural horn</a:t>
            </a:r>
            <a:r>
              <a:rPr lang="en-US" dirty="0">
                <a:solidFill>
                  <a:srgbClr val="0070C0"/>
                </a:solidFill>
              </a:rPr>
              <a:t>, </a:t>
            </a:r>
            <a:r>
              <a:rPr lang="en-US" dirty="0">
                <a:solidFill>
                  <a:srgbClr val="0070C0"/>
                </a:solidFill>
                <a:hlinkClick r:id="rId5" tooltip="Transverse flute"/>
              </a:rPr>
              <a:t>transverse flute</a:t>
            </a:r>
            <a:r>
              <a:rPr lang="en-US" dirty="0">
                <a:solidFill>
                  <a:srgbClr val="0070C0"/>
                </a:solidFill>
              </a:rPr>
              <a:t>, </a:t>
            </a:r>
            <a:r>
              <a:rPr lang="en-US" dirty="0" err="1">
                <a:solidFill>
                  <a:srgbClr val="0070C0"/>
                </a:solidFill>
                <a:hlinkClick r:id="rId6" tooltip="Musette de cour"/>
              </a:rPr>
              <a:t>musette</a:t>
            </a:r>
            <a:r>
              <a:rPr lang="en-US" dirty="0">
                <a:solidFill>
                  <a:srgbClr val="0070C0"/>
                </a:solidFill>
              </a:rPr>
              <a:t>, </a:t>
            </a:r>
            <a:r>
              <a:rPr lang="en-US" dirty="0" err="1">
                <a:solidFill>
                  <a:srgbClr val="0070C0"/>
                </a:solidFill>
                <a:hlinkClick r:id="rId7" tooltip="Pardessus de viole"/>
              </a:rPr>
              <a:t>pardessus</a:t>
            </a:r>
            <a:r>
              <a:rPr lang="en-US" dirty="0">
                <a:solidFill>
                  <a:srgbClr val="0070C0"/>
                </a:solidFill>
                <a:hlinkClick r:id="rId7" tooltip="Pardessus de viole"/>
              </a:rPr>
              <a:t> de </a:t>
            </a:r>
            <a:r>
              <a:rPr lang="en-US" dirty="0" err="1">
                <a:solidFill>
                  <a:srgbClr val="0070C0"/>
                </a:solidFill>
                <a:hlinkClick r:id="rId7" tooltip="Pardessus de viole"/>
              </a:rPr>
              <a:t>viole</a:t>
            </a:r>
            <a:r>
              <a:rPr lang="en-US" dirty="0">
                <a:solidFill>
                  <a:srgbClr val="0070C0"/>
                </a:solidFill>
              </a:rPr>
              <a:t>, and </a:t>
            </a:r>
            <a:r>
              <a:rPr lang="en-US" dirty="0">
                <a:solidFill>
                  <a:srgbClr val="0070C0"/>
                </a:solidFill>
                <a:hlinkClick r:id="rId8" tooltip="Lute"/>
              </a:rPr>
              <a:t>lute</a:t>
            </a:r>
            <a:r>
              <a:rPr lang="en-US" dirty="0">
                <a:solidFill>
                  <a:srgbClr val="0070C0"/>
                </a:solidFill>
              </a:rPr>
              <a:t>.</a:t>
            </a:r>
          </a:p>
          <a:p>
            <a:pPr algn="just"/>
            <a:r>
              <a:rPr lang="en-US" dirty="0">
                <a:solidFill>
                  <a:srgbClr val="0070C0"/>
                </a:solidFill>
              </a:rPr>
              <a:t>A </a:t>
            </a:r>
            <a:r>
              <a:rPr lang="en-US" b="1" dirty="0">
                <a:solidFill>
                  <a:srgbClr val="0070C0"/>
                </a:solidFill>
              </a:rPr>
              <a:t>musical instrument</a:t>
            </a:r>
            <a:r>
              <a:rPr lang="en-US" dirty="0">
                <a:solidFill>
                  <a:srgbClr val="0070C0"/>
                </a:solidFill>
              </a:rPr>
              <a:t> is an instrument created or adapted to make </a:t>
            </a:r>
            <a:r>
              <a:rPr lang="en-US" dirty="0">
                <a:solidFill>
                  <a:srgbClr val="0070C0"/>
                </a:solidFill>
                <a:hlinkClick r:id="rId9" tooltip="Music"/>
              </a:rPr>
              <a:t>musical sounds</a:t>
            </a:r>
            <a:r>
              <a:rPr lang="en-US" dirty="0">
                <a:solidFill>
                  <a:srgbClr val="0070C0"/>
                </a:solidFill>
              </a:rPr>
              <a:t>. In principle, any object that produces sound can be considered a musical instrument—it is through purpose that the object becomes a musical instrument. The history of musical instruments dates to the beginnings of human culture. Early musical instruments may have been used for ritual, such as a </a:t>
            </a:r>
            <a:r>
              <a:rPr lang="en-US" dirty="0">
                <a:solidFill>
                  <a:srgbClr val="0070C0"/>
                </a:solidFill>
                <a:hlinkClick r:id="rId10" tooltip="Trumpet"/>
              </a:rPr>
              <a:t>trumpet</a:t>
            </a:r>
            <a:r>
              <a:rPr lang="en-US" dirty="0">
                <a:solidFill>
                  <a:srgbClr val="0070C0"/>
                </a:solidFill>
              </a:rPr>
              <a:t> to signal success on the hunt, or a </a:t>
            </a:r>
            <a:r>
              <a:rPr lang="en-US" dirty="0">
                <a:solidFill>
                  <a:srgbClr val="0070C0"/>
                </a:solidFill>
                <a:hlinkClick r:id="rId11" tooltip="Drum"/>
              </a:rPr>
              <a:t>drum</a:t>
            </a:r>
            <a:r>
              <a:rPr lang="en-US" dirty="0">
                <a:solidFill>
                  <a:srgbClr val="0070C0"/>
                </a:solidFill>
              </a:rPr>
              <a:t> in a religious ceremony. Cultures eventually developed composition and performance of </a:t>
            </a:r>
            <a:r>
              <a:rPr lang="en-US" dirty="0">
                <a:solidFill>
                  <a:srgbClr val="0070C0"/>
                </a:solidFill>
                <a:hlinkClick r:id="rId12" tooltip="Melody"/>
              </a:rPr>
              <a:t>melodies</a:t>
            </a:r>
            <a:r>
              <a:rPr lang="en-US" dirty="0">
                <a:solidFill>
                  <a:srgbClr val="0070C0"/>
                </a:solidFill>
              </a:rPr>
              <a:t> for entertainment. Musical instruments evolved in step with changing applications.</a:t>
            </a:r>
          </a:p>
          <a:p>
            <a:pPr algn="just"/>
            <a:r>
              <a:rPr lang="en-US" dirty="0">
                <a:solidFill>
                  <a:srgbClr val="0070C0"/>
                </a:solidFill>
              </a:rPr>
              <a:t>The date and origin of the first device considered a musical instrument is disputed. The oldest object that some scholars refer to as a musical instrument, a simple </a:t>
            </a:r>
            <a:r>
              <a:rPr lang="en-US" dirty="0">
                <a:solidFill>
                  <a:srgbClr val="0070C0"/>
                </a:solidFill>
                <a:hlinkClick r:id="rId13" tooltip="Flute"/>
              </a:rPr>
              <a:t>flute</a:t>
            </a:r>
            <a:r>
              <a:rPr lang="en-US" dirty="0">
                <a:solidFill>
                  <a:srgbClr val="0070C0"/>
                </a:solidFill>
              </a:rPr>
              <a:t>, dates back as far as 67,000 years. Some consensus dates early flutes to about 37,000 years ago. However, most historians believe that determining a specific time of musical instrument invention is impossible due to the subjectivity of the definition and the relative instability of materials used to make them. Many early musical instruments were made from animal skins, bone, wood, and other non-durable materials.</a:t>
            </a:r>
          </a:p>
          <a:p>
            <a:pPr algn="just"/>
            <a:endParaRPr lang="en-US" dirty="0">
              <a:solidFill>
                <a:srgbClr val="0070C0"/>
              </a:solidFill>
            </a:endParaRPr>
          </a:p>
        </p:txBody>
      </p:sp>
    </p:spTree>
    <p:extLst>
      <p:ext uri="{BB962C8B-B14F-4D97-AF65-F5344CB8AC3E}">
        <p14:creationId xmlns:p14="http://schemas.microsoft.com/office/powerpoint/2010/main" xmlns="" val="374135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229600" cy="4876800"/>
          </a:xfrm>
        </p:spPr>
        <p:txBody>
          <a:bodyPr>
            <a:normAutofit fontScale="92500"/>
          </a:bodyPr>
          <a:lstStyle/>
          <a:p>
            <a:r>
              <a:rPr lang="en-US" dirty="0"/>
              <a:t>Definition and basic </a:t>
            </a:r>
            <a:r>
              <a:rPr lang="en-US" dirty="0" err="1" smtClean="0"/>
              <a:t>operationA</a:t>
            </a:r>
            <a:r>
              <a:rPr lang="en-US" dirty="0" smtClean="0"/>
              <a:t> </a:t>
            </a:r>
            <a:r>
              <a:rPr lang="en-US" dirty="0"/>
              <a:t>musical instrument makes sounds. Once humans moved from making sounds with their bodies—for example, by clapping—to using objects to create music from sounds, musical instruments were born</a:t>
            </a:r>
            <a:r>
              <a:rPr lang="en-US" dirty="0" smtClean="0"/>
              <a:t>.</a:t>
            </a:r>
            <a:r>
              <a:rPr lang="en-US" baseline="30000" dirty="0" smtClean="0"/>
              <a:t> </a:t>
            </a:r>
            <a:r>
              <a:rPr lang="en-US" dirty="0" smtClean="0"/>
              <a:t>Primitive </a:t>
            </a:r>
            <a:r>
              <a:rPr lang="en-US" dirty="0"/>
              <a:t>instruments were probably designed to emulate natural sounds, and their purpose was ritual rather than entertainment</a:t>
            </a:r>
            <a:r>
              <a:rPr lang="en-US" dirty="0" smtClean="0"/>
              <a:t>.</a:t>
            </a:r>
            <a:r>
              <a:rPr lang="en-US" baseline="30000" dirty="0" smtClean="0"/>
              <a:t> </a:t>
            </a:r>
            <a:r>
              <a:rPr lang="en-US" dirty="0" smtClean="0"/>
              <a:t>The </a:t>
            </a:r>
            <a:r>
              <a:rPr lang="en-US" dirty="0"/>
              <a:t>concept of melody and the artistic pursuit of musical composition were unknown to early players of musical instruments. A player sounding a flute to signal the start of a hunt does so without thought of the modern notion of "making music</a:t>
            </a:r>
            <a:r>
              <a:rPr lang="en-US" dirty="0" smtClean="0"/>
              <a:t>".</a:t>
            </a:r>
            <a:r>
              <a:rPr lang="en-US" baseline="30000" dirty="0" smtClean="0"/>
              <a:t> </a:t>
            </a:r>
            <a:r>
              <a:rPr lang="en-US" dirty="0" smtClean="0"/>
              <a:t>Musical </a:t>
            </a:r>
            <a:r>
              <a:rPr lang="en-US" dirty="0"/>
              <a:t>instruments are constructed in a broad array of styles and shapes, using many different materials. Early musical instruments were made from "found objects" such a shells and plant parts</a:t>
            </a:r>
            <a:r>
              <a:rPr lang="en-US" dirty="0" smtClean="0"/>
              <a:t>.</a:t>
            </a:r>
            <a:r>
              <a:rPr lang="en-US" baseline="30000" dirty="0" smtClean="0"/>
              <a:t> </a:t>
            </a:r>
            <a:r>
              <a:rPr lang="en-US" dirty="0" smtClean="0"/>
              <a:t>As </a:t>
            </a:r>
            <a:r>
              <a:rPr lang="en-US" dirty="0"/>
              <a:t>instruments evolved, so did the selection and quality of materials. Virtually every material in nature has been used by at least one culture to make musical </a:t>
            </a:r>
            <a:r>
              <a:rPr lang="en-US" dirty="0" smtClean="0"/>
              <a:t>instruments.</a:t>
            </a:r>
            <a:r>
              <a:rPr lang="en-US" baseline="30000" dirty="0"/>
              <a:t> </a:t>
            </a:r>
            <a:r>
              <a:rPr lang="en-US" dirty="0" smtClean="0"/>
              <a:t>One </a:t>
            </a:r>
            <a:r>
              <a:rPr lang="en-US" dirty="0"/>
              <a:t>plays a musical instrument by interacting with it in some way—for example, by plucking the strings on a </a:t>
            </a:r>
            <a:r>
              <a:rPr lang="en-US" dirty="0">
                <a:hlinkClick r:id="rId2" tooltip="String instrument"/>
              </a:rPr>
              <a:t>string instrument</a:t>
            </a:r>
            <a:r>
              <a:rPr lang="en-US" dirty="0" smtClean="0"/>
              <a:t>.</a:t>
            </a:r>
            <a:endParaRPr lang="en-US" dirty="0"/>
          </a:p>
          <a:p>
            <a:endParaRPr lang="en-US" dirty="0"/>
          </a:p>
        </p:txBody>
      </p:sp>
    </p:spTree>
    <p:extLst>
      <p:ext uri="{BB962C8B-B14F-4D97-AF65-F5344CB8AC3E}">
        <p14:creationId xmlns:p14="http://schemas.microsoft.com/office/powerpoint/2010/main" xmlns="" val="282169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458200" cy="5257800"/>
          </a:xfrm>
        </p:spPr>
        <p:txBody>
          <a:bodyPr>
            <a:normAutofit fontScale="85000" lnSpcReduction="10000"/>
          </a:bodyPr>
          <a:lstStyle/>
          <a:p>
            <a:r>
              <a:rPr lang="en-US" dirty="0" smtClean="0"/>
              <a:t>Archaeology</a:t>
            </a:r>
          </a:p>
          <a:p>
            <a:r>
              <a:rPr lang="en-US" dirty="0" smtClean="0"/>
              <a:t>Researchers </a:t>
            </a:r>
            <a:r>
              <a:rPr lang="en-US" dirty="0"/>
              <a:t>have discovered archaeological evidence of musical instruments in many parts of the world. Some finds are 67,000 years old, however their status as musical instruments is often in dispute. Consensus solidifies about artifacts dated back to around 37,000 years old and later. Only artifacts made from durable materials or using durable methods tend to survive. As such, the specimens found cannot be irrefutably placed as the earliest musical instruments</a:t>
            </a:r>
            <a:r>
              <a:rPr lang="en-US" dirty="0" smtClean="0"/>
              <a:t>.</a:t>
            </a:r>
            <a:r>
              <a:rPr lang="en-US" baseline="30000" dirty="0" smtClean="0"/>
              <a:t> </a:t>
            </a:r>
            <a:r>
              <a:rPr lang="en-US" dirty="0" smtClean="0"/>
              <a:t>Found </a:t>
            </a:r>
            <a:r>
              <a:rPr lang="en-US" dirty="0"/>
              <a:t>in </a:t>
            </a:r>
            <a:r>
              <a:rPr lang="en-US" dirty="0">
                <a:hlinkClick r:id="rId2" tooltip="Slovenia"/>
              </a:rPr>
              <a:t>Slovenia</a:t>
            </a:r>
            <a:r>
              <a:rPr lang="en-US" dirty="0"/>
              <a:t>, the </a:t>
            </a:r>
            <a:r>
              <a:rPr lang="en-US" dirty="0" err="1">
                <a:hlinkClick r:id="rId3" tooltip="Divje Babe Flute"/>
              </a:rPr>
              <a:t>Divje</a:t>
            </a:r>
            <a:r>
              <a:rPr lang="en-US" dirty="0">
                <a:hlinkClick r:id="rId3" tooltip="Divje Babe Flute"/>
              </a:rPr>
              <a:t> Babe Flute</a:t>
            </a:r>
            <a:r>
              <a:rPr lang="en-US" dirty="0"/>
              <a:t> is considered the world's </a:t>
            </a:r>
            <a:r>
              <a:rPr lang="en-US" dirty="0">
                <a:hlinkClick r:id="rId4" tooltip="Paleolithic flutes"/>
              </a:rPr>
              <a:t>oldest known musical instrument</a:t>
            </a:r>
            <a:endParaRPr lang="en-US" dirty="0"/>
          </a:p>
          <a:p>
            <a:r>
              <a:rPr lang="en-US" dirty="0"/>
              <a:t>In July 1995, Slovenian archaeologist Ivan Turk discovered a bone carving in the northwest region of </a:t>
            </a:r>
            <a:r>
              <a:rPr lang="en-US" dirty="0">
                <a:hlinkClick r:id="rId2" tooltip="Slovenia"/>
              </a:rPr>
              <a:t>Slovenia</a:t>
            </a:r>
            <a:r>
              <a:rPr lang="en-US" dirty="0"/>
              <a:t>. The carving, named the </a:t>
            </a:r>
            <a:r>
              <a:rPr lang="en-US" dirty="0" err="1">
                <a:hlinkClick r:id="rId3" tooltip="Divje Babe Flute"/>
              </a:rPr>
              <a:t>Divje</a:t>
            </a:r>
            <a:r>
              <a:rPr lang="en-US" dirty="0">
                <a:hlinkClick r:id="rId3" tooltip="Divje Babe Flute"/>
              </a:rPr>
              <a:t> Babe Flute</a:t>
            </a:r>
            <a:r>
              <a:rPr lang="en-US" dirty="0"/>
              <a:t>, features four holes that Canadian musicologist Bob Fink determined could have been used to play four notes of a </a:t>
            </a:r>
            <a:r>
              <a:rPr lang="en-US" dirty="0">
                <a:hlinkClick r:id="rId5" tooltip="Diatonic scale"/>
              </a:rPr>
              <a:t>diatonic scale</a:t>
            </a:r>
            <a:r>
              <a:rPr lang="en-US" dirty="0"/>
              <a:t>. Researchers estimate the flute's age at between 43,400 and 67,000 years, making it the oldest known musical instrument and the only musical instrument associated with the </a:t>
            </a:r>
            <a:r>
              <a:rPr lang="en-US" dirty="0">
                <a:hlinkClick r:id="rId6" tooltip="Neanderthal"/>
              </a:rPr>
              <a:t>Neanderthal</a:t>
            </a:r>
            <a:r>
              <a:rPr lang="en-US" dirty="0"/>
              <a:t> culture</a:t>
            </a:r>
            <a:r>
              <a:rPr lang="en-US" dirty="0" smtClean="0"/>
              <a:t>.</a:t>
            </a:r>
            <a:r>
              <a:rPr lang="en-US" baseline="30000" dirty="0" smtClean="0"/>
              <a:t> </a:t>
            </a:r>
            <a:r>
              <a:rPr lang="en-US" dirty="0"/>
              <a:t> However, some archaeologists and ethnomusicologists dispute the flute's status as a musical instrument</a:t>
            </a:r>
            <a:r>
              <a:rPr lang="en-US" dirty="0" smtClean="0"/>
              <a:t>.</a:t>
            </a:r>
            <a:r>
              <a:rPr lang="en-US" baseline="30000" dirty="0" smtClean="0"/>
              <a:t> </a:t>
            </a:r>
            <a:r>
              <a:rPr lang="en-US" dirty="0"/>
              <a:t> German archaeologists have found </a:t>
            </a:r>
            <a:r>
              <a:rPr lang="en-US" dirty="0">
                <a:hlinkClick r:id="rId7" tooltip="Mammoth"/>
              </a:rPr>
              <a:t>mammoth</a:t>
            </a:r>
            <a:r>
              <a:rPr lang="en-US" dirty="0"/>
              <a:t> bone and </a:t>
            </a:r>
            <a:r>
              <a:rPr lang="en-US" dirty="0">
                <a:hlinkClick r:id="rId8" tooltip="Swan"/>
              </a:rPr>
              <a:t>swan</a:t>
            </a:r>
            <a:r>
              <a:rPr lang="en-US" dirty="0"/>
              <a:t> bone flutes dating back to 30,000 to 37,000 years old in the </a:t>
            </a:r>
            <a:r>
              <a:rPr lang="en-US" dirty="0" err="1">
                <a:hlinkClick r:id="rId9" tooltip="Swabian Alps"/>
              </a:rPr>
              <a:t>Swabian</a:t>
            </a:r>
            <a:r>
              <a:rPr lang="en-US" dirty="0">
                <a:hlinkClick r:id="rId9" tooltip="Swabian Alps"/>
              </a:rPr>
              <a:t> Alps</a:t>
            </a:r>
            <a:r>
              <a:rPr lang="en-US" dirty="0"/>
              <a:t>. The flutes were made in the </a:t>
            </a:r>
            <a:r>
              <a:rPr lang="en-US" dirty="0">
                <a:hlinkClick r:id="rId10" tooltip="Upper Paleolithic"/>
              </a:rPr>
              <a:t>Upper Paleolithic</a:t>
            </a:r>
            <a:r>
              <a:rPr lang="en-US" dirty="0"/>
              <a:t> age, and are more commonly accepted as being the oldest known musical instruments</a:t>
            </a:r>
            <a:r>
              <a:rPr lang="en-US" dirty="0" smtClean="0"/>
              <a:t>.</a:t>
            </a:r>
            <a:endParaRPr lang="en-US" dirty="0"/>
          </a:p>
        </p:txBody>
      </p:sp>
    </p:spTree>
    <p:extLst>
      <p:ext uri="{BB962C8B-B14F-4D97-AF65-F5344CB8AC3E}">
        <p14:creationId xmlns:p14="http://schemas.microsoft.com/office/powerpoint/2010/main" xmlns="" val="246099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Antiquity</a:t>
            </a:r>
            <a:endParaRPr lang="en-US" b="1" dirty="0"/>
          </a:p>
          <a:p>
            <a:r>
              <a:rPr lang="en-US" dirty="0"/>
              <a:t>Images of musical instruments begin to appear in Mesopotamian artifacts in 2800 BC or earlier. Beginning around 2000 BC, </a:t>
            </a:r>
            <a:r>
              <a:rPr lang="en-US" dirty="0">
                <a:hlinkClick r:id="rId2" tooltip="Sumer"/>
              </a:rPr>
              <a:t>Sumerian</a:t>
            </a:r>
            <a:r>
              <a:rPr lang="en-US" dirty="0"/>
              <a:t> and </a:t>
            </a:r>
            <a:r>
              <a:rPr lang="en-US" dirty="0">
                <a:hlinkClick r:id="rId3" tooltip="Babylon"/>
              </a:rPr>
              <a:t>Babylonian</a:t>
            </a:r>
            <a:r>
              <a:rPr lang="en-US" dirty="0"/>
              <a:t> cultures began delineating two distinct classes of musical instruments due to </a:t>
            </a:r>
            <a:r>
              <a:rPr lang="en-US" dirty="0">
                <a:hlinkClick r:id="rId4" tooltip="Division of labor"/>
              </a:rPr>
              <a:t>division of labor</a:t>
            </a:r>
            <a:r>
              <a:rPr lang="en-US" dirty="0"/>
              <a:t> and the evolving class system. Popular instruments, simple and playable by anyone, evolved differently from professional instruments whose development focused on effectiveness and skill</a:t>
            </a:r>
            <a:r>
              <a:rPr lang="en-US" dirty="0" smtClean="0"/>
              <a:t>.</a:t>
            </a:r>
            <a:r>
              <a:rPr lang="en-US" dirty="0"/>
              <a:t> Despite this development, very few musical instruments have been recovered in </a:t>
            </a:r>
            <a:r>
              <a:rPr lang="en-US" dirty="0">
                <a:hlinkClick r:id="rId5" tooltip="Mesopotamia"/>
              </a:rPr>
              <a:t>Mesopotamia</a:t>
            </a:r>
            <a:r>
              <a:rPr lang="en-US" dirty="0"/>
              <a:t>. Scholars must rely on artifacts and </a:t>
            </a:r>
            <a:r>
              <a:rPr lang="en-US" dirty="0">
                <a:hlinkClick r:id="rId6" tooltip="Cuneiform script"/>
              </a:rPr>
              <a:t>cuneiform</a:t>
            </a:r>
            <a:r>
              <a:rPr lang="en-US" dirty="0"/>
              <a:t> texts written in </a:t>
            </a:r>
            <a:r>
              <a:rPr lang="en-US" dirty="0">
                <a:hlinkClick r:id="rId7" tooltip="Sumerian language"/>
              </a:rPr>
              <a:t>Sumerian</a:t>
            </a:r>
            <a:r>
              <a:rPr lang="en-US" dirty="0"/>
              <a:t> or </a:t>
            </a:r>
            <a:r>
              <a:rPr lang="en-US" dirty="0" err="1">
                <a:hlinkClick r:id="rId8" tooltip="Akkadian language"/>
              </a:rPr>
              <a:t>Akkadian</a:t>
            </a:r>
            <a:r>
              <a:rPr lang="en-US" dirty="0"/>
              <a:t> to reconstruct the early history of musical instruments in Mesopotamia. Even the process of assigning names to these instruments is challenging since there is no clear distinction among various instruments and the words used to describe them.</a:t>
            </a:r>
          </a:p>
          <a:p>
            <a:endParaRPr lang="en-US" dirty="0"/>
          </a:p>
        </p:txBody>
      </p:sp>
    </p:spTree>
    <p:extLst>
      <p:ext uri="{BB962C8B-B14F-4D97-AF65-F5344CB8AC3E}">
        <p14:creationId xmlns:p14="http://schemas.microsoft.com/office/powerpoint/2010/main" xmlns="" val="82775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b="1" dirty="0"/>
              <a:t>Middle </a:t>
            </a:r>
            <a:r>
              <a:rPr lang="en-US" b="1" dirty="0" smtClean="0"/>
              <a:t>Ages</a:t>
            </a:r>
            <a:endParaRPr lang="en-US" b="1" dirty="0"/>
          </a:p>
          <a:p>
            <a:r>
              <a:rPr lang="en-US" dirty="0"/>
              <a:t>A young Persian lady playing a </a:t>
            </a:r>
            <a:r>
              <a:rPr lang="en-US" i="1" dirty="0" err="1">
                <a:hlinkClick r:id="rId2" tooltip="Ney"/>
              </a:rPr>
              <a:t>ney</a:t>
            </a:r>
            <a:r>
              <a:rPr lang="en-US" dirty="0"/>
              <a:t>, painted on </a:t>
            </a:r>
            <a:r>
              <a:rPr lang="en-US" dirty="0" err="1">
                <a:hlinkClick r:id="rId3" tooltip="Hasht Behesht"/>
              </a:rPr>
              <a:t>Hasht</a:t>
            </a:r>
            <a:r>
              <a:rPr lang="en-US" dirty="0">
                <a:hlinkClick r:id="rId3" tooltip="Hasht Behesht"/>
              </a:rPr>
              <a:t> </a:t>
            </a:r>
            <a:r>
              <a:rPr lang="en-US" dirty="0" err="1">
                <a:hlinkClick r:id="rId3" tooltip="Hasht Behesht"/>
              </a:rPr>
              <a:t>Behesht</a:t>
            </a:r>
            <a:r>
              <a:rPr lang="en-US" dirty="0"/>
              <a:t> walls in </a:t>
            </a:r>
            <a:r>
              <a:rPr lang="en-US" dirty="0">
                <a:hlinkClick r:id="rId4" tooltip="Esfahan"/>
              </a:rPr>
              <a:t>Esfahan</a:t>
            </a:r>
            <a:r>
              <a:rPr lang="en-US" dirty="0"/>
              <a:t>, </a:t>
            </a:r>
            <a:r>
              <a:rPr lang="en-US" dirty="0" err="1">
                <a:hlinkClick r:id="rId5" tooltip="Safavid dynasty"/>
              </a:rPr>
              <a:t>Safavid</a:t>
            </a:r>
            <a:r>
              <a:rPr lang="en-US" dirty="0">
                <a:hlinkClick r:id="rId5" tooltip="Safavid dynasty"/>
              </a:rPr>
              <a:t> dynasty</a:t>
            </a:r>
            <a:r>
              <a:rPr lang="en-US" dirty="0"/>
              <a:t>.</a:t>
            </a:r>
          </a:p>
          <a:p>
            <a:r>
              <a:rPr lang="en-US" dirty="0"/>
              <a:t>During the period of time loosely referred to as the </a:t>
            </a:r>
            <a:r>
              <a:rPr lang="en-US" dirty="0">
                <a:hlinkClick r:id="rId6" tooltip="Middle Ages"/>
              </a:rPr>
              <a:t>Middle Ages</a:t>
            </a:r>
            <a:r>
              <a:rPr lang="en-US" dirty="0"/>
              <a:t>, China developed a tradition of integrating musical influence from other regions. The first record of this type of influence is in 384 AD, when China established an orchestra in its imperial court after a conquest in </a:t>
            </a:r>
            <a:r>
              <a:rPr lang="en-US" dirty="0">
                <a:hlinkClick r:id="rId7" tooltip="Turkestan"/>
              </a:rPr>
              <a:t>Turkestan</a:t>
            </a:r>
            <a:r>
              <a:rPr lang="en-US" dirty="0"/>
              <a:t>. Influences from Middle East, Persia, India, Mongolia, and other countries followed. In fact, Chinese tradition attributes many musical instruments from this period to those regions and countries</a:t>
            </a:r>
            <a:r>
              <a:rPr lang="en-US" dirty="0" smtClean="0"/>
              <a:t>.</a:t>
            </a:r>
            <a:r>
              <a:rPr lang="en-US" dirty="0"/>
              <a:t> Cymbals gained popularity, along with more advanced trumpets, clarinets, oboes, flutes, drums, and lutes</a:t>
            </a:r>
            <a:r>
              <a:rPr lang="en-US" dirty="0" smtClean="0"/>
              <a:t>.</a:t>
            </a:r>
            <a:r>
              <a:rPr lang="en-US" dirty="0"/>
              <a:t> Some of the first </a:t>
            </a:r>
            <a:r>
              <a:rPr lang="en-US" dirty="0">
                <a:hlinkClick r:id="rId8" tooltip="Bow (music)"/>
              </a:rPr>
              <a:t>bowed</a:t>
            </a:r>
            <a:r>
              <a:rPr lang="en-US" dirty="0"/>
              <a:t> zithers appeared in China in the 9th or 10th century, influenced by Mongolian culture</a:t>
            </a:r>
          </a:p>
          <a:p>
            <a:endParaRPr lang="en-US" dirty="0"/>
          </a:p>
        </p:txBody>
      </p:sp>
    </p:spTree>
    <p:extLst>
      <p:ext uri="{BB962C8B-B14F-4D97-AF65-F5344CB8AC3E}">
        <p14:creationId xmlns:p14="http://schemas.microsoft.com/office/powerpoint/2010/main" xmlns="" val="281402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Renaissance</a:t>
            </a:r>
            <a:endParaRPr lang="en-US" b="1" dirty="0"/>
          </a:p>
          <a:p>
            <a:r>
              <a:rPr lang="en-US" dirty="0"/>
              <a:t>Musical instrument development was dominated by the </a:t>
            </a:r>
            <a:r>
              <a:rPr lang="en-US" dirty="0">
                <a:hlinkClick r:id="rId2" tooltip="Western world"/>
              </a:rPr>
              <a:t>Occident</a:t>
            </a:r>
            <a:r>
              <a:rPr lang="en-US" dirty="0"/>
              <a:t> from 1400 on, indeed, the most profound changes occurred during the </a:t>
            </a:r>
            <a:r>
              <a:rPr lang="en-US" dirty="0">
                <a:hlinkClick r:id="rId3" tooltip="Renaissance"/>
              </a:rPr>
              <a:t>Renaissance</a:t>
            </a:r>
            <a:r>
              <a:rPr lang="en-US" dirty="0"/>
              <a:t> period</a:t>
            </a:r>
            <a:r>
              <a:rPr lang="en-US" dirty="0" smtClean="0"/>
              <a:t>.</a:t>
            </a:r>
            <a:r>
              <a:rPr lang="en-US" dirty="0"/>
              <a:t> Instruments took on other purposes than accompanying singing or dance, and performers used them as solo instruments. Keyboards and lutes developed as </a:t>
            </a:r>
            <a:r>
              <a:rPr lang="en-US" dirty="0">
                <a:hlinkClick r:id="rId4" tooltip="Polyphonic"/>
              </a:rPr>
              <a:t>polyphonic</a:t>
            </a:r>
            <a:r>
              <a:rPr lang="en-US" dirty="0"/>
              <a:t> instruments, and composers arranged increasingly complex pieces using more advanced </a:t>
            </a:r>
            <a:r>
              <a:rPr lang="en-US" dirty="0">
                <a:hlinkClick r:id="rId5" tooltip="Tablature"/>
              </a:rPr>
              <a:t>tablature</a:t>
            </a:r>
            <a:r>
              <a:rPr lang="en-US" dirty="0"/>
              <a:t>. Composers also began designing pieces of music for specific instruments</a:t>
            </a:r>
            <a:r>
              <a:rPr lang="en-US" dirty="0" smtClean="0"/>
              <a:t>.</a:t>
            </a:r>
            <a:r>
              <a:rPr lang="en-US" dirty="0"/>
              <a:t> In the latter half of the sixteenth century, </a:t>
            </a:r>
            <a:r>
              <a:rPr lang="en-US" dirty="0">
                <a:hlinkClick r:id="rId6" tooltip="Orchestration"/>
              </a:rPr>
              <a:t>orchestration</a:t>
            </a:r>
            <a:r>
              <a:rPr lang="en-US" dirty="0"/>
              <a:t> came into common practice as a method of writing music for a variety of instruments. Composers now specified orchestration where individual performers once applied their own discretion</a:t>
            </a:r>
            <a:r>
              <a:rPr lang="en-US" dirty="0" smtClean="0"/>
              <a:t>.</a:t>
            </a:r>
            <a:r>
              <a:rPr lang="en-US" dirty="0"/>
              <a:t> The polyphonic style dominated popular music, and the instrument makers responded accordingly</a:t>
            </a:r>
            <a:r>
              <a:rPr lang="en-US" dirty="0" smtClean="0"/>
              <a:t>.</a:t>
            </a:r>
            <a:endParaRPr lang="en-US" dirty="0"/>
          </a:p>
          <a:p>
            <a:endParaRPr lang="en-US" dirty="0"/>
          </a:p>
        </p:txBody>
      </p:sp>
    </p:spTree>
    <p:extLst>
      <p:ext uri="{BB962C8B-B14F-4D97-AF65-F5344CB8AC3E}">
        <p14:creationId xmlns:p14="http://schemas.microsoft.com/office/powerpoint/2010/main" xmlns="" val="9721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Classification</a:t>
            </a:r>
            <a:endParaRPr lang="en-US" dirty="0"/>
          </a:p>
          <a:p>
            <a:r>
              <a:rPr lang="en-US" dirty="0" smtClean="0"/>
              <a:t>There </a:t>
            </a:r>
            <a:r>
              <a:rPr lang="en-US" dirty="0"/>
              <a:t>are many different methods of classifying musical instruments. Various methods examine aspects such as the physical properties of the instrument (material, color, shape, etc.), the use for the instrument, the means by which music is produced with the instrument, the </a:t>
            </a:r>
            <a:r>
              <a:rPr lang="en-US" dirty="0">
                <a:hlinkClick r:id="rId2" tooltip="Range (music)"/>
              </a:rPr>
              <a:t>range</a:t>
            </a:r>
            <a:r>
              <a:rPr lang="en-US" dirty="0"/>
              <a:t> of the instrument, and the instrument's place in an </a:t>
            </a:r>
            <a:r>
              <a:rPr lang="en-US" dirty="0">
                <a:hlinkClick r:id="rId3" tooltip="Orchestra"/>
              </a:rPr>
              <a:t>orchestra</a:t>
            </a:r>
            <a:r>
              <a:rPr lang="en-US" dirty="0"/>
              <a:t> or other ensemble. Most methods are specific to a geographic area or cultural group and were developed to serve the unique classification requirements of the group</a:t>
            </a:r>
            <a:r>
              <a:rPr lang="en-US" dirty="0" smtClean="0"/>
              <a:t>.</a:t>
            </a:r>
            <a:r>
              <a:rPr lang="en-US" dirty="0"/>
              <a:t> The problem with these specialized classification schemes is that they tend to break down once they are applied outside of their original area. For example, a system based on instrument use would fail if a culture invented a new use for the same instrument. Scholars recognize </a:t>
            </a:r>
            <a:r>
              <a:rPr lang="en-US" dirty="0" err="1"/>
              <a:t>Hornbostel</a:t>
            </a:r>
            <a:r>
              <a:rPr lang="en-US" dirty="0"/>
              <a:t>-Sachs as the only system that applies to any culture and, more important, provides only possible classification for each instrument</a:t>
            </a:r>
          </a:p>
          <a:p>
            <a:endParaRPr lang="en-US" dirty="0"/>
          </a:p>
        </p:txBody>
      </p:sp>
    </p:spTree>
    <p:extLst>
      <p:ext uri="{BB962C8B-B14F-4D97-AF65-F5344CB8AC3E}">
        <p14:creationId xmlns:p14="http://schemas.microsoft.com/office/powerpoint/2010/main" xmlns="" val="399318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Ancient </a:t>
            </a:r>
            <a:r>
              <a:rPr lang="en-US" b="1" dirty="0" smtClean="0"/>
              <a:t>systems</a:t>
            </a:r>
            <a:endParaRPr lang="en-US" b="1" dirty="0"/>
          </a:p>
          <a:p>
            <a:r>
              <a:rPr lang="en-US" dirty="0"/>
              <a:t>An ancient Hindu system named the </a:t>
            </a:r>
            <a:r>
              <a:rPr lang="en-US" i="1" dirty="0" err="1">
                <a:hlinkClick r:id="rId2" tooltip="Natya Shastra"/>
              </a:rPr>
              <a:t>Natya</a:t>
            </a:r>
            <a:r>
              <a:rPr lang="en-US" i="1" dirty="0">
                <a:hlinkClick r:id="rId2" tooltip="Natya Shastra"/>
              </a:rPr>
              <a:t> </a:t>
            </a:r>
            <a:r>
              <a:rPr lang="en-US" i="1" dirty="0" err="1">
                <a:hlinkClick r:id="rId2" tooltip="Natya Shastra"/>
              </a:rPr>
              <a:t>Shastra</a:t>
            </a:r>
            <a:r>
              <a:rPr lang="en-US" dirty="0"/>
              <a:t>, written by the sage </a:t>
            </a:r>
            <a:r>
              <a:rPr lang="en-US" dirty="0" err="1">
                <a:hlinkClick r:id="rId3" tooltip="Bharata Muni"/>
              </a:rPr>
              <a:t>Bharata</a:t>
            </a:r>
            <a:r>
              <a:rPr lang="en-US" dirty="0">
                <a:hlinkClick r:id="rId3" tooltip="Bharata Muni"/>
              </a:rPr>
              <a:t> Muni</a:t>
            </a:r>
            <a:r>
              <a:rPr lang="en-US" dirty="0"/>
              <a:t> and dating from between 200 BC and 200 AD, divides instruments into four main classification groups: instruments where the sound is produced by vibrating strings; percussion instruments with skin heads; instruments where the sound is produced by vibrating columns of air; and "solid", or non-skin, percussion instruments</a:t>
            </a:r>
            <a:r>
              <a:rPr lang="en-US" dirty="0" smtClean="0"/>
              <a:t>.</a:t>
            </a:r>
            <a:r>
              <a:rPr lang="en-US" dirty="0"/>
              <a:t> This system was adapted to some degree in 12th-century Europe by </a:t>
            </a:r>
            <a:r>
              <a:rPr lang="en-US" dirty="0">
                <a:hlinkClick r:id="rId4" tooltip="Johannes de Muris"/>
              </a:rPr>
              <a:t>Johannes de </a:t>
            </a:r>
            <a:r>
              <a:rPr lang="en-US" dirty="0" err="1">
                <a:hlinkClick r:id="rId4" tooltip="Johannes de Muris"/>
              </a:rPr>
              <a:t>Muris</a:t>
            </a:r>
            <a:r>
              <a:rPr lang="en-US" dirty="0"/>
              <a:t>, who used the terms </a:t>
            </a:r>
            <a:r>
              <a:rPr lang="en-US" i="1" dirty="0" err="1"/>
              <a:t>tensibilia</a:t>
            </a:r>
            <a:r>
              <a:rPr lang="en-US" dirty="0"/>
              <a:t> (stringed instruments), </a:t>
            </a:r>
            <a:r>
              <a:rPr lang="en-US" i="1" dirty="0" err="1"/>
              <a:t>inflatibilia</a:t>
            </a:r>
            <a:r>
              <a:rPr lang="en-US" dirty="0"/>
              <a:t> (wind instruments), and </a:t>
            </a:r>
            <a:r>
              <a:rPr lang="en-US" i="1" dirty="0" err="1"/>
              <a:t>percussibilia</a:t>
            </a:r>
            <a:r>
              <a:rPr lang="en-US" dirty="0"/>
              <a:t> (all percussion instruments</a:t>
            </a:r>
            <a:r>
              <a:rPr lang="en-US" dirty="0" smtClean="0"/>
              <a:t>).</a:t>
            </a:r>
            <a:r>
              <a:rPr lang="en-US" dirty="0"/>
              <a:t> In 1880, </a:t>
            </a:r>
            <a:r>
              <a:rPr lang="en-US" dirty="0">
                <a:hlinkClick r:id="rId5" tooltip="Victor-Charles Mahillon"/>
              </a:rPr>
              <a:t>Victor-Charles </a:t>
            </a:r>
            <a:r>
              <a:rPr lang="en-US" dirty="0" err="1">
                <a:hlinkClick r:id="rId5" tooltip="Victor-Charles Mahillon"/>
              </a:rPr>
              <a:t>Mahillon</a:t>
            </a:r>
            <a:r>
              <a:rPr lang="en-US" dirty="0"/>
              <a:t> adapted the </a:t>
            </a:r>
            <a:r>
              <a:rPr lang="en-US" i="1" dirty="0" err="1"/>
              <a:t>Natya</a:t>
            </a:r>
            <a:r>
              <a:rPr lang="en-US" i="1" dirty="0"/>
              <a:t> </a:t>
            </a:r>
            <a:r>
              <a:rPr lang="en-US" i="1" dirty="0" err="1"/>
              <a:t>Shastra</a:t>
            </a:r>
            <a:r>
              <a:rPr lang="en-US" dirty="0"/>
              <a:t> and assigned Greek labels to the four classifications: </a:t>
            </a:r>
            <a:r>
              <a:rPr lang="en-US" i="1" dirty="0"/>
              <a:t>chordophones</a:t>
            </a:r>
            <a:r>
              <a:rPr lang="en-US" dirty="0"/>
              <a:t> (stringed instruments), </a:t>
            </a:r>
            <a:r>
              <a:rPr lang="en-US" i="1" dirty="0" err="1"/>
              <a:t>membranophones</a:t>
            </a:r>
            <a:r>
              <a:rPr lang="en-US" dirty="0"/>
              <a:t> (skin-head percussion instruments), </a:t>
            </a:r>
            <a:r>
              <a:rPr lang="en-US" i="1" dirty="0" err="1"/>
              <a:t>aerophones</a:t>
            </a:r>
            <a:r>
              <a:rPr lang="en-US" dirty="0"/>
              <a:t> (wind instruments), and </a:t>
            </a:r>
            <a:r>
              <a:rPr lang="en-US" i="1" dirty="0" err="1"/>
              <a:t>autophones</a:t>
            </a:r>
            <a:r>
              <a:rPr lang="en-US" dirty="0"/>
              <a:t> (non-skin percussion instruments)</a:t>
            </a:r>
          </a:p>
          <a:p>
            <a:endParaRPr lang="en-US" dirty="0"/>
          </a:p>
        </p:txBody>
      </p:sp>
    </p:spTree>
    <p:extLst>
      <p:ext uri="{BB962C8B-B14F-4D97-AF65-F5344CB8AC3E}">
        <p14:creationId xmlns:p14="http://schemas.microsoft.com/office/powerpoint/2010/main" xmlns="" val="3147102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TotalTime>
  <Words>408</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Musical instrument</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Musical instrument</dc:title>
  <dc:creator>com_10</dc:creator>
  <cp:lastModifiedBy>Windows</cp:lastModifiedBy>
  <cp:revision>2</cp:revision>
  <dcterms:created xsi:type="dcterms:W3CDTF">2017-11-29T09:23:22Z</dcterms:created>
  <dcterms:modified xsi:type="dcterms:W3CDTF">2011-01-01T06:40:17Z</dcterms:modified>
</cp:coreProperties>
</file>