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8F56B-E884-4F25-AAD8-368BB0282C22}" type="datetimeFigureOut">
              <a:rPr lang="en-US" smtClean="0"/>
              <a:t>29/11/2017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8CAA4-5D3E-4D8F-B255-5C6CE934B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029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EA4619-3672-4888-87A1-0BED13290346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469" rIns="93469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917BA5-F1CC-4C90-9BEB-64ACAA476C86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501389-61BC-4F50-A30B-A7FA82BA429A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0F4EE1-58D0-4A56-9178-CFD4E66FC784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47A520-6453-41DE-8B9D-46A0D0B5509E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3D7F54-BA62-43CA-A7FE-2CA6FFDBDB89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DFD89C-1218-4D9D-9234-F18801A187C9}" type="slidenum">
              <a:rPr lang="en-US"/>
              <a:pPr/>
              <a:t>2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201" y="685182"/>
            <a:ext cx="4649598" cy="3429000"/>
          </a:xfrm>
          <a:solidFill>
            <a:srgbClr val="FFFFFF"/>
          </a:solidFill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76" y="4343091"/>
            <a:ext cx="5030249" cy="411572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35" tIns="45718" rIns="91435" bIns="4571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81BE41-97B4-4DA4-88EE-2C688B3493CA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A8009C-6585-45C9-B3E0-BD08EE4AA5D3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AE2348-DC2A-4E28-B1C6-C7B55875E5B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C1E367-6374-4FAF-AEB0-4C83CAE99AB0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7EAE51-43D9-4644-91CB-15F99E1DFBC5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92BDF-3B6D-4A34-9FD0-2F7242C2E22D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5DA6FC-CC23-4C77-A6EB-EA3DA0E8A925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200400"/>
            <a:ext cx="5715000" cy="1752600"/>
          </a:xfrm>
          <a:noFill/>
        </p:spPr>
        <p:txBody>
          <a:bodyPr/>
          <a:lstStyle/>
          <a:p>
            <a:r>
              <a:rPr lang="en-US" sz="4400" dirty="0" smtClean="0">
                <a:solidFill>
                  <a:schemeClr val="folHlink"/>
                </a:solidFill>
              </a:rPr>
              <a:t>Introduction to C++</a:t>
            </a:r>
          </a:p>
        </p:txBody>
      </p:sp>
      <p:sp>
        <p:nvSpPr>
          <p:cNvPr id="2052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</p:spPr>
        <p:txBody>
          <a:bodyPr>
            <a:noAutofit/>
          </a:bodyPr>
          <a:lstStyle/>
          <a:p>
            <a:r>
              <a:rPr lang="en-US" sz="3200" b="1" i="1" u="sng" dirty="0" smtClean="0"/>
              <a:t>Mr. </a:t>
            </a:r>
            <a:r>
              <a:rPr lang="en-US" sz="3200" b="1" i="1" u="sng" dirty="0" err="1" smtClean="0"/>
              <a:t>Shaikh</a:t>
            </a:r>
            <a:r>
              <a:rPr lang="en-US" sz="3200" b="1" i="1" u="sng" dirty="0" smtClean="0"/>
              <a:t> </a:t>
            </a:r>
            <a:r>
              <a:rPr lang="en-US" sz="3200" b="1" i="1" u="sng" dirty="0" err="1" smtClean="0"/>
              <a:t>Amjad</a:t>
            </a:r>
            <a:r>
              <a:rPr lang="en-US" sz="3200" b="1" i="1" u="sng" dirty="0" smtClean="0"/>
              <a:t> R.</a:t>
            </a:r>
            <a:br>
              <a:rPr lang="en-US" sz="3200" b="1" i="1" u="sng" dirty="0" smtClean="0"/>
            </a:br>
            <a:r>
              <a:rPr lang="en-US" sz="1800" b="1" i="1" u="sng" dirty="0" smtClean="0"/>
              <a:t>Asst. Prof in Dept. of Computer Sci.</a:t>
            </a:r>
            <a:r>
              <a:rPr lang="en-US" sz="3200" b="1" i="1" u="sng" dirty="0" smtClean="0"/>
              <a:t/>
            </a:r>
            <a:br>
              <a:rPr lang="en-US" sz="3200" b="1" i="1" u="sng" dirty="0" smtClean="0"/>
            </a:br>
            <a:r>
              <a:rPr lang="en-US" sz="2400" b="1" i="1" u="sng" dirty="0" smtClean="0"/>
              <a:t>Mrs. K.S.K College </a:t>
            </a:r>
            <a:r>
              <a:rPr lang="en-US" sz="2400" b="1" i="1" u="sng" dirty="0" err="1" smtClean="0"/>
              <a:t>Beed</a:t>
            </a: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838200"/>
          </a:xfrm>
        </p:spPr>
        <p:txBody>
          <a:bodyPr/>
          <a:lstStyle/>
          <a:p>
            <a:r>
              <a:rPr lang="en-US" smtClean="0"/>
              <a:t>C++ comments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72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smtClean="0"/>
              <a:t>Comments appear in green in Visual C++.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Comments are explanatory notes; they are ignored by the compiler.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There are two ways to include comments in a program: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sz="2400" smtClean="0"/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b="1" smtClean="0">
                <a:solidFill>
                  <a:srgbClr val="669900"/>
                </a:solidFill>
                <a:latin typeface="Courier New" pitchFamily="49" charset="0"/>
              </a:rPr>
              <a:t>	</a:t>
            </a:r>
            <a:r>
              <a:rPr lang="en-US" sz="2400" b="1" smtClean="0">
                <a:solidFill>
                  <a:srgbClr val="00FF99"/>
                </a:solidFill>
                <a:latin typeface="Courier New" pitchFamily="49" charset="0"/>
              </a:rPr>
              <a:t>// A double slash marks the start of a //single line comment.  </a:t>
            </a: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endParaRPr lang="en-US" sz="2400" b="1" smtClean="0">
              <a:solidFill>
                <a:srgbClr val="00FF99"/>
              </a:solidFill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b="1" smtClean="0">
                <a:solidFill>
                  <a:srgbClr val="00FF99"/>
                </a:solidFill>
                <a:latin typeface="Courier New" pitchFamily="49" charset="0"/>
              </a:rPr>
              <a:t>	/* A slash followed by an asterisk marks the start of a multiple line comment. It ends with an asterisk followed by a slash. */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400" b="1" smtClean="0">
                <a:solidFill>
                  <a:srgbClr val="00CC99"/>
                </a:solidFill>
                <a:latin typeface="Courier New" pitchFamily="49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848600" cy="1066800"/>
          </a:xfrm>
        </p:spPr>
        <p:txBody>
          <a:bodyPr/>
          <a:lstStyle/>
          <a:p>
            <a:r>
              <a:rPr lang="en-US" smtClean="0"/>
              <a:t>C++ compiler directives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038600"/>
          </a:xfrm>
        </p:spPr>
        <p:txBody>
          <a:bodyPr/>
          <a:lstStyle/>
          <a:p>
            <a:endParaRPr lang="en-US" sz="1600" smtClean="0"/>
          </a:p>
          <a:p>
            <a:r>
              <a:rPr lang="en-US" sz="2400" smtClean="0"/>
              <a:t>Compiler directives appear in blue in Visual C++. </a:t>
            </a:r>
          </a:p>
          <a:p>
            <a:r>
              <a:rPr lang="en-US" sz="2400" smtClean="0"/>
              <a:t>The  </a:t>
            </a:r>
            <a:r>
              <a:rPr lang="en-US" sz="2400" b="1" smtClean="0">
                <a:solidFill>
                  <a:srgbClr val="A2C1FE"/>
                </a:solidFill>
                <a:latin typeface="Courier New" pitchFamily="49" charset="0"/>
              </a:rPr>
              <a:t>#include</a:t>
            </a:r>
            <a:r>
              <a:rPr lang="en-US" sz="2400" smtClean="0">
                <a:solidFill>
                  <a:schemeClr val="accent2"/>
                </a:solidFill>
              </a:rPr>
              <a:t> </a:t>
            </a:r>
            <a:r>
              <a:rPr lang="en-US" sz="2400" smtClean="0"/>
              <a:t>directive tells the compiler to include some already existing C++ code in your program.</a:t>
            </a:r>
          </a:p>
          <a:p>
            <a:r>
              <a:rPr lang="en-US" sz="2400" smtClean="0"/>
              <a:t>The included file is then linked with the program. </a:t>
            </a:r>
          </a:p>
          <a:p>
            <a:r>
              <a:rPr lang="en-US" sz="2400" smtClean="0"/>
              <a:t>There are two forms of </a:t>
            </a:r>
            <a:r>
              <a:rPr lang="en-US" sz="2400" b="1" smtClean="0">
                <a:solidFill>
                  <a:srgbClr val="A2C1FE"/>
                </a:solidFill>
                <a:latin typeface="Courier New" pitchFamily="49" charset="0"/>
              </a:rPr>
              <a:t>#include</a:t>
            </a:r>
            <a:r>
              <a:rPr lang="en-US" sz="2400" smtClean="0"/>
              <a:t> statements: </a:t>
            </a:r>
          </a:p>
          <a:p>
            <a:pPr>
              <a:buFont typeface="Monotype Sorts" pitchFamily="2" charset="2"/>
              <a:buNone/>
            </a:pPr>
            <a:r>
              <a:rPr lang="en-US" sz="2400" b="1" smtClean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2400" b="1" smtClean="0">
                <a:solidFill>
                  <a:srgbClr val="A2C1FE"/>
                </a:solidFill>
                <a:latin typeface="Courier New" pitchFamily="49" charset="0"/>
              </a:rPr>
              <a:t>#include</a:t>
            </a:r>
            <a:r>
              <a:rPr lang="en-US" sz="2400" b="1" smtClean="0">
                <a:latin typeface="Courier New" pitchFamily="49" charset="0"/>
              </a:rPr>
              <a:t> &lt;iostream&gt; </a:t>
            </a:r>
            <a:r>
              <a:rPr lang="en-US" sz="2400" b="1" smtClean="0">
                <a:solidFill>
                  <a:srgbClr val="00FF99"/>
                </a:solidFill>
                <a:latin typeface="Courier New" pitchFamily="49" charset="0"/>
              </a:rPr>
              <a:t>//for pre-defined files</a:t>
            </a:r>
            <a:r>
              <a:rPr lang="en-US" sz="2400" b="1" smtClean="0">
                <a:latin typeface="Courier New" pitchFamily="49" charset="0"/>
              </a:rPr>
              <a:t> </a:t>
            </a:r>
            <a:br>
              <a:rPr lang="en-US" sz="2400" b="1" smtClean="0">
                <a:latin typeface="Courier New" pitchFamily="49" charset="0"/>
              </a:rPr>
            </a:br>
            <a:r>
              <a:rPr lang="en-US" sz="2400" b="1" smtClean="0">
                <a:latin typeface="Courier New" pitchFamily="49" charset="0"/>
              </a:rPr>
              <a:t/>
            </a:r>
            <a:br>
              <a:rPr lang="en-US" sz="2400" b="1" smtClean="0">
                <a:latin typeface="Courier New" pitchFamily="49" charset="0"/>
              </a:rPr>
            </a:br>
            <a:r>
              <a:rPr lang="en-US" sz="2400" b="1" smtClean="0">
                <a:latin typeface="Courier New" pitchFamily="49" charset="0"/>
              </a:rPr>
              <a:t> </a:t>
            </a:r>
            <a:r>
              <a:rPr lang="en-US" sz="2400" b="1" smtClean="0">
                <a:solidFill>
                  <a:srgbClr val="A2C1FE"/>
                </a:solidFill>
                <a:latin typeface="Courier New" pitchFamily="49" charset="0"/>
              </a:rPr>
              <a:t>#include</a:t>
            </a:r>
            <a:r>
              <a:rPr lang="en-US" sz="2400" b="1" smtClean="0">
                <a:latin typeface="Courier New" pitchFamily="49" charset="0"/>
              </a:rPr>
              <a:t> "my_lib.h"   </a:t>
            </a:r>
            <a:r>
              <a:rPr lang="en-US" sz="2400" b="1" smtClean="0">
                <a:solidFill>
                  <a:srgbClr val="00FF99"/>
                </a:solidFill>
                <a:latin typeface="Courier New" pitchFamily="49" charset="0"/>
              </a:rPr>
              <a:t>//for user-defined files</a:t>
            </a:r>
            <a:r>
              <a:rPr lang="en-US" sz="2400" b="1" smtClean="0">
                <a:solidFill>
                  <a:srgbClr val="339966"/>
                </a:solidFill>
                <a:latin typeface="Courier New" pitchFamily="49" charset="0"/>
              </a:rPr>
              <a:t> </a:t>
            </a:r>
          </a:p>
          <a:p>
            <a:pPr>
              <a:buFont typeface="Monotype Sorts" pitchFamily="2" charset="2"/>
              <a:buNone/>
            </a:pPr>
            <a:r>
              <a:rPr lang="en-US" sz="1400" b="1" smtClean="0">
                <a:latin typeface="Courier New" pitchFamily="49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848600" cy="1066800"/>
          </a:xfrm>
        </p:spPr>
        <p:txBody>
          <a:bodyPr/>
          <a:lstStyle/>
          <a:p>
            <a:r>
              <a:rPr lang="en-US" smtClean="0"/>
              <a:t>Programming Style</a:t>
            </a: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82000" cy="51054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400" smtClean="0"/>
              <a:t>     </a:t>
            </a:r>
            <a:r>
              <a:rPr lang="en-US" sz="2800" b="1" smtClean="0"/>
              <a:t>C++ is a free-format language, which means that:</a:t>
            </a: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Extra blanks (spaces) or tabs before or after identifiers/operators are ignored. 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Blank lines are ignored by the compiler just like comments. 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Code can be indented in any way. 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There can be more than one statement on a single line.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A single statement can continue over several lines.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51054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smtClean="0"/>
              <a:t>In order to improve the readability of your program,  use the following conventions: 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Start the program with a header that tells what the program does.    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Use meaningful variable names.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Document each variable declaration with a comment telling what the variable is used for.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Place each executable statement on a single line.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A segment of code is a sequence of executable statements that belong together.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Use blank lines to separate different segments of code.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Document each segment of code with a comment telling what the segment does.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848600" cy="1066800"/>
          </a:xfrm>
          <a:noFill/>
        </p:spPr>
        <p:txBody>
          <a:bodyPr anchor="ctr"/>
          <a:lstStyle/>
          <a:p>
            <a:r>
              <a:rPr lang="en-US" smtClean="0"/>
              <a:t>Programming Style (cont.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7010400" cy="1143000"/>
          </a:xfrm>
        </p:spPr>
        <p:txBody>
          <a:bodyPr/>
          <a:lstStyle/>
          <a:p>
            <a:r>
              <a:rPr lang="en-US" smtClean="0"/>
              <a:t>What makes a bad program?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6019800" cy="3048000"/>
          </a:xfrm>
        </p:spPr>
        <p:txBody>
          <a:bodyPr>
            <a:normAutofit fontScale="92500" lnSpcReduction="20000"/>
          </a:bodyPr>
          <a:lstStyle/>
          <a:p>
            <a:r>
              <a:rPr lang="en-US" b="1" smtClean="0"/>
              <a:t>Writing Code </a:t>
            </a:r>
            <a:r>
              <a:rPr lang="en-US" b="1" i="1" smtClean="0">
                <a:solidFill>
                  <a:srgbClr val="FF0000"/>
                </a:solidFill>
              </a:rPr>
              <a:t>without detailed analysis and design</a:t>
            </a:r>
          </a:p>
          <a:p>
            <a:r>
              <a:rPr lang="en-US" b="1" smtClean="0"/>
              <a:t>Repeating trial and error </a:t>
            </a:r>
            <a:r>
              <a:rPr lang="en-US" b="1" i="1" smtClean="0">
                <a:solidFill>
                  <a:srgbClr val="FF0000"/>
                </a:solidFill>
              </a:rPr>
              <a:t>without understanding the problem</a:t>
            </a:r>
            <a:endParaRPr lang="en-US" b="1" i="1" smtClean="0">
              <a:solidFill>
                <a:srgbClr val="FDE3BA"/>
              </a:solidFill>
            </a:endParaRPr>
          </a:p>
          <a:p>
            <a:r>
              <a:rPr lang="en-US" b="1" smtClean="0"/>
              <a:t>Debugging the program line by line, statement by statement</a:t>
            </a:r>
          </a:p>
          <a:p>
            <a:r>
              <a:rPr lang="en-US" b="1" i="1" smtClean="0">
                <a:solidFill>
                  <a:srgbClr val="FF0000"/>
                </a:solidFill>
              </a:rPr>
              <a:t>Writing tricky and dirty programs</a:t>
            </a:r>
            <a:endParaRPr lang="en-US" b="1" smtClean="0">
              <a:solidFill>
                <a:srgbClr val="FF0000"/>
              </a:solidFill>
            </a:endParaRPr>
          </a:p>
        </p:txBody>
      </p:sp>
      <p:sp>
        <p:nvSpPr>
          <p:cNvPr id="105476" name="WordArt 4"/>
          <p:cNvSpPr>
            <a:spLocks noChangeArrowheads="1" noChangeShapeType="1" noTextEdit="1"/>
          </p:cNvSpPr>
          <p:nvPr/>
        </p:nvSpPr>
        <p:spPr bwMode="auto">
          <a:xfrm>
            <a:off x="6553200" y="228600"/>
            <a:ext cx="2133600" cy="3048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etal">
              <a:extrusionClr>
                <a:srgbClr val="660066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0066"/>
                  </a:gs>
                  <a:gs pos="100000">
                    <a:srgbClr val="990099"/>
                  </a:gs>
                </a:gsLst>
                <a:lin ang="5400000" scaled="1"/>
              </a:gradFill>
              <a:latin typeface="Impact"/>
            </a:endParaRPr>
          </a:p>
        </p:txBody>
      </p:sp>
      <p:sp>
        <p:nvSpPr>
          <p:cNvPr id="105477" name="WordArt 5"/>
          <p:cNvSpPr>
            <a:spLocks noChangeArrowheads="1" noChangeShapeType="1" noTextEdit="1"/>
          </p:cNvSpPr>
          <p:nvPr/>
        </p:nvSpPr>
        <p:spPr bwMode="auto">
          <a:xfrm>
            <a:off x="7086600" y="2362200"/>
            <a:ext cx="1524000" cy="2819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etal">
              <a:extrusionClr>
                <a:srgbClr val="660066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0066"/>
                  </a:gs>
                  <a:gs pos="100000">
                    <a:srgbClr val="990099"/>
                  </a:gs>
                </a:gsLst>
                <a:lin ang="5400000" scaled="1"/>
              </a:gradFill>
              <a:latin typeface="Impact"/>
            </a:endParaRPr>
          </a:p>
        </p:txBody>
      </p:sp>
      <p:sp>
        <p:nvSpPr>
          <p:cNvPr id="105478" name="WordArt 6"/>
          <p:cNvSpPr>
            <a:spLocks noChangeArrowheads="1" noChangeShapeType="1" noTextEdit="1"/>
          </p:cNvSpPr>
          <p:nvPr/>
        </p:nvSpPr>
        <p:spPr bwMode="auto">
          <a:xfrm>
            <a:off x="7467600" y="3962400"/>
            <a:ext cx="1371600" cy="251301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etal">
              <a:extrusionClr>
                <a:srgbClr val="660066"/>
              </a:extrusionClr>
            </a:sp3d>
          </a:bodyPr>
          <a:lstStyle/>
          <a:p>
            <a:pPr algn="ctr"/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0066"/>
                  </a:gs>
                  <a:gs pos="100000">
                    <a:srgbClr val="990099"/>
                  </a:gs>
                </a:gsLst>
                <a:lin ang="5400000" scaled="1"/>
              </a:gradFill>
              <a:latin typeface="Impact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1" presetClass="entr" presetSubtype="0" fill="hold" grpId="0" nodeType="after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1" presetClass="entr" presetSubtype="0" fill="hold" grpId="0" nodeType="after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1" presetClass="entr" presetSubtype="0" fill="hold" grpId="0" nodeType="after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autoUpdateAnimBg="0"/>
      <p:bldP spid="105475" grpId="0" build="p" autoUpdateAnimBg="0"/>
      <p:bldP spid="105476" grpId="0" animBg="1"/>
      <p:bldP spid="105477" grpId="0" animBg="1"/>
      <p:bldP spid="10547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924800" cy="1143000"/>
          </a:xfrm>
        </p:spPr>
        <p:txBody>
          <a:bodyPr/>
          <a:lstStyle/>
          <a:p>
            <a:r>
              <a:rPr lang="en-US" smtClean="0"/>
              <a:t>Introduction to C++</a:t>
            </a:r>
            <a:br>
              <a:rPr lang="en-US" smtClean="0"/>
            </a:br>
            <a:r>
              <a:rPr lang="en-US" sz="2000" smtClean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848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C is a programming language developed in the 1970's alongside the UNIX operating system. 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C provides a comprehensive set of features for handling a wide variety of applications, such as systems development and scientific computation. 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C++ is an “extension” of the C language, in that most C programs are also C++ programs. 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C++, as opposed to C, supports “object-oriented programming.”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7620000" cy="914400"/>
          </a:xfrm>
        </p:spPr>
        <p:txBody>
          <a:bodyPr/>
          <a:lstStyle/>
          <a:p>
            <a:r>
              <a:rPr lang="en-US" smtClean="0"/>
              <a:t>General form of a C++ program</a:t>
            </a:r>
            <a:r>
              <a:rPr lang="en-US" sz="3200" smtClean="0"/>
              <a:t>  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smtClean="0">
                <a:solidFill>
                  <a:srgbClr val="339966"/>
                </a:solidFill>
                <a:latin typeface="Courier New" pitchFamily="49" charset="0"/>
              </a:rPr>
              <a:t>// Program description</a:t>
            </a:r>
          </a:p>
          <a:p>
            <a:pPr>
              <a:buFont typeface="Monotype Sorts" pitchFamily="2" charset="2"/>
              <a:buNone/>
            </a:pPr>
            <a:r>
              <a:rPr lang="en-US" sz="2800" b="1" smtClean="0">
                <a:solidFill>
                  <a:srgbClr val="A2C1FE"/>
                </a:solidFill>
                <a:latin typeface="Courier New" pitchFamily="49" charset="0"/>
              </a:rPr>
              <a:t>#include</a:t>
            </a:r>
            <a:r>
              <a:rPr lang="en-US" sz="2800" b="1" smtClean="0">
                <a:latin typeface="Courier New" pitchFamily="49" charset="0"/>
              </a:rPr>
              <a:t> directives</a:t>
            </a:r>
          </a:p>
          <a:p>
            <a:pPr>
              <a:buFont typeface="Monotype Sorts" pitchFamily="2" charset="2"/>
              <a:buNone/>
            </a:pPr>
            <a:r>
              <a:rPr lang="en-US" sz="2800" b="1" smtClean="0">
                <a:solidFill>
                  <a:srgbClr val="A2C1FE"/>
                </a:solidFill>
                <a:latin typeface="Courier New" pitchFamily="49" charset="0"/>
              </a:rPr>
              <a:t>int</a:t>
            </a:r>
            <a:r>
              <a:rPr lang="en-US" sz="2800" b="1" smtClean="0">
                <a:latin typeface="Courier New" pitchFamily="49" charset="0"/>
              </a:rPr>
              <a:t> main()</a:t>
            </a:r>
          </a:p>
          <a:p>
            <a:pPr>
              <a:buFont typeface="Monotype Sorts" pitchFamily="2" charset="2"/>
              <a:buNone/>
            </a:pPr>
            <a:r>
              <a:rPr lang="en-US" sz="2800" b="1" smtClean="0">
                <a:latin typeface="Courier New" pitchFamily="49" charset="0"/>
              </a:rPr>
              <a:t>{</a:t>
            </a:r>
          </a:p>
          <a:p>
            <a:pPr>
              <a:buFont typeface="Monotype Sorts" pitchFamily="2" charset="2"/>
              <a:buNone/>
            </a:pPr>
            <a:r>
              <a:rPr lang="en-US" sz="2800" b="1" smtClean="0">
                <a:latin typeface="Courier New" pitchFamily="49" charset="0"/>
              </a:rPr>
              <a:t>     constant declarations</a:t>
            </a:r>
          </a:p>
          <a:p>
            <a:pPr>
              <a:buFont typeface="Monotype Sorts" pitchFamily="2" charset="2"/>
              <a:buNone/>
            </a:pPr>
            <a:r>
              <a:rPr lang="en-US" sz="2800" b="1" smtClean="0">
                <a:latin typeface="Courier New" pitchFamily="49" charset="0"/>
              </a:rPr>
              <a:t>     variable declarations</a:t>
            </a:r>
          </a:p>
          <a:p>
            <a:pPr>
              <a:buFont typeface="Monotype Sorts" pitchFamily="2" charset="2"/>
              <a:buNone/>
            </a:pPr>
            <a:r>
              <a:rPr lang="en-US" sz="2800" b="1" smtClean="0">
                <a:latin typeface="Courier New" pitchFamily="49" charset="0"/>
              </a:rPr>
              <a:t>     executable statements</a:t>
            </a:r>
          </a:p>
          <a:p>
            <a:pPr>
              <a:buFont typeface="Monotype Sorts" pitchFamily="2" charset="2"/>
              <a:buNone/>
            </a:pPr>
            <a:r>
              <a:rPr lang="en-US" sz="2800" b="1" smtClean="0">
                <a:latin typeface="Courier New" pitchFamily="49" charset="0"/>
              </a:rPr>
              <a:t>     </a:t>
            </a:r>
            <a:r>
              <a:rPr lang="en-US" sz="2800" b="1" smtClean="0">
                <a:solidFill>
                  <a:srgbClr val="A2C1FE"/>
                </a:solidFill>
                <a:latin typeface="Courier New" pitchFamily="49" charset="0"/>
              </a:rPr>
              <a:t>return</a:t>
            </a:r>
            <a:r>
              <a:rPr lang="en-US" sz="2800" b="1" smtClean="0">
                <a:latin typeface="Courier New" pitchFamily="49" charset="0"/>
              </a:rPr>
              <a:t> 0;</a:t>
            </a:r>
          </a:p>
          <a:p>
            <a:pPr>
              <a:buFont typeface="Monotype Sorts" pitchFamily="2" charset="2"/>
              <a:buNone/>
            </a:pPr>
            <a:r>
              <a:rPr lang="en-US" sz="2800" b="1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6629400" cy="1066800"/>
          </a:xfrm>
        </p:spPr>
        <p:txBody>
          <a:bodyPr/>
          <a:lstStyle/>
          <a:p>
            <a:r>
              <a:rPr lang="en-US" smtClean="0"/>
              <a:t>C++ keywords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305800" cy="5029200"/>
          </a:xfrm>
        </p:spPr>
        <p:txBody>
          <a:bodyPr/>
          <a:lstStyle/>
          <a:p>
            <a:r>
              <a:rPr lang="en-US" sz="2400" smtClean="0"/>
              <a:t>Keywords appear in </a:t>
            </a:r>
            <a:r>
              <a:rPr lang="en-US" sz="2400" smtClean="0">
                <a:solidFill>
                  <a:srgbClr val="A2C1FE"/>
                </a:solidFill>
              </a:rPr>
              <a:t>blue</a:t>
            </a:r>
            <a:r>
              <a:rPr lang="en-US" sz="2400" smtClean="0"/>
              <a:t> in Visual C++.        </a:t>
            </a:r>
          </a:p>
          <a:p>
            <a:r>
              <a:rPr lang="en-US" sz="2400" smtClean="0"/>
              <a:t>Each keyword has a predefined purpose in the language. </a:t>
            </a:r>
          </a:p>
          <a:p>
            <a:r>
              <a:rPr lang="en-US" sz="2400" smtClean="0"/>
              <a:t>Do not use keywords as variable and constant names!!</a:t>
            </a:r>
          </a:p>
          <a:p>
            <a:r>
              <a:rPr lang="en-US" sz="2400" smtClean="0"/>
              <a:t>The complete list of keywords is on page 673 of the textbook.</a:t>
            </a:r>
          </a:p>
          <a:p>
            <a:r>
              <a:rPr lang="en-US" sz="2400" smtClean="0"/>
              <a:t>We shall cover the following keywords in this class:</a:t>
            </a:r>
          </a:p>
          <a:p>
            <a:pPr>
              <a:buFont typeface="Monotype Sorts" pitchFamily="2" charset="2"/>
              <a:buNone/>
            </a:pPr>
            <a:r>
              <a:rPr lang="en-US" sz="1800" smtClean="0"/>
              <a:t>      </a:t>
            </a:r>
            <a:r>
              <a:rPr lang="en-US" sz="2400" b="1" smtClean="0">
                <a:solidFill>
                  <a:srgbClr val="A2C1FE"/>
                </a:solidFill>
                <a:latin typeface="Courier New" pitchFamily="49" charset="0"/>
              </a:rPr>
              <a:t>bool, break, case, char, const, continue, do, default, double, else, extern, false, float, for, if, int, long, namespace, return, short, static, struct, switch, typedef, true, unsigned, void, while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PMingLiU" pitchFamily="18" charset="-120"/>
              </a:rPr>
              <a:t>Example 0 – adding 2 numbers</a:t>
            </a:r>
            <a:endParaRPr lang="en-US" altLang="zh-TW" smtClean="0">
              <a:ea typeface="PMingLiU" pitchFamily="18" charset="-120"/>
            </a:endParaRPr>
          </a:p>
        </p:txBody>
      </p:sp>
      <p:sp>
        <p:nvSpPr>
          <p:cNvPr id="8195" name="Text Box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382000" cy="3086100"/>
          </a:xfrm>
          <a:noFill/>
          <a:ln w="12700">
            <a:solidFill>
              <a:schemeClr val="tx1"/>
            </a:solidFill>
            <a:headEnd type="none" w="sm" len="sm"/>
            <a:tailEnd type="none" w="sm" len="sm"/>
          </a:ln>
        </p:spPr>
        <p:txBody>
          <a:bodyPr lIns="91440" tIns="45720" rIns="91440" bIns="45720"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zh-CN" b="1" smtClean="0">
                <a:ea typeface="宋体" pitchFamily="2" charset="-122"/>
              </a:rPr>
              <a:t>Peter</a:t>
            </a:r>
            <a:r>
              <a:rPr lang="en-US" b="1" smtClean="0"/>
              <a:t>: Hey Frank, I just learned how to add two numbers together.</a:t>
            </a:r>
            <a:endParaRPr lang="en-US" altLang="zh-CN" b="1" smtClean="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r>
              <a:rPr lang="en-US" b="1" smtClean="0"/>
              <a:t>Frank: Cool!</a:t>
            </a:r>
            <a:endParaRPr lang="en-US" altLang="zh-CN" b="1" smtClean="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b="1" smtClean="0">
                <a:ea typeface="宋体" pitchFamily="2" charset="-122"/>
              </a:rPr>
              <a:t>Peter</a:t>
            </a:r>
            <a:r>
              <a:rPr lang="en-US" b="1" smtClean="0"/>
              <a:t> : Give me the first number.</a:t>
            </a:r>
            <a:endParaRPr lang="en-US" altLang="zh-CN" b="1" smtClean="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r>
              <a:rPr lang="en-US" b="1" smtClean="0"/>
              <a:t>Frank: 2.</a:t>
            </a:r>
            <a:endParaRPr lang="en-US" altLang="zh-CN" b="1" smtClean="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b="1" smtClean="0">
                <a:ea typeface="宋体" pitchFamily="2" charset="-122"/>
              </a:rPr>
              <a:t>Peter</a:t>
            </a:r>
            <a:r>
              <a:rPr lang="en-US" b="1" smtClean="0"/>
              <a:t> : Ok, and give me the second number.</a:t>
            </a:r>
            <a:endParaRPr lang="en-US" altLang="zh-CN" b="1" smtClean="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r>
              <a:rPr lang="en-US" b="1" smtClean="0"/>
              <a:t>Frank: 5.</a:t>
            </a:r>
            <a:endParaRPr lang="en-US" altLang="zh-CN" b="1" smtClean="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b="1" smtClean="0">
                <a:ea typeface="宋体" pitchFamily="2" charset="-122"/>
              </a:rPr>
              <a:t>Peter</a:t>
            </a:r>
            <a:r>
              <a:rPr lang="en-US" b="1" smtClean="0"/>
              <a:t> : Ok, here's the answer: 2 + 5 = 7.</a:t>
            </a:r>
            <a:endParaRPr lang="en-US" altLang="zh-CN" b="1" smtClean="0">
              <a:ea typeface="宋体" pitchFamily="2" charset="-122"/>
            </a:endParaRPr>
          </a:p>
          <a:p>
            <a:pPr>
              <a:lnSpc>
                <a:spcPct val="90000"/>
              </a:lnSpc>
            </a:pPr>
            <a:r>
              <a:rPr lang="en-US" b="1" smtClean="0"/>
              <a:t>Frank: Wow! You are amazing!</a:t>
            </a:r>
            <a:r>
              <a:rPr lang="en-US" smtClean="0"/>
              <a:t> 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6200" y="4953000"/>
            <a:ext cx="8120063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zh-CN">
                <a:ea typeface="宋体" pitchFamily="2" charset="-122"/>
              </a:rPr>
              <a:t>  after Frank says “2”, Peter has to keep this number in his mind.</a:t>
            </a:r>
            <a:endParaRPr lang="en-US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286000" y="5930900"/>
            <a:ext cx="338138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altLang="zh-CN">
                <a:ea typeface="宋体" pitchFamily="2" charset="-122"/>
              </a:rPr>
              <a:t>2</a:t>
            </a:r>
            <a:endParaRPr lang="en-US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410200" y="5930900"/>
            <a:ext cx="338138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altLang="zh-CN">
                <a:ea typeface="宋体" pitchFamily="2" charset="-122"/>
              </a:rPr>
              <a:t>5</a:t>
            </a:r>
            <a:endParaRPr lang="en-US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7924800" y="5930900"/>
            <a:ext cx="338138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altLang="zh-CN">
                <a:ea typeface="宋体" pitchFamily="2" charset="-122"/>
              </a:rPr>
              <a:t>7</a:t>
            </a:r>
            <a:endParaRPr lang="en-US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17525" y="5942013"/>
            <a:ext cx="18192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altLang="zh-CN">
                <a:ea typeface="宋体" pitchFamily="2" charset="-122"/>
              </a:rPr>
              <a:t>First number:</a:t>
            </a:r>
            <a:endParaRPr 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276600" y="5930900"/>
            <a:ext cx="220980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altLang="zh-CN">
                <a:ea typeface="宋体" pitchFamily="2" charset="-122"/>
              </a:rPr>
              <a:t>Second number:</a:t>
            </a:r>
            <a:endParaRPr lang="en-US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7010400" y="5991225"/>
            <a:ext cx="8382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altLang="zh-CN">
                <a:ea typeface="宋体" pitchFamily="2" charset="-122"/>
              </a:rPr>
              <a:t>Sum:</a:t>
            </a:r>
            <a:endParaRPr 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79375" y="5334000"/>
            <a:ext cx="90646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zh-CN">
                <a:ea typeface="宋体" pitchFamily="2" charset="-122"/>
              </a:rPr>
              <a:t>  after Frank says “5”, Peter also needs  to keep this number in his mind.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6294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b="1" smtClean="0">
                <a:solidFill>
                  <a:schemeClr val="accent2"/>
                </a:solidFill>
                <a:latin typeface="Courier New" pitchFamily="49" charset="0"/>
              </a:rPr>
              <a:t>The Corresponding C++ Program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>
                <a:solidFill>
                  <a:srgbClr val="A2C1FE"/>
                </a:solidFill>
                <a:latin typeface="Courier New" pitchFamily="49" charset="0"/>
              </a:rPr>
              <a:t>#include</a:t>
            </a:r>
            <a:r>
              <a:rPr lang="en-US" sz="1800" b="1" smtClean="0">
                <a:latin typeface="Courier New" pitchFamily="49" charset="0"/>
              </a:rPr>
              <a:t> &lt;iostream&gt;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>
                <a:solidFill>
                  <a:srgbClr val="A2C1FE"/>
                </a:solidFill>
                <a:latin typeface="Courier New" pitchFamily="49" charset="0"/>
              </a:rPr>
              <a:t>using</a:t>
            </a:r>
            <a:r>
              <a:rPr lang="en-US" sz="1800" b="1" smtClean="0">
                <a:latin typeface="Courier New" pitchFamily="49" charset="0"/>
              </a:rPr>
              <a:t> </a:t>
            </a:r>
            <a:r>
              <a:rPr lang="en-US" sz="1800" b="1" smtClean="0">
                <a:solidFill>
                  <a:srgbClr val="A2C1FE"/>
                </a:solidFill>
                <a:latin typeface="Courier New" pitchFamily="49" charset="0"/>
              </a:rPr>
              <a:t>namespace</a:t>
            </a:r>
            <a:r>
              <a:rPr lang="en-US" sz="1800" b="1" smtClean="0">
                <a:latin typeface="Courier New" pitchFamily="49" charset="0"/>
              </a:rPr>
              <a:t> std;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>
                <a:solidFill>
                  <a:srgbClr val="A2C1FE"/>
                </a:solidFill>
                <a:latin typeface="Courier New" pitchFamily="49" charset="0"/>
              </a:rPr>
              <a:t>int</a:t>
            </a:r>
            <a:r>
              <a:rPr lang="en-US" sz="1800" b="1" smtClean="0">
                <a:latin typeface="Courier New" pitchFamily="49" charset="0"/>
              </a:rPr>
              <a:t> main()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	</a:t>
            </a:r>
            <a:r>
              <a:rPr lang="en-US" sz="1800" b="1" smtClean="0">
                <a:solidFill>
                  <a:srgbClr val="A2C1FE"/>
                </a:solidFill>
                <a:latin typeface="Courier New" pitchFamily="49" charset="0"/>
              </a:rPr>
              <a:t>int</a:t>
            </a:r>
            <a:r>
              <a:rPr lang="en-US" sz="1800" b="1" smtClean="0">
                <a:latin typeface="Courier New" pitchFamily="49" charset="0"/>
              </a:rPr>
              <a:t> first, second, sum;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   cout &lt;&lt; "Peter: Hey Frank, I just learned how to add”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        &lt;&lt; “ two  numbers together."&lt;&lt; endl;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   cout &lt;&lt; "Frank: Cool!" &lt;&lt;endl;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   cout &lt;&lt; "Peter: Give me the first number."&lt;&lt; endl;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   cout &lt;&lt; "Frank: ";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   cin &gt;&gt; first;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   cout &lt;&lt; "Peter: Give me the second number."&lt;&lt; endl;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   cout &lt;&lt; "Frank: ";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   cin &gt;&gt; second;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   sum = first + second;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   cout &lt;&lt; "Peter: OK, here is the answer:";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   cout &lt;&lt; sum &lt;&lt; endl;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   cout &lt;&lt; "Frank: Wow! You are amazing!" &lt;&lt; endl;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	</a:t>
            </a:r>
            <a:r>
              <a:rPr lang="en-US" sz="1800" b="1" smtClean="0">
                <a:solidFill>
                  <a:srgbClr val="A2C1FE"/>
                </a:solidFill>
                <a:latin typeface="Courier New" pitchFamily="49" charset="0"/>
              </a:rPr>
              <a:t>return</a:t>
            </a:r>
            <a:r>
              <a:rPr lang="en-US" sz="1800" b="1" smtClean="0">
                <a:latin typeface="Courier New" pitchFamily="49" charset="0"/>
              </a:rPr>
              <a:t> 0;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800" b="1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2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2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2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2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2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2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2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2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2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21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21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21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921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21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921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921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921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921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921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921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572000"/>
          </a:xfrm>
          <a:noFill/>
        </p:spPr>
        <p:txBody>
          <a:bodyPr>
            <a:normAutofit fontScale="62500" lnSpcReduction="20000"/>
          </a:bodyPr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b="1" smtClean="0">
                <a:solidFill>
                  <a:srgbClr val="A2C1FE"/>
                </a:solidFill>
                <a:latin typeface="Courier New" pitchFamily="49" charset="0"/>
              </a:rPr>
              <a:t>#include</a:t>
            </a:r>
            <a:r>
              <a:rPr lang="en-US" b="1" smtClean="0">
                <a:latin typeface="Courier New" pitchFamily="49" charset="0"/>
              </a:rPr>
              <a:t> &lt;iostream&gt;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b="1" smtClean="0">
                <a:solidFill>
                  <a:srgbClr val="A2C1FE"/>
                </a:solidFill>
                <a:latin typeface="Courier New" pitchFamily="49" charset="0"/>
              </a:rPr>
              <a:t>using</a:t>
            </a:r>
            <a:r>
              <a:rPr lang="en-US" b="1" smtClean="0">
                <a:latin typeface="Courier New" pitchFamily="49" charset="0"/>
              </a:rPr>
              <a:t> </a:t>
            </a:r>
            <a:r>
              <a:rPr lang="en-US" b="1" smtClean="0">
                <a:solidFill>
                  <a:srgbClr val="A2C1FE"/>
                </a:solidFill>
                <a:latin typeface="Courier New" pitchFamily="49" charset="0"/>
              </a:rPr>
              <a:t>namespace</a:t>
            </a:r>
            <a:r>
              <a:rPr lang="en-US" b="1" smtClean="0">
                <a:latin typeface="Courier New" pitchFamily="49" charset="0"/>
              </a:rPr>
              <a:t> std;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b="1" smtClean="0">
                <a:solidFill>
                  <a:srgbClr val="A2C1FE"/>
                </a:solidFill>
                <a:latin typeface="Courier New" pitchFamily="49" charset="0"/>
              </a:rPr>
              <a:t>int</a:t>
            </a:r>
            <a:r>
              <a:rPr lang="en-US" b="1" smtClean="0">
                <a:latin typeface="Courier New" pitchFamily="49" charset="0"/>
              </a:rPr>
              <a:t> main()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b="1" smtClean="0">
                <a:latin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b="1" smtClean="0">
                <a:latin typeface="Courier New" pitchFamily="49" charset="0"/>
              </a:rPr>
              <a:t>	</a:t>
            </a:r>
            <a:r>
              <a:rPr lang="en-US" b="1" smtClean="0">
                <a:solidFill>
                  <a:srgbClr val="A2C1FE"/>
                </a:solidFill>
                <a:latin typeface="Courier New" pitchFamily="49" charset="0"/>
              </a:rPr>
              <a:t>int</a:t>
            </a:r>
            <a:r>
              <a:rPr lang="en-US" b="1" smtClean="0">
                <a:latin typeface="Courier New" pitchFamily="49" charset="0"/>
              </a:rPr>
              <a:t> number_of_pods, peas_per_pod, total_peas;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b="1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b="1" smtClean="0">
                <a:latin typeface="Courier New" pitchFamily="49" charset="0"/>
              </a:rPr>
              <a:t>	cout &lt;&lt; "Press return after entering a number.\n";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b="1" smtClean="0">
                <a:latin typeface="Courier New" pitchFamily="49" charset="0"/>
              </a:rPr>
              <a:t>	cout &lt;&lt; "Enter the number of pods:\n";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b="1" smtClean="0">
                <a:latin typeface="Courier New" pitchFamily="49" charset="0"/>
              </a:rPr>
              <a:t>	cin &gt;&gt; number_of_pods;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b="1" smtClean="0">
                <a:latin typeface="Courier New" pitchFamily="49" charset="0"/>
              </a:rPr>
              <a:t>	cout &lt;&lt; "Enter the number of peas in a pod:\n";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b="1" smtClean="0">
                <a:latin typeface="Courier New" pitchFamily="49" charset="0"/>
              </a:rPr>
              <a:t>	cin &gt;&gt; peas_per_pod;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b="1" smtClean="0">
                <a:latin typeface="Courier New" pitchFamily="49" charset="0"/>
              </a:rPr>
              <a:t>	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b="1" smtClean="0">
                <a:latin typeface="Courier New" pitchFamily="49" charset="0"/>
              </a:rPr>
              <a:t>	total_peas = number_of_pods * peas_per_pod;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b="1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1200" smtClean="0">
                <a:latin typeface="Courier New" pitchFamily="49" charset="0"/>
              </a:rPr>
              <a:t>	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001000" cy="1066800"/>
          </a:xfrm>
        </p:spPr>
        <p:txBody>
          <a:bodyPr/>
          <a:lstStyle/>
          <a:p>
            <a:r>
              <a:rPr lang="en-US" smtClean="0"/>
              <a:t>Demo Example 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458200" cy="5105400"/>
          </a:xfrm>
          <a:noFill/>
        </p:spPr>
        <p:txBody>
          <a:bodyPr>
            <a:normAutofit fontScale="85000" lnSpcReduction="20000"/>
          </a:bodyPr>
          <a:lstStyle/>
          <a:p>
            <a:pPr>
              <a:buFont typeface="Monotype Sorts" pitchFamily="2" charset="2"/>
              <a:buNone/>
            </a:pPr>
            <a:r>
              <a:rPr lang="en-US" smtClean="0">
                <a:latin typeface="Courier New" pitchFamily="49" charset="0"/>
              </a:rPr>
              <a:t>	</a:t>
            </a:r>
            <a:r>
              <a:rPr lang="en-US" b="1" smtClean="0">
                <a:latin typeface="Courier New" pitchFamily="49" charset="0"/>
              </a:rPr>
              <a:t>cout &lt;&lt; "If you have ";</a:t>
            </a:r>
          </a:p>
          <a:p>
            <a:pPr>
              <a:buFont typeface="Monotype Sorts" pitchFamily="2" charset="2"/>
              <a:buNone/>
            </a:pPr>
            <a:r>
              <a:rPr lang="en-US" b="1" smtClean="0">
                <a:latin typeface="Courier New" pitchFamily="49" charset="0"/>
              </a:rPr>
              <a:t>	cout &lt;&lt; number_of_pods;</a:t>
            </a:r>
          </a:p>
          <a:p>
            <a:pPr>
              <a:buFont typeface="Monotype Sorts" pitchFamily="2" charset="2"/>
              <a:buNone/>
            </a:pPr>
            <a:r>
              <a:rPr lang="en-US" b="1" smtClean="0">
                <a:latin typeface="Courier New" pitchFamily="49" charset="0"/>
              </a:rPr>
              <a:t>	cout &lt;&lt; " pea pots\n";</a:t>
            </a:r>
          </a:p>
          <a:p>
            <a:pPr>
              <a:buFont typeface="Monotype Sorts" pitchFamily="2" charset="2"/>
              <a:buNone/>
            </a:pPr>
            <a:r>
              <a:rPr lang="en-US" b="1" smtClean="0">
                <a:latin typeface="Courier New" pitchFamily="49" charset="0"/>
              </a:rPr>
              <a:t>	cout &lt;&lt; "and ";</a:t>
            </a:r>
          </a:p>
          <a:p>
            <a:pPr>
              <a:buFont typeface="Monotype Sorts" pitchFamily="2" charset="2"/>
              <a:buNone/>
            </a:pPr>
            <a:r>
              <a:rPr lang="en-US" b="1" smtClean="0">
                <a:latin typeface="Courier New" pitchFamily="49" charset="0"/>
              </a:rPr>
              <a:t>	cout &lt;&lt; peas_per_pod;</a:t>
            </a:r>
          </a:p>
          <a:p>
            <a:pPr>
              <a:buFont typeface="Monotype Sorts" pitchFamily="2" charset="2"/>
              <a:buNone/>
            </a:pPr>
            <a:r>
              <a:rPr lang="en-US" b="1" smtClean="0">
                <a:latin typeface="Courier New" pitchFamily="49" charset="0"/>
              </a:rPr>
              <a:t>	cout &lt;&lt; " pea in each pod, then \n";</a:t>
            </a:r>
          </a:p>
          <a:p>
            <a:pPr>
              <a:buFont typeface="Monotype Sorts" pitchFamily="2" charset="2"/>
              <a:buNone/>
            </a:pPr>
            <a:r>
              <a:rPr lang="en-US" b="1" smtClean="0">
                <a:latin typeface="Courier New" pitchFamily="49" charset="0"/>
              </a:rPr>
              <a:t>	cout &lt;&lt; "you have ";</a:t>
            </a:r>
          </a:p>
          <a:p>
            <a:pPr>
              <a:buFont typeface="Monotype Sorts" pitchFamily="2" charset="2"/>
              <a:buNone/>
            </a:pPr>
            <a:r>
              <a:rPr lang="en-US" b="1" smtClean="0">
                <a:latin typeface="Courier New" pitchFamily="49" charset="0"/>
              </a:rPr>
              <a:t>	cout &lt;&lt; total_peas;</a:t>
            </a:r>
          </a:p>
          <a:p>
            <a:pPr>
              <a:buFont typeface="Monotype Sorts" pitchFamily="2" charset="2"/>
              <a:buNone/>
            </a:pPr>
            <a:r>
              <a:rPr lang="en-US" b="1" smtClean="0">
                <a:latin typeface="Courier New" pitchFamily="49" charset="0"/>
              </a:rPr>
              <a:t>	cout &lt;&lt; " peas in all the pods.\n";</a:t>
            </a:r>
          </a:p>
          <a:p>
            <a:pPr>
              <a:buFont typeface="Monotype Sorts" pitchFamily="2" charset="2"/>
              <a:buNone/>
            </a:pPr>
            <a:endParaRPr lang="en-US" b="1" smtClean="0">
              <a:latin typeface="Courier New" pitchFamily="49" charset="0"/>
            </a:endParaRPr>
          </a:p>
          <a:p>
            <a:pPr>
              <a:buFont typeface="Monotype Sorts" pitchFamily="2" charset="2"/>
              <a:buNone/>
            </a:pPr>
            <a:r>
              <a:rPr lang="en-US" b="1" smtClean="0">
                <a:latin typeface="Courier New" pitchFamily="49" charset="0"/>
              </a:rPr>
              <a:t>	</a:t>
            </a:r>
            <a:r>
              <a:rPr lang="en-US" b="1" smtClean="0">
                <a:solidFill>
                  <a:srgbClr val="A2C1FE"/>
                </a:solidFill>
                <a:latin typeface="Courier New" pitchFamily="49" charset="0"/>
              </a:rPr>
              <a:t>return</a:t>
            </a:r>
            <a:r>
              <a:rPr lang="en-US" b="1" smtClean="0">
                <a:latin typeface="Courier New" pitchFamily="49" charset="0"/>
              </a:rPr>
              <a:t> 0;</a:t>
            </a:r>
          </a:p>
          <a:p>
            <a:pPr>
              <a:buFont typeface="Monotype Sorts" pitchFamily="2" charset="2"/>
              <a:buNone/>
            </a:pPr>
            <a:r>
              <a:rPr lang="en-US" b="1" smtClean="0">
                <a:latin typeface="Courier New" pitchFamily="49" charset="0"/>
              </a:rPr>
              <a:t>}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01000" cy="685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Demo Example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9530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b="1" smtClean="0"/>
              <a:t>Identifiers appear in black in Visual C++.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An identifier is a name for a variable, constant, function, etc.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It consists of a letter followed by any sequence of letters, digits, and underscores.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Examples of valid identifiers: </a:t>
            </a:r>
            <a:r>
              <a:rPr lang="en-US" sz="2400" smtClean="0">
                <a:latin typeface="Courier New" pitchFamily="49" charset="0"/>
              </a:rPr>
              <a:t>First_name, age,  y2000,  y2k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Examples of invalid identifiers: </a:t>
            </a:r>
            <a:r>
              <a:rPr lang="en-US" sz="2400" smtClean="0">
                <a:latin typeface="Courier New" pitchFamily="49" charset="0"/>
              </a:rPr>
              <a:t>2000y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Identifiers cannot have special characters in them. For example:  </a:t>
            </a:r>
            <a:r>
              <a:rPr lang="en-US" sz="2400" smtClean="0">
                <a:latin typeface="Courier New" pitchFamily="49" charset="0"/>
              </a:rPr>
              <a:t>X=Y, J-20, ~Ricky,*Michael</a:t>
            </a:r>
            <a:r>
              <a:rPr lang="en-US" sz="2400" smtClean="0"/>
              <a:t>  are invalid identifiers. 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Identifiers are case-sensitive.  For example:  </a:t>
            </a:r>
            <a:r>
              <a:rPr lang="en-US" sz="2400" smtClean="0">
                <a:latin typeface="Courier New" pitchFamily="49" charset="0"/>
              </a:rPr>
              <a:t>Hello, hello, WHOAMI, WhoAmI, whoami</a:t>
            </a:r>
            <a:r>
              <a:rPr lang="en-US" sz="2400" smtClean="0"/>
              <a:t> are unique identifiers. </a:t>
            </a:r>
          </a:p>
          <a:p>
            <a:pPr lvl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001000" cy="990600"/>
          </a:xfrm>
        </p:spPr>
        <p:txBody>
          <a:bodyPr/>
          <a:lstStyle/>
          <a:p>
            <a:r>
              <a:rPr lang="en-US" smtClean="0"/>
              <a:t>C++ identifiers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803</Words>
  <Application>Microsoft Office PowerPoint</Application>
  <PresentationFormat>On-screen Show (4:3)</PresentationFormat>
  <Paragraphs>151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Mr. Shaikh Amjad R. Asst. Prof in Dept. of Computer Sci. Mrs. K.S.K College Beed</vt:lpstr>
      <vt:lpstr>Introduction to C++  </vt:lpstr>
      <vt:lpstr>General form of a C++ program   </vt:lpstr>
      <vt:lpstr>C++ keywords</vt:lpstr>
      <vt:lpstr>Example 0 – adding 2 numbers</vt:lpstr>
      <vt:lpstr>PowerPoint Presentation</vt:lpstr>
      <vt:lpstr>Demo Example  1</vt:lpstr>
      <vt:lpstr>Demo Example 1</vt:lpstr>
      <vt:lpstr>C++ identifiers</vt:lpstr>
      <vt:lpstr>C++ comments</vt:lpstr>
      <vt:lpstr>C++ compiler directives</vt:lpstr>
      <vt:lpstr>Programming Style</vt:lpstr>
      <vt:lpstr>Programming Style (cont. )</vt:lpstr>
      <vt:lpstr>What makes a bad program?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Mr. Shaikh Amjad R. Asst. Prof in Dept. of Computer Sci. Mrs. K.S.K College Beed</dc:title>
  <dc:creator>Amjad</dc:creator>
  <cp:lastModifiedBy>PC1</cp:lastModifiedBy>
  <cp:revision>1</cp:revision>
  <dcterms:created xsi:type="dcterms:W3CDTF">2006-08-16T00:00:00Z</dcterms:created>
  <dcterms:modified xsi:type="dcterms:W3CDTF">2017-11-30T05:22:11Z</dcterms:modified>
</cp:coreProperties>
</file>