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10"/>
  </p:notesMasterIdLst>
  <p:sldIdLst>
    <p:sldId id="256" r:id="rId2"/>
    <p:sldId id="257" r:id="rId3"/>
    <p:sldId id="258" r:id="rId4"/>
    <p:sldId id="259" r:id="rId5"/>
    <p:sldId id="261" r:id="rId6"/>
    <p:sldId id="262" r:id="rId7"/>
    <p:sldId id="263" r:id="rId8"/>
    <p:sldId id="264" r:id="rId9"/>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FF0066"/>
    <a:srgbClr val="333300"/>
    <a:srgbClr val="174174"/>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2787"/>
    <p:restoredTop sz="89696" autoAdjust="0"/>
  </p:normalViewPr>
  <p:slideViewPr>
    <p:cSldViewPr>
      <p:cViewPr varScale="1">
        <p:scale>
          <a:sx n="74" d="100"/>
          <a:sy n="74" d="100"/>
        </p:scale>
        <p:origin x="-176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1536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536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1536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26BD8FF-AD74-457B-B697-B741EDA35F19}" type="slidenum">
              <a:rPr lang="en-GB"/>
              <a:pPr/>
              <a:t>‹#›</a:t>
            </a:fld>
            <a:endParaRPr lang="en-GB"/>
          </a:p>
        </p:txBody>
      </p:sp>
    </p:spTree>
    <p:extLst>
      <p:ext uri="{BB962C8B-B14F-4D97-AF65-F5344CB8AC3E}">
        <p14:creationId xmlns:p14="http://schemas.microsoft.com/office/powerpoint/2010/main" val="35225351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1F13E4-2A60-440D-8A38-B77464ADBA49}" type="slidenum">
              <a:rPr lang="en-GB"/>
              <a:pPr/>
              <a:t>1</a:t>
            </a:fld>
            <a:endParaRPr lang="en-GB"/>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r>
              <a:rPr lang="en-GB"/>
              <a:t>This series of slides will introduce some key concepts to students – the economic problem, opportunity cost and production possibility frontiers.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B2C9EA-8D3C-414B-AAFF-A35EB4DFB768}" type="slidenum">
              <a:rPr lang="en-GB"/>
              <a:pPr/>
              <a:t>2</a:t>
            </a:fld>
            <a:endParaRPr lang="en-GB"/>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r>
              <a:rPr lang="en-GB"/>
              <a:t>Discussion can take place here about the key elements of the economic problem – the unlimited wants of humans against the scarce resources that exist to meet those wants. The notion of supply and demand can be introduced here and students can be involved by making a list of all the things they would like to buy if they had unlimited amounts of money! If then asked to trim that list down to meet a budget the more outrageous items disappear. This then introduces the notion of having to make choices – this issue can be discussed further using examples drawn from students own experiences about the choices they have had to make – possibly involving the choice of subjects they have had to make at college or school in relation to the time available, etc!  How we use our scarce resources can also be linked into this discussion. The wind turbines highlight an issue raised in the In the News section (http://www.bized.ac.uk/cgi-bin/chron/chron.pl?id=1928) about the intention to build wind farms in areas of the UK and the controversies that it creates – useful to link theory and practice at an early stage.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A4031D-3D2D-4AF7-B30B-E7390696140A}" type="slidenum">
              <a:rPr lang="en-GB"/>
              <a:pPr/>
              <a:t>3</a:t>
            </a:fld>
            <a:endParaRPr lang="en-GB"/>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r>
              <a:rPr lang="en-GB"/>
              <a:t>This is the traditional three key questions any economic system has to answer. Many students would have difficulty defining what an ‘economy’ actually is! It is useful at this stage to clear this up – a system for the production and exchange of goods and services to satisfy the wants and needs of the population. This is open ended enough to be able to incorporate all manner of economic systems from a barter system that still exists in remote parts of the world to sophisticated economic systems such as the UK and US! The questions and the examples raised can be used for discussion – get the students to express their views at this stage and be as controversial as possible to stimulate discussion and involvement!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81E9C9-1C50-4FDE-94A6-7691F66797ED}" type="slidenum">
              <a:rPr lang="en-GB"/>
              <a:pPr/>
              <a:t>4</a:t>
            </a:fld>
            <a:endParaRPr lang="en-GB"/>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r>
              <a:rPr lang="en-GB"/>
              <a:t>This is a key concept and one that often causes problems and misunderstanding but is central to students thinking like an economist. The crucial thing to knock out of students is their thinking that everything costs ‘money’. Because we have to make choices there are issues surrounding value judgements about what is important and what is not – it should not be difficult to stimulate discussion about what issues of government spending are important and what are not!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28C158-D5BB-4F79-A1C0-4E3F47047E30}" type="slidenum">
              <a:rPr lang="en-GB"/>
              <a:pPr/>
              <a:t>5</a:t>
            </a:fld>
            <a:endParaRPr lang="en-GB"/>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p:txBody>
          <a:bodyPr/>
          <a:lstStyle/>
          <a:p>
            <a:r>
              <a:rPr lang="en-GB"/>
              <a:t>This slide introduces the key features about PPFs. The activity that accompanies this presentation seeks to apply PPFs in a slightly different way – focussing on using health resources. Going through the theory at this stage and then following it up with the activity will be useful in developing early understanding of the issues.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859A8A-78E6-4738-8F06-A0BD64C795C7}" type="slidenum">
              <a:rPr lang="en-GB"/>
              <a:pPr/>
              <a:t>6</a:t>
            </a:fld>
            <a:endParaRPr lang="en-GB"/>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r>
              <a:rPr lang="en-GB"/>
              <a:t>These slides introduce the diagrams and then have animation to show how points on the PPF relate to different resource use and allocation. Moving from point A to point B involves sacrificing some capital goods to gain more consumer goods and thus demonstrates the opportunity cost involved. Students doing history can be reminded about the resource allocation decisions taken by Stalin during the 1930s and the subsequent decisions by successive Soviet premiers since the war about what resources are important for a nation like the USSR! (you might of course have to explain a little bit about what the USSR was!)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73B590-5326-4222-A189-E131F76670EA}" type="slidenum">
              <a:rPr lang="en-GB"/>
              <a:pPr/>
              <a:t>7</a:t>
            </a:fld>
            <a:endParaRPr lang="en-GB"/>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r>
              <a:rPr lang="en-GB"/>
              <a:t>The next slide allows the lecturer to demonstrate what happens when resources are not used efficiently and production takes place within the PPF. It then allows the expansion of the PPF and can be used to illustrate the issue of economic growth and where opportunity cost does not exist if the economy moves from point A to point C (in a simple context of course – there is always some form of sacrifice of using resources!).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EA465A-F555-4C0F-B229-7CAA62CE36AD}" type="slidenum">
              <a:rPr lang="en-GB"/>
              <a:pPr/>
              <a:t>8</a:t>
            </a:fld>
            <a:endParaRPr lang="en-GB"/>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GB"/>
              <a:t>The final slide introduces positive and normative statements. Definitions are given on the right hand side and then successive statements appear on the left – each of these can be used as a basis of discussion as to whether they are positive or normative statements and why!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5014A80D-309A-48FD-873E-99729935E546}"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B2AB2245-100B-46B3-A7E8-F73FDA748016}"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914400"/>
            <a:ext cx="1943100" cy="5181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914400"/>
            <a:ext cx="5676900" cy="518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4479A1F8-7447-4C9E-9677-8B94FCFB04C3}" type="slidenum">
              <a:rPr lang="en-GB"/>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7772400" cy="762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0"/>
            <a:ext cx="3810000" cy="4114800"/>
          </a:xfrm>
        </p:spPr>
        <p:txBody>
          <a:bodyPr/>
          <a:lstStyle/>
          <a:p>
            <a:endParaRPr lang="en-US"/>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GB"/>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GB"/>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3ECEF1FF-6E0F-45C4-9B1F-A9FA85CDDD42}"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E6160BCA-01F1-4F43-BD5C-8B29DD1EFD4D}"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847C6274-D838-4AD9-9659-27981AF17B50}"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396BE01E-E7FE-4981-814B-233425017C06}"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6FC8FD5B-968F-44AA-AA8D-EF691ECB7671}"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DFA842EC-D308-4CE3-B72E-E9185B48969F}"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512E7D66-5229-45D8-B9B1-D5193648525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A8EDE2E4-4ECF-4D61-96B4-3F345879D7A8}"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5BCA1219-C3DC-451A-A99B-76C0C0E83672}"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bwMode="auto">
          <a:xfrm>
            <a:off x="685800" y="914400"/>
            <a:ext cx="77724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266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66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GB"/>
          </a:p>
        </p:txBody>
      </p:sp>
      <p:sp>
        <p:nvSpPr>
          <p:cNvPr id="266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GB"/>
          </a:p>
        </p:txBody>
      </p:sp>
      <p:sp>
        <p:nvSpPr>
          <p:cNvPr id="266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3D746199-1E92-46E0-940C-08F45C5AD00D}" type="slidenum">
              <a:rPr lang="en-GB"/>
              <a:pPr/>
              <a:t>‹#›</a:t>
            </a:fld>
            <a:endParaRPr lang="en-GB"/>
          </a:p>
        </p:txBody>
      </p:sp>
      <p:pic>
        <p:nvPicPr>
          <p:cNvPr id="26631" name="Picture 7" descr="top_stripe"/>
          <p:cNvPicPr>
            <a:picLocks noChangeAspect="1" noChangeArrowheads="1"/>
          </p:cNvPicPr>
          <p:nvPr/>
        </p:nvPicPr>
        <p:blipFill>
          <a:blip r:embed="rId14"/>
          <a:srcRect r="3999"/>
          <a:stretch>
            <a:fillRect/>
          </a:stretch>
        </p:blipFill>
        <p:spPr bwMode="auto">
          <a:xfrm>
            <a:off x="0" y="0"/>
            <a:ext cx="9144000" cy="838200"/>
          </a:xfrm>
          <a:prstGeom prst="rect">
            <a:avLst/>
          </a:prstGeom>
          <a:noFill/>
        </p:spPr>
      </p:pic>
      <p:sp>
        <p:nvSpPr>
          <p:cNvPr id="26632" name="Text Box 8"/>
          <p:cNvSpPr txBox="1">
            <a:spLocks noChangeArrowheads="1"/>
          </p:cNvSpPr>
          <p:nvPr/>
        </p:nvSpPr>
        <p:spPr bwMode="auto">
          <a:xfrm>
            <a:off x="6483350" y="560388"/>
            <a:ext cx="2463800" cy="290512"/>
          </a:xfrm>
          <a:prstGeom prst="rect">
            <a:avLst/>
          </a:prstGeom>
          <a:noFill/>
          <a:ln w="9525">
            <a:noFill/>
            <a:miter lim="800000"/>
            <a:headEnd/>
            <a:tailEnd/>
          </a:ln>
          <a:effectLst/>
        </p:spPr>
        <p:txBody>
          <a:bodyPr wrap="none">
            <a:spAutoFit/>
          </a:bodyPr>
          <a:lstStyle/>
          <a:p>
            <a:r>
              <a:rPr lang="en-GB" sz="1300" b="1">
                <a:solidFill>
                  <a:schemeClr val="bg1"/>
                </a:solidFill>
                <a:latin typeface="Verdana" pitchFamily="34" charset="0"/>
              </a:rPr>
              <a:t>http://www.bized.co.uk</a:t>
            </a:r>
          </a:p>
        </p:txBody>
      </p:sp>
      <p:sp>
        <p:nvSpPr>
          <p:cNvPr id="26633" name="Line 9"/>
          <p:cNvSpPr>
            <a:spLocks noChangeShapeType="1"/>
          </p:cNvSpPr>
          <p:nvPr/>
        </p:nvSpPr>
        <p:spPr bwMode="auto">
          <a:xfrm>
            <a:off x="0" y="6248400"/>
            <a:ext cx="9144000" cy="0"/>
          </a:xfrm>
          <a:prstGeom prst="line">
            <a:avLst/>
          </a:prstGeom>
          <a:noFill/>
          <a:ln w="25400">
            <a:solidFill>
              <a:srgbClr val="174174"/>
            </a:solidFill>
            <a:round/>
            <a:headEnd/>
            <a:tailEnd/>
          </a:ln>
          <a:effectLst/>
        </p:spPr>
        <p:txBody>
          <a:bodyPr/>
          <a:lstStyle/>
          <a:p>
            <a:endParaRPr lang="en-US"/>
          </a:p>
        </p:txBody>
      </p:sp>
      <p:sp>
        <p:nvSpPr>
          <p:cNvPr id="26634" name="Text Box 10"/>
          <p:cNvSpPr txBox="1">
            <a:spLocks noChangeArrowheads="1"/>
          </p:cNvSpPr>
          <p:nvPr/>
        </p:nvSpPr>
        <p:spPr bwMode="auto">
          <a:xfrm>
            <a:off x="6859588" y="6583363"/>
            <a:ext cx="2284412" cy="274637"/>
          </a:xfrm>
          <a:prstGeom prst="rect">
            <a:avLst/>
          </a:prstGeom>
          <a:noFill/>
          <a:ln w="9525">
            <a:noFill/>
            <a:miter lim="800000"/>
            <a:headEnd/>
            <a:tailEnd/>
          </a:ln>
          <a:effectLst/>
        </p:spPr>
        <p:txBody>
          <a:bodyPr wrap="none">
            <a:spAutoFit/>
          </a:bodyPr>
          <a:lstStyle/>
          <a:p>
            <a:r>
              <a:rPr lang="en-GB" sz="1200" b="1">
                <a:solidFill>
                  <a:schemeClr val="folHlink"/>
                </a:solidFill>
                <a:latin typeface="Verdana" pitchFamily="34" charset="0"/>
              </a:rPr>
              <a:t>Copyright 2006 – Biz/ed</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Lst>
  <p:txStyles>
    <p:titleStyle>
      <a:lvl1pPr algn="ctr" rtl="0" fontAlgn="base">
        <a:spcBef>
          <a:spcPct val="0"/>
        </a:spcBef>
        <a:spcAft>
          <a:spcPct val="0"/>
        </a:spcAft>
        <a:defRPr sz="4000">
          <a:solidFill>
            <a:srgbClr val="174174"/>
          </a:solidFill>
          <a:latin typeface="+mj-lt"/>
          <a:ea typeface="+mj-ea"/>
          <a:cs typeface="+mj-cs"/>
        </a:defRPr>
      </a:lvl1pPr>
      <a:lvl2pPr algn="ctr" rtl="0" fontAlgn="base">
        <a:spcBef>
          <a:spcPct val="0"/>
        </a:spcBef>
        <a:spcAft>
          <a:spcPct val="0"/>
        </a:spcAft>
        <a:defRPr sz="4000">
          <a:solidFill>
            <a:srgbClr val="174174"/>
          </a:solidFill>
          <a:latin typeface="Verdana" pitchFamily="34" charset="0"/>
          <a:cs typeface="Times New Roman" pitchFamily="18" charset="0"/>
        </a:defRPr>
      </a:lvl2pPr>
      <a:lvl3pPr algn="ctr" rtl="0" fontAlgn="base">
        <a:spcBef>
          <a:spcPct val="0"/>
        </a:spcBef>
        <a:spcAft>
          <a:spcPct val="0"/>
        </a:spcAft>
        <a:defRPr sz="4000">
          <a:solidFill>
            <a:srgbClr val="174174"/>
          </a:solidFill>
          <a:latin typeface="Verdana" pitchFamily="34" charset="0"/>
          <a:cs typeface="Times New Roman" pitchFamily="18" charset="0"/>
        </a:defRPr>
      </a:lvl3pPr>
      <a:lvl4pPr algn="ctr" rtl="0" fontAlgn="base">
        <a:spcBef>
          <a:spcPct val="0"/>
        </a:spcBef>
        <a:spcAft>
          <a:spcPct val="0"/>
        </a:spcAft>
        <a:defRPr sz="4000">
          <a:solidFill>
            <a:srgbClr val="174174"/>
          </a:solidFill>
          <a:latin typeface="Verdana" pitchFamily="34" charset="0"/>
          <a:cs typeface="Times New Roman" pitchFamily="18" charset="0"/>
        </a:defRPr>
      </a:lvl4pPr>
      <a:lvl5pPr algn="ctr" rtl="0" fontAlgn="base">
        <a:spcBef>
          <a:spcPct val="0"/>
        </a:spcBef>
        <a:spcAft>
          <a:spcPct val="0"/>
        </a:spcAft>
        <a:defRPr sz="4000">
          <a:solidFill>
            <a:srgbClr val="174174"/>
          </a:solidFill>
          <a:latin typeface="Verdana" pitchFamily="34" charset="0"/>
          <a:cs typeface="Times New Roman" pitchFamily="18" charset="0"/>
        </a:defRPr>
      </a:lvl5pPr>
      <a:lvl6pPr marL="457200" algn="ctr" rtl="0" fontAlgn="base">
        <a:spcBef>
          <a:spcPct val="0"/>
        </a:spcBef>
        <a:spcAft>
          <a:spcPct val="0"/>
        </a:spcAft>
        <a:defRPr sz="4000">
          <a:solidFill>
            <a:srgbClr val="174174"/>
          </a:solidFill>
          <a:latin typeface="Verdana" pitchFamily="34" charset="0"/>
          <a:cs typeface="Times New Roman" pitchFamily="18" charset="0"/>
        </a:defRPr>
      </a:lvl6pPr>
      <a:lvl7pPr marL="914400" algn="ctr" rtl="0" fontAlgn="base">
        <a:spcBef>
          <a:spcPct val="0"/>
        </a:spcBef>
        <a:spcAft>
          <a:spcPct val="0"/>
        </a:spcAft>
        <a:defRPr sz="4000">
          <a:solidFill>
            <a:srgbClr val="174174"/>
          </a:solidFill>
          <a:latin typeface="Verdana" pitchFamily="34" charset="0"/>
          <a:cs typeface="Times New Roman" pitchFamily="18" charset="0"/>
        </a:defRPr>
      </a:lvl7pPr>
      <a:lvl8pPr marL="1371600" algn="ctr" rtl="0" fontAlgn="base">
        <a:spcBef>
          <a:spcPct val="0"/>
        </a:spcBef>
        <a:spcAft>
          <a:spcPct val="0"/>
        </a:spcAft>
        <a:defRPr sz="4000">
          <a:solidFill>
            <a:srgbClr val="174174"/>
          </a:solidFill>
          <a:latin typeface="Verdana" pitchFamily="34" charset="0"/>
          <a:cs typeface="Times New Roman" pitchFamily="18" charset="0"/>
        </a:defRPr>
      </a:lvl8pPr>
      <a:lvl9pPr marL="1828800" algn="ctr" rtl="0" fontAlgn="base">
        <a:spcBef>
          <a:spcPct val="0"/>
        </a:spcBef>
        <a:spcAft>
          <a:spcPct val="0"/>
        </a:spcAft>
        <a:defRPr sz="4000">
          <a:solidFill>
            <a:srgbClr val="174174"/>
          </a:solidFill>
          <a:latin typeface="Verdana" pitchFamily="34" charset="0"/>
          <a:cs typeface="Times New Roman" pitchFamily="18" charset="0"/>
        </a:defRPr>
      </a:lvl9pPr>
    </p:titleStyle>
    <p:bodyStyle>
      <a:lvl1pPr marL="342900" indent="-342900" algn="l" rtl="0" fontAlgn="base">
        <a:spcBef>
          <a:spcPct val="20000"/>
        </a:spcBef>
        <a:spcAft>
          <a:spcPct val="0"/>
        </a:spcAft>
        <a:buClr>
          <a:srgbClr val="5C89C2"/>
        </a:buClr>
        <a:buChar char="•"/>
        <a:defRPr sz="3200">
          <a:solidFill>
            <a:schemeClr val="tx1"/>
          </a:solidFill>
          <a:latin typeface="+mn-lt"/>
          <a:ea typeface="+mn-ea"/>
          <a:cs typeface="+mn-cs"/>
        </a:defRPr>
      </a:lvl1pPr>
      <a:lvl2pPr marL="742950" indent="-285750" algn="l" rtl="0" fontAlgn="base">
        <a:spcBef>
          <a:spcPct val="20000"/>
        </a:spcBef>
        <a:spcAft>
          <a:spcPct val="0"/>
        </a:spcAft>
        <a:buClr>
          <a:srgbClr val="5C89C2"/>
        </a:buClr>
        <a:buChar char="–"/>
        <a:defRPr sz="2800">
          <a:solidFill>
            <a:schemeClr val="tx1"/>
          </a:solidFill>
          <a:latin typeface="+mn-lt"/>
          <a:cs typeface="+mn-cs"/>
        </a:defRPr>
      </a:lvl2pPr>
      <a:lvl3pPr marL="1143000" indent="-228600" algn="l" rtl="0" fontAlgn="base">
        <a:spcBef>
          <a:spcPct val="20000"/>
        </a:spcBef>
        <a:spcAft>
          <a:spcPct val="0"/>
        </a:spcAft>
        <a:buClr>
          <a:srgbClr val="5C89C2"/>
        </a:buClr>
        <a:buChar char="•"/>
        <a:defRPr sz="2400">
          <a:solidFill>
            <a:schemeClr val="tx1"/>
          </a:solidFill>
          <a:latin typeface="+mn-lt"/>
          <a:cs typeface="+mn-cs"/>
        </a:defRPr>
      </a:lvl3pPr>
      <a:lvl4pPr marL="1600200" indent="-228600" algn="l" rtl="0" fontAlgn="base">
        <a:spcBef>
          <a:spcPct val="20000"/>
        </a:spcBef>
        <a:spcAft>
          <a:spcPct val="0"/>
        </a:spcAft>
        <a:buClr>
          <a:srgbClr val="5C89C2"/>
        </a:buClr>
        <a:buChar char="–"/>
        <a:defRPr sz="2000">
          <a:solidFill>
            <a:schemeClr val="tx1"/>
          </a:solidFill>
          <a:latin typeface="+mn-lt"/>
          <a:cs typeface="+mn-cs"/>
        </a:defRPr>
      </a:lvl4pPr>
      <a:lvl5pPr marL="2057400" indent="-228600" algn="l" rtl="0" fontAlgn="base">
        <a:spcBef>
          <a:spcPct val="20000"/>
        </a:spcBef>
        <a:spcAft>
          <a:spcPct val="0"/>
        </a:spcAft>
        <a:buClr>
          <a:srgbClr val="5C89C2"/>
        </a:buClr>
        <a:buChar char="»"/>
        <a:defRPr sz="2000">
          <a:solidFill>
            <a:schemeClr val="tx1"/>
          </a:solidFill>
          <a:latin typeface="+mn-lt"/>
          <a:cs typeface="+mn-cs"/>
        </a:defRPr>
      </a:lvl5pPr>
      <a:lvl6pPr marL="2514600" indent="-228600" algn="l" rtl="0" fontAlgn="base">
        <a:spcBef>
          <a:spcPct val="20000"/>
        </a:spcBef>
        <a:spcAft>
          <a:spcPct val="0"/>
        </a:spcAft>
        <a:buClr>
          <a:srgbClr val="5C89C2"/>
        </a:buClr>
        <a:buChar char="»"/>
        <a:defRPr sz="2000">
          <a:solidFill>
            <a:schemeClr val="tx1"/>
          </a:solidFill>
          <a:latin typeface="+mn-lt"/>
          <a:cs typeface="+mn-cs"/>
        </a:defRPr>
      </a:lvl6pPr>
      <a:lvl7pPr marL="2971800" indent="-228600" algn="l" rtl="0" fontAlgn="base">
        <a:spcBef>
          <a:spcPct val="20000"/>
        </a:spcBef>
        <a:spcAft>
          <a:spcPct val="0"/>
        </a:spcAft>
        <a:buClr>
          <a:srgbClr val="5C89C2"/>
        </a:buClr>
        <a:buChar char="»"/>
        <a:defRPr sz="2000">
          <a:solidFill>
            <a:schemeClr val="tx1"/>
          </a:solidFill>
          <a:latin typeface="+mn-lt"/>
          <a:cs typeface="+mn-cs"/>
        </a:defRPr>
      </a:lvl7pPr>
      <a:lvl8pPr marL="3429000" indent="-228600" algn="l" rtl="0" fontAlgn="base">
        <a:spcBef>
          <a:spcPct val="20000"/>
        </a:spcBef>
        <a:spcAft>
          <a:spcPct val="0"/>
        </a:spcAft>
        <a:buClr>
          <a:srgbClr val="5C89C2"/>
        </a:buClr>
        <a:buChar char="»"/>
        <a:defRPr sz="2000">
          <a:solidFill>
            <a:schemeClr val="tx1"/>
          </a:solidFill>
          <a:latin typeface="+mn-lt"/>
          <a:cs typeface="+mn-cs"/>
        </a:defRPr>
      </a:lvl8pPr>
      <a:lvl9pPr marL="3886200" indent="-228600" algn="l" rtl="0" fontAlgn="base">
        <a:spcBef>
          <a:spcPct val="20000"/>
        </a:spcBef>
        <a:spcAft>
          <a:spcPct val="0"/>
        </a:spcAft>
        <a:buClr>
          <a:srgbClr val="5C89C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3568" y="1844824"/>
            <a:ext cx="7772400" cy="1600200"/>
          </a:xfrm>
        </p:spPr>
        <p:txBody>
          <a:bodyPr/>
          <a:lstStyle/>
          <a:p>
            <a:r>
              <a:rPr lang="en-GB" sz="2800" dirty="0" err="1" smtClean="0"/>
              <a:t>Mr.</a:t>
            </a:r>
            <a:r>
              <a:rPr lang="en-GB" sz="2800" dirty="0" smtClean="0"/>
              <a:t> </a:t>
            </a:r>
            <a:r>
              <a:rPr lang="en-GB" sz="2800" dirty="0" err="1" smtClean="0"/>
              <a:t>Chaudhari</a:t>
            </a:r>
            <a:r>
              <a:rPr lang="en-GB" sz="2800" dirty="0" smtClean="0"/>
              <a:t> V.M.</a:t>
            </a:r>
            <a:r>
              <a:rPr lang="en-GB" sz="2800" dirty="0" smtClean="0"/>
              <a:t/>
            </a:r>
            <a:br>
              <a:rPr lang="en-GB" sz="2800" dirty="0" smtClean="0"/>
            </a:br>
            <a:r>
              <a:rPr lang="en-GB" sz="2800" dirty="0" smtClean="0"/>
              <a:t>Introduction of </a:t>
            </a:r>
            <a:r>
              <a:rPr lang="en-GB" sz="2800" dirty="0"/>
              <a:t>Economics</a:t>
            </a:r>
          </a:p>
        </p:txBody>
      </p:sp>
      <p:sp>
        <p:nvSpPr>
          <p:cNvPr id="3075" name="Rectangle 3"/>
          <p:cNvSpPr>
            <a:spLocks noGrp="1" noChangeArrowheads="1"/>
          </p:cNvSpPr>
          <p:nvPr>
            <p:ph type="subTitle" idx="1"/>
          </p:nvPr>
        </p:nvSpPr>
        <p:spPr>
          <a:xfrm>
            <a:off x="1371600" y="3429000"/>
            <a:ext cx="6400800" cy="1752600"/>
          </a:xfrm>
        </p:spPr>
        <p:txBody>
          <a:bodyPr/>
          <a:lstStyle/>
          <a:p>
            <a:r>
              <a:rPr lang="en-GB" dirty="0"/>
              <a:t>The Economic Problem</a:t>
            </a:r>
          </a:p>
          <a:p>
            <a:r>
              <a:rPr lang="en-GB" dirty="0"/>
              <a:t>Opportunity Cost</a:t>
            </a:r>
          </a:p>
          <a:p>
            <a:r>
              <a:rPr lang="en-GB" dirty="0"/>
              <a:t>Production Possibility Frontiers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p:txBody>
          <a:bodyPr/>
          <a:lstStyle/>
          <a:p>
            <a:r>
              <a:rPr lang="en-GB"/>
              <a:t>The Economic Problem</a:t>
            </a:r>
          </a:p>
        </p:txBody>
      </p:sp>
      <p:sp>
        <p:nvSpPr>
          <p:cNvPr id="5123" name="Rectangle 1027"/>
          <p:cNvSpPr>
            <a:spLocks noGrp="1" noChangeArrowheads="1"/>
          </p:cNvSpPr>
          <p:nvPr>
            <p:ph type="body" sz="half" idx="2"/>
          </p:nvPr>
        </p:nvSpPr>
        <p:spPr/>
        <p:txBody>
          <a:bodyPr/>
          <a:lstStyle/>
          <a:p>
            <a:r>
              <a:rPr lang="en-GB" sz="2800"/>
              <a:t>Unlimited Wants</a:t>
            </a:r>
          </a:p>
          <a:p>
            <a:r>
              <a:rPr lang="en-GB" sz="2800"/>
              <a:t>Scarce Resources – Land, Labour, Capital</a:t>
            </a:r>
          </a:p>
          <a:p>
            <a:r>
              <a:rPr lang="en-GB" sz="2800"/>
              <a:t>Resource Use</a:t>
            </a:r>
          </a:p>
          <a:p>
            <a:r>
              <a:rPr lang="en-GB" sz="2800"/>
              <a:t>Choices</a:t>
            </a:r>
          </a:p>
        </p:txBody>
      </p:sp>
      <p:sp>
        <p:nvSpPr>
          <p:cNvPr id="5136" name="Text Box 1040"/>
          <p:cNvSpPr txBox="1">
            <a:spLocks noChangeArrowheads="1"/>
          </p:cNvSpPr>
          <p:nvPr/>
        </p:nvSpPr>
        <p:spPr bwMode="auto">
          <a:xfrm>
            <a:off x="611188" y="5805488"/>
            <a:ext cx="3521075" cy="274637"/>
          </a:xfrm>
          <a:prstGeom prst="rect">
            <a:avLst/>
          </a:prstGeom>
          <a:noFill/>
          <a:ln w="9525">
            <a:noFill/>
            <a:miter lim="800000"/>
            <a:headEnd/>
            <a:tailEnd/>
          </a:ln>
          <a:effectLst/>
        </p:spPr>
        <p:txBody>
          <a:bodyPr>
            <a:spAutoFit/>
          </a:bodyPr>
          <a:lstStyle/>
          <a:p>
            <a:r>
              <a:rPr lang="en-GB" sz="1200">
                <a:latin typeface="Verdana" pitchFamily="34" charset="0"/>
              </a:rPr>
              <a:t>A wind farm.</a:t>
            </a:r>
            <a:r>
              <a:rPr lang="en-GB" sz="1200">
                <a:solidFill>
                  <a:srgbClr val="222222"/>
                </a:solidFill>
                <a:latin typeface="Verdana" pitchFamily="34" charset="0"/>
              </a:rPr>
              <a:t> Copyright: iStock.com</a:t>
            </a:r>
            <a:endParaRPr lang="en-GB" sz="1200">
              <a:latin typeface="Verdana" pitchFamily="34" charset="0"/>
            </a:endParaRPr>
          </a:p>
        </p:txBody>
      </p:sp>
      <p:pic>
        <p:nvPicPr>
          <p:cNvPr id="5137" name="Picture 1041"/>
          <p:cNvPicPr>
            <a:picLocks noChangeAspect="1" noChangeArrowheads="1"/>
          </p:cNvPicPr>
          <p:nvPr/>
        </p:nvPicPr>
        <p:blipFill>
          <a:blip r:embed="rId3"/>
          <a:srcRect/>
          <a:stretch>
            <a:fillRect/>
          </a:stretch>
        </p:blipFill>
        <p:spPr bwMode="auto">
          <a:xfrm>
            <a:off x="755650" y="1628775"/>
            <a:ext cx="2747963" cy="41036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p:txBody>
          <a:bodyPr/>
          <a:lstStyle/>
          <a:p>
            <a:r>
              <a:rPr lang="en-GB"/>
              <a:t>The Economic Problem</a:t>
            </a:r>
          </a:p>
        </p:txBody>
      </p:sp>
      <p:sp>
        <p:nvSpPr>
          <p:cNvPr id="1027" name="Rectangle 3"/>
          <p:cNvSpPr>
            <a:spLocks noGrp="1" noChangeArrowheads="1"/>
          </p:cNvSpPr>
          <p:nvPr>
            <p:ph type="body" idx="1"/>
          </p:nvPr>
        </p:nvSpPr>
        <p:spPr/>
        <p:txBody>
          <a:bodyPr/>
          <a:lstStyle/>
          <a:p>
            <a:r>
              <a:rPr lang="en-GB" sz="2400" b="1">
                <a:solidFill>
                  <a:srgbClr val="174174"/>
                </a:solidFill>
              </a:rPr>
              <a:t>What goods and services should an economy produce?</a:t>
            </a:r>
            <a:r>
              <a:rPr lang="en-GB" sz="2400"/>
              <a:t> – should the emphasis be on agriculture, manufacturing or services, should it be on sport and leisure or housing?</a:t>
            </a:r>
          </a:p>
          <a:p>
            <a:r>
              <a:rPr lang="en-GB" sz="2400" b="1">
                <a:solidFill>
                  <a:srgbClr val="174174"/>
                </a:solidFill>
              </a:rPr>
              <a:t>How should goods and services be produced?</a:t>
            </a:r>
            <a:r>
              <a:rPr lang="en-GB" sz="2400"/>
              <a:t> – labour intensive, land intensive, capital intensive? Efficiency?</a:t>
            </a:r>
          </a:p>
          <a:p>
            <a:r>
              <a:rPr lang="en-GB" sz="2400" b="1">
                <a:solidFill>
                  <a:srgbClr val="174174"/>
                </a:solidFill>
              </a:rPr>
              <a:t>Who should get the goods and services produced?</a:t>
            </a:r>
            <a:r>
              <a:rPr lang="en-GB" sz="2400"/>
              <a:t> – even distribution? more for the rich? for those who work hard?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GB"/>
              <a:t>Opportunity Cost</a:t>
            </a:r>
          </a:p>
        </p:txBody>
      </p:sp>
      <p:sp>
        <p:nvSpPr>
          <p:cNvPr id="7171" name="Rectangle 3"/>
          <p:cNvSpPr>
            <a:spLocks noGrp="1" noChangeArrowheads="1"/>
          </p:cNvSpPr>
          <p:nvPr>
            <p:ph type="body" idx="1"/>
          </p:nvPr>
        </p:nvSpPr>
        <p:spPr/>
        <p:txBody>
          <a:bodyPr/>
          <a:lstStyle/>
          <a:p>
            <a:r>
              <a:rPr lang="en-GB" sz="2800">
                <a:solidFill>
                  <a:srgbClr val="174174"/>
                </a:solidFill>
              </a:rPr>
              <a:t>Definition – the cost expressed in terms of the next best alternative sacrificed</a:t>
            </a:r>
          </a:p>
          <a:p>
            <a:r>
              <a:rPr lang="en-GB" sz="2800"/>
              <a:t>Helps us view the true cost of decision making</a:t>
            </a:r>
          </a:p>
          <a:p>
            <a:r>
              <a:rPr lang="en-GB" sz="2800"/>
              <a:t>Implies valuing different choices</a:t>
            </a:r>
          </a:p>
          <a:p>
            <a:pPr>
              <a:buFontTx/>
              <a:buNone/>
            </a:pPr>
            <a:endParaRPr lang="en-GB" sz="28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990600"/>
            <a:ext cx="7772400" cy="762000"/>
          </a:xfrm>
        </p:spPr>
        <p:txBody>
          <a:bodyPr/>
          <a:lstStyle/>
          <a:p>
            <a:r>
              <a:rPr lang="en-GB" sz="3800"/>
              <a:t>Production Possibility Frontiers</a:t>
            </a:r>
          </a:p>
        </p:txBody>
      </p:sp>
      <p:sp>
        <p:nvSpPr>
          <p:cNvPr id="10243" name="Rectangle 3"/>
          <p:cNvSpPr>
            <a:spLocks noGrp="1" noChangeArrowheads="1"/>
          </p:cNvSpPr>
          <p:nvPr>
            <p:ph type="body" idx="1"/>
          </p:nvPr>
        </p:nvSpPr>
        <p:spPr/>
        <p:txBody>
          <a:bodyPr/>
          <a:lstStyle/>
          <a:p>
            <a:r>
              <a:rPr lang="en-GB" sz="2400"/>
              <a:t>Show the different combinations of goods and services that can be produced with a given amount of resources</a:t>
            </a:r>
          </a:p>
          <a:p>
            <a:r>
              <a:rPr lang="en-GB" sz="2400"/>
              <a:t>No ‘ideal’ point on the curve</a:t>
            </a:r>
          </a:p>
          <a:p>
            <a:r>
              <a:rPr lang="en-GB" sz="2400"/>
              <a:t>Any point inside the curve – suggests resources are not being utilised efficiently</a:t>
            </a:r>
          </a:p>
          <a:p>
            <a:r>
              <a:rPr lang="en-GB" sz="2400"/>
              <a:t>Any point outside the curve – not attainable with the current level of resources</a:t>
            </a:r>
          </a:p>
          <a:p>
            <a:r>
              <a:rPr lang="en-GB" sz="2400"/>
              <a:t>Useful to demonstrate economic growth and opportunity cost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990600"/>
            <a:ext cx="7772400" cy="762000"/>
          </a:xfrm>
        </p:spPr>
        <p:txBody>
          <a:bodyPr/>
          <a:lstStyle/>
          <a:p>
            <a:r>
              <a:rPr lang="en-GB"/>
              <a:t>Production Possibility Frontiers</a:t>
            </a:r>
          </a:p>
        </p:txBody>
      </p:sp>
      <p:sp>
        <p:nvSpPr>
          <p:cNvPr id="11267" name="Line 3"/>
          <p:cNvSpPr>
            <a:spLocks noChangeShapeType="1"/>
          </p:cNvSpPr>
          <p:nvPr/>
        </p:nvSpPr>
        <p:spPr bwMode="auto">
          <a:xfrm>
            <a:off x="2362200" y="2057400"/>
            <a:ext cx="0" cy="3886200"/>
          </a:xfrm>
          <a:prstGeom prst="line">
            <a:avLst/>
          </a:prstGeom>
          <a:noFill/>
          <a:ln w="38100">
            <a:solidFill>
              <a:schemeClr val="tx1"/>
            </a:solidFill>
            <a:round/>
            <a:headEnd/>
            <a:tailEnd/>
          </a:ln>
          <a:effectLst/>
        </p:spPr>
        <p:txBody>
          <a:bodyPr/>
          <a:lstStyle/>
          <a:p>
            <a:endParaRPr lang="en-US"/>
          </a:p>
        </p:txBody>
      </p:sp>
      <p:sp>
        <p:nvSpPr>
          <p:cNvPr id="11268" name="Line 4"/>
          <p:cNvSpPr>
            <a:spLocks noChangeShapeType="1"/>
          </p:cNvSpPr>
          <p:nvPr/>
        </p:nvSpPr>
        <p:spPr bwMode="auto">
          <a:xfrm>
            <a:off x="2362200" y="5943600"/>
            <a:ext cx="4953000" cy="0"/>
          </a:xfrm>
          <a:prstGeom prst="line">
            <a:avLst/>
          </a:prstGeom>
          <a:noFill/>
          <a:ln w="38100">
            <a:solidFill>
              <a:schemeClr val="tx1"/>
            </a:solidFill>
            <a:round/>
            <a:headEnd/>
            <a:tailEnd/>
          </a:ln>
          <a:effectLst/>
        </p:spPr>
        <p:txBody>
          <a:bodyPr/>
          <a:lstStyle/>
          <a:p>
            <a:endParaRPr lang="en-US"/>
          </a:p>
        </p:txBody>
      </p:sp>
      <p:sp>
        <p:nvSpPr>
          <p:cNvPr id="11270" name="Arc 6"/>
          <p:cNvSpPr>
            <a:spLocks/>
          </p:cNvSpPr>
          <p:nvPr/>
        </p:nvSpPr>
        <p:spPr bwMode="auto">
          <a:xfrm>
            <a:off x="2362200" y="2590800"/>
            <a:ext cx="4189413" cy="3429000"/>
          </a:xfrm>
          <a:custGeom>
            <a:avLst/>
            <a:gdLst>
              <a:gd name="G0" fmla="+- 0 0 0"/>
              <a:gd name="G1" fmla="+- 21600 0 0"/>
              <a:gd name="G2" fmla="+- 21600 0 0"/>
              <a:gd name="T0" fmla="*/ 0 w 21590"/>
              <a:gd name="T1" fmla="*/ 0 h 21600"/>
              <a:gd name="T2" fmla="*/ 21590 w 21590"/>
              <a:gd name="T3" fmla="*/ 20945 h 21600"/>
              <a:gd name="T4" fmla="*/ 0 w 21590"/>
              <a:gd name="T5" fmla="*/ 21600 h 21600"/>
            </a:gdLst>
            <a:ahLst/>
            <a:cxnLst>
              <a:cxn ang="0">
                <a:pos x="T0" y="T1"/>
              </a:cxn>
              <a:cxn ang="0">
                <a:pos x="T2" y="T3"/>
              </a:cxn>
              <a:cxn ang="0">
                <a:pos x="T4" y="T5"/>
              </a:cxn>
            </a:cxnLst>
            <a:rect l="0" t="0" r="r" b="b"/>
            <a:pathLst>
              <a:path w="21590" h="21600" fill="none" extrusionOk="0">
                <a:moveTo>
                  <a:pt x="-1" y="0"/>
                </a:moveTo>
                <a:cubicBezTo>
                  <a:pt x="11674" y="0"/>
                  <a:pt x="21236" y="9276"/>
                  <a:pt x="21590" y="20944"/>
                </a:cubicBezTo>
              </a:path>
              <a:path w="21590" h="21600" stroke="0" extrusionOk="0">
                <a:moveTo>
                  <a:pt x="-1" y="0"/>
                </a:moveTo>
                <a:cubicBezTo>
                  <a:pt x="11674" y="0"/>
                  <a:pt x="21236" y="9276"/>
                  <a:pt x="21590" y="20944"/>
                </a:cubicBezTo>
                <a:lnTo>
                  <a:pt x="0" y="21600"/>
                </a:lnTo>
                <a:close/>
              </a:path>
            </a:pathLst>
          </a:custGeom>
          <a:noFill/>
          <a:ln w="57150">
            <a:solidFill>
              <a:srgbClr val="0000FF"/>
            </a:solidFill>
            <a:round/>
            <a:headEnd/>
            <a:tailEnd/>
          </a:ln>
          <a:effectLst/>
        </p:spPr>
        <p:txBody>
          <a:bodyPr wrap="none" anchor="ctr"/>
          <a:lstStyle/>
          <a:p>
            <a:pPr algn="ctr"/>
            <a:endParaRPr lang="en-US">
              <a:solidFill>
                <a:srgbClr val="0000FF"/>
              </a:solidFill>
            </a:endParaRPr>
          </a:p>
        </p:txBody>
      </p:sp>
      <p:sp>
        <p:nvSpPr>
          <p:cNvPr id="11271" name="Text Box 7"/>
          <p:cNvSpPr txBox="1">
            <a:spLocks noChangeArrowheads="1"/>
          </p:cNvSpPr>
          <p:nvPr/>
        </p:nvSpPr>
        <p:spPr bwMode="auto">
          <a:xfrm>
            <a:off x="604838" y="1847850"/>
            <a:ext cx="1757362" cy="336550"/>
          </a:xfrm>
          <a:prstGeom prst="rect">
            <a:avLst/>
          </a:prstGeom>
          <a:noFill/>
          <a:ln w="9525">
            <a:noFill/>
            <a:miter lim="800000"/>
            <a:headEnd/>
            <a:tailEnd/>
          </a:ln>
          <a:effectLst/>
        </p:spPr>
        <p:txBody>
          <a:bodyPr wrap="none">
            <a:spAutoFit/>
          </a:bodyPr>
          <a:lstStyle/>
          <a:p>
            <a:r>
              <a:rPr lang="en-GB" sz="1600" b="1">
                <a:latin typeface="Verdana" pitchFamily="34" charset="0"/>
              </a:rPr>
              <a:t>Capital Goods</a:t>
            </a:r>
          </a:p>
        </p:txBody>
      </p:sp>
      <p:sp>
        <p:nvSpPr>
          <p:cNvPr id="11272" name="Text Box 8"/>
          <p:cNvSpPr txBox="1">
            <a:spLocks noChangeArrowheads="1"/>
          </p:cNvSpPr>
          <p:nvPr/>
        </p:nvSpPr>
        <p:spPr bwMode="auto">
          <a:xfrm>
            <a:off x="6858000" y="5900738"/>
            <a:ext cx="2109788" cy="336550"/>
          </a:xfrm>
          <a:prstGeom prst="rect">
            <a:avLst/>
          </a:prstGeom>
          <a:noFill/>
          <a:ln w="9525">
            <a:noFill/>
            <a:miter lim="800000"/>
            <a:headEnd/>
            <a:tailEnd/>
          </a:ln>
          <a:effectLst/>
        </p:spPr>
        <p:txBody>
          <a:bodyPr wrap="none">
            <a:spAutoFit/>
          </a:bodyPr>
          <a:lstStyle/>
          <a:p>
            <a:r>
              <a:rPr lang="en-GB" sz="1600" b="1">
                <a:latin typeface="Verdana" pitchFamily="34" charset="0"/>
              </a:rPr>
              <a:t>Consumer Goods</a:t>
            </a:r>
          </a:p>
        </p:txBody>
      </p:sp>
      <p:sp>
        <p:nvSpPr>
          <p:cNvPr id="11273" name="Line 9"/>
          <p:cNvSpPr>
            <a:spLocks noChangeShapeType="1"/>
          </p:cNvSpPr>
          <p:nvPr/>
        </p:nvSpPr>
        <p:spPr bwMode="auto">
          <a:xfrm>
            <a:off x="2362200" y="3505200"/>
            <a:ext cx="2819400" cy="0"/>
          </a:xfrm>
          <a:prstGeom prst="line">
            <a:avLst/>
          </a:prstGeom>
          <a:noFill/>
          <a:ln w="38100">
            <a:solidFill>
              <a:srgbClr val="FFCC00"/>
            </a:solidFill>
            <a:prstDash val="dash"/>
            <a:round/>
            <a:headEnd/>
            <a:tailEnd/>
          </a:ln>
          <a:effectLst/>
        </p:spPr>
        <p:txBody>
          <a:bodyPr/>
          <a:lstStyle/>
          <a:p>
            <a:endParaRPr lang="en-US"/>
          </a:p>
        </p:txBody>
      </p:sp>
      <p:sp>
        <p:nvSpPr>
          <p:cNvPr id="11274" name="Line 10"/>
          <p:cNvSpPr>
            <a:spLocks noChangeShapeType="1"/>
          </p:cNvSpPr>
          <p:nvPr/>
        </p:nvSpPr>
        <p:spPr bwMode="auto">
          <a:xfrm>
            <a:off x="5181600" y="3505200"/>
            <a:ext cx="0" cy="2438400"/>
          </a:xfrm>
          <a:prstGeom prst="line">
            <a:avLst/>
          </a:prstGeom>
          <a:noFill/>
          <a:ln w="38100">
            <a:solidFill>
              <a:srgbClr val="FFCC00"/>
            </a:solidFill>
            <a:prstDash val="dash"/>
            <a:round/>
            <a:headEnd/>
            <a:tailEnd/>
          </a:ln>
          <a:effectLst/>
        </p:spPr>
        <p:txBody>
          <a:bodyPr/>
          <a:lstStyle/>
          <a:p>
            <a:endParaRPr lang="en-US"/>
          </a:p>
        </p:txBody>
      </p:sp>
      <p:sp>
        <p:nvSpPr>
          <p:cNvPr id="11275" name="Text Box 11"/>
          <p:cNvSpPr txBox="1">
            <a:spLocks noChangeArrowheads="1"/>
          </p:cNvSpPr>
          <p:nvPr/>
        </p:nvSpPr>
        <p:spPr bwMode="auto">
          <a:xfrm>
            <a:off x="1889125" y="3292475"/>
            <a:ext cx="473075" cy="336550"/>
          </a:xfrm>
          <a:prstGeom prst="rect">
            <a:avLst/>
          </a:prstGeom>
          <a:noFill/>
          <a:ln w="9525">
            <a:noFill/>
            <a:miter lim="800000"/>
            <a:headEnd/>
            <a:tailEnd/>
          </a:ln>
          <a:effectLst/>
        </p:spPr>
        <p:txBody>
          <a:bodyPr wrap="none">
            <a:spAutoFit/>
          </a:bodyPr>
          <a:lstStyle/>
          <a:p>
            <a:r>
              <a:rPr lang="en-GB" sz="1600" b="1">
                <a:latin typeface="Verdana" pitchFamily="34" charset="0"/>
              </a:rPr>
              <a:t>Yo</a:t>
            </a:r>
          </a:p>
        </p:txBody>
      </p:sp>
      <p:sp>
        <p:nvSpPr>
          <p:cNvPr id="11276" name="Text Box 12"/>
          <p:cNvSpPr txBox="1">
            <a:spLocks noChangeArrowheads="1"/>
          </p:cNvSpPr>
          <p:nvPr/>
        </p:nvSpPr>
        <p:spPr bwMode="auto">
          <a:xfrm>
            <a:off x="4953000" y="5911850"/>
            <a:ext cx="479425" cy="336550"/>
          </a:xfrm>
          <a:prstGeom prst="rect">
            <a:avLst/>
          </a:prstGeom>
          <a:noFill/>
          <a:ln w="9525">
            <a:noFill/>
            <a:miter lim="800000"/>
            <a:headEnd/>
            <a:tailEnd/>
          </a:ln>
          <a:effectLst/>
        </p:spPr>
        <p:txBody>
          <a:bodyPr wrap="none">
            <a:spAutoFit/>
          </a:bodyPr>
          <a:lstStyle/>
          <a:p>
            <a:r>
              <a:rPr lang="en-GB" sz="1600" b="1">
                <a:latin typeface="Verdana" pitchFamily="34" charset="0"/>
              </a:rPr>
              <a:t>Xo</a:t>
            </a:r>
          </a:p>
        </p:txBody>
      </p:sp>
      <p:sp>
        <p:nvSpPr>
          <p:cNvPr id="11277" name="Text Box 13"/>
          <p:cNvSpPr txBox="1">
            <a:spLocks noChangeArrowheads="1"/>
          </p:cNvSpPr>
          <p:nvPr/>
        </p:nvSpPr>
        <p:spPr bwMode="auto">
          <a:xfrm>
            <a:off x="5241925" y="3155950"/>
            <a:ext cx="392113" cy="457200"/>
          </a:xfrm>
          <a:prstGeom prst="rect">
            <a:avLst/>
          </a:prstGeom>
          <a:noFill/>
          <a:ln w="9525">
            <a:noFill/>
            <a:miter lim="800000"/>
            <a:headEnd/>
            <a:tailEnd/>
          </a:ln>
          <a:effectLst/>
        </p:spPr>
        <p:txBody>
          <a:bodyPr wrap="none">
            <a:spAutoFit/>
          </a:bodyPr>
          <a:lstStyle/>
          <a:p>
            <a:r>
              <a:rPr lang="en-GB">
                <a:latin typeface="Verdana" pitchFamily="34" charset="0"/>
              </a:rPr>
              <a:t>A</a:t>
            </a:r>
          </a:p>
        </p:txBody>
      </p:sp>
      <p:sp>
        <p:nvSpPr>
          <p:cNvPr id="11278" name="Line 14"/>
          <p:cNvSpPr>
            <a:spLocks noChangeShapeType="1"/>
          </p:cNvSpPr>
          <p:nvPr/>
        </p:nvSpPr>
        <p:spPr bwMode="auto">
          <a:xfrm>
            <a:off x="2362200" y="4724400"/>
            <a:ext cx="3886200" cy="0"/>
          </a:xfrm>
          <a:prstGeom prst="line">
            <a:avLst/>
          </a:prstGeom>
          <a:noFill/>
          <a:ln w="38100">
            <a:solidFill>
              <a:srgbClr val="000099"/>
            </a:solidFill>
            <a:round/>
            <a:headEnd/>
            <a:tailEnd/>
          </a:ln>
          <a:effectLst/>
        </p:spPr>
        <p:txBody>
          <a:bodyPr/>
          <a:lstStyle/>
          <a:p>
            <a:endParaRPr lang="en-US"/>
          </a:p>
        </p:txBody>
      </p:sp>
      <p:sp>
        <p:nvSpPr>
          <p:cNvPr id="11279" name="Line 15"/>
          <p:cNvSpPr>
            <a:spLocks noChangeShapeType="1"/>
          </p:cNvSpPr>
          <p:nvPr/>
        </p:nvSpPr>
        <p:spPr bwMode="auto">
          <a:xfrm>
            <a:off x="6248400" y="4724400"/>
            <a:ext cx="0" cy="1219200"/>
          </a:xfrm>
          <a:prstGeom prst="line">
            <a:avLst/>
          </a:prstGeom>
          <a:noFill/>
          <a:ln w="38100">
            <a:solidFill>
              <a:srgbClr val="000099"/>
            </a:solidFill>
            <a:round/>
            <a:headEnd/>
            <a:tailEnd/>
          </a:ln>
          <a:effectLst/>
        </p:spPr>
        <p:txBody>
          <a:bodyPr/>
          <a:lstStyle/>
          <a:p>
            <a:endParaRPr lang="en-US"/>
          </a:p>
        </p:txBody>
      </p:sp>
      <p:sp>
        <p:nvSpPr>
          <p:cNvPr id="11280" name="Text Box 16"/>
          <p:cNvSpPr txBox="1">
            <a:spLocks noChangeArrowheads="1"/>
          </p:cNvSpPr>
          <p:nvPr/>
        </p:nvSpPr>
        <p:spPr bwMode="auto">
          <a:xfrm>
            <a:off x="6248400" y="4410075"/>
            <a:ext cx="393700" cy="457200"/>
          </a:xfrm>
          <a:prstGeom prst="rect">
            <a:avLst/>
          </a:prstGeom>
          <a:noFill/>
          <a:ln w="9525">
            <a:noFill/>
            <a:miter lim="800000"/>
            <a:headEnd/>
            <a:tailEnd/>
          </a:ln>
          <a:effectLst/>
        </p:spPr>
        <p:txBody>
          <a:bodyPr wrap="none">
            <a:spAutoFit/>
          </a:bodyPr>
          <a:lstStyle/>
          <a:p>
            <a:r>
              <a:rPr lang="en-GB">
                <a:latin typeface="Verdana" pitchFamily="34" charset="0"/>
              </a:rPr>
              <a:t>B</a:t>
            </a:r>
          </a:p>
        </p:txBody>
      </p:sp>
      <p:sp>
        <p:nvSpPr>
          <p:cNvPr id="11281" name="Text Box 17"/>
          <p:cNvSpPr txBox="1">
            <a:spLocks noChangeArrowheads="1"/>
          </p:cNvSpPr>
          <p:nvPr/>
        </p:nvSpPr>
        <p:spPr bwMode="auto">
          <a:xfrm>
            <a:off x="1905000" y="4540250"/>
            <a:ext cx="477838" cy="336550"/>
          </a:xfrm>
          <a:prstGeom prst="rect">
            <a:avLst/>
          </a:prstGeom>
          <a:noFill/>
          <a:ln w="9525">
            <a:noFill/>
            <a:miter lim="800000"/>
            <a:headEnd/>
            <a:tailEnd/>
          </a:ln>
          <a:effectLst/>
        </p:spPr>
        <p:txBody>
          <a:bodyPr wrap="none">
            <a:spAutoFit/>
          </a:bodyPr>
          <a:lstStyle/>
          <a:p>
            <a:r>
              <a:rPr lang="en-GB" sz="1600" b="1">
                <a:latin typeface="Verdana" pitchFamily="34" charset="0"/>
              </a:rPr>
              <a:t>Y1</a:t>
            </a:r>
          </a:p>
        </p:txBody>
      </p:sp>
      <p:sp>
        <p:nvSpPr>
          <p:cNvPr id="11282" name="Text Box 18"/>
          <p:cNvSpPr txBox="1">
            <a:spLocks noChangeArrowheads="1"/>
          </p:cNvSpPr>
          <p:nvPr/>
        </p:nvSpPr>
        <p:spPr bwMode="auto">
          <a:xfrm>
            <a:off x="6003925" y="5911850"/>
            <a:ext cx="484188" cy="336550"/>
          </a:xfrm>
          <a:prstGeom prst="rect">
            <a:avLst/>
          </a:prstGeom>
          <a:noFill/>
          <a:ln w="9525">
            <a:noFill/>
            <a:miter lim="800000"/>
            <a:headEnd/>
            <a:tailEnd/>
          </a:ln>
          <a:effectLst/>
        </p:spPr>
        <p:txBody>
          <a:bodyPr wrap="none">
            <a:spAutoFit/>
          </a:bodyPr>
          <a:lstStyle/>
          <a:p>
            <a:r>
              <a:rPr lang="en-GB" sz="1600" b="1">
                <a:latin typeface="Verdana" pitchFamily="34" charset="0"/>
              </a:rPr>
              <a:t>X1</a:t>
            </a:r>
          </a:p>
        </p:txBody>
      </p:sp>
      <p:sp>
        <p:nvSpPr>
          <p:cNvPr id="11283" name="Text Box 19"/>
          <p:cNvSpPr txBox="1">
            <a:spLocks noChangeArrowheads="1"/>
          </p:cNvSpPr>
          <p:nvPr/>
        </p:nvSpPr>
        <p:spPr bwMode="auto">
          <a:xfrm>
            <a:off x="6477000" y="1752600"/>
            <a:ext cx="2286000" cy="2014538"/>
          </a:xfrm>
          <a:prstGeom prst="rect">
            <a:avLst/>
          </a:prstGeom>
          <a:solidFill>
            <a:schemeClr val="hlink"/>
          </a:solidFill>
          <a:ln w="9525">
            <a:noFill/>
            <a:miter lim="800000"/>
            <a:headEnd/>
            <a:tailEnd/>
          </a:ln>
          <a:effectLst/>
        </p:spPr>
        <p:txBody>
          <a:bodyPr>
            <a:spAutoFit/>
          </a:bodyPr>
          <a:lstStyle/>
          <a:p>
            <a:pPr>
              <a:spcBef>
                <a:spcPct val="50000"/>
              </a:spcBef>
            </a:pPr>
            <a:r>
              <a:rPr lang="en-GB" sz="1800">
                <a:latin typeface="Verdana" pitchFamily="34" charset="0"/>
              </a:rPr>
              <a:t>Assume a country can produce two types of goods with its resources – capital goods and consumer goods</a:t>
            </a:r>
          </a:p>
        </p:txBody>
      </p:sp>
      <p:sp>
        <p:nvSpPr>
          <p:cNvPr id="11284" name="Text Box 20"/>
          <p:cNvSpPr txBox="1">
            <a:spLocks noChangeArrowheads="1"/>
          </p:cNvSpPr>
          <p:nvPr/>
        </p:nvSpPr>
        <p:spPr bwMode="auto">
          <a:xfrm>
            <a:off x="6477000" y="1676400"/>
            <a:ext cx="2362200" cy="2659063"/>
          </a:xfrm>
          <a:prstGeom prst="rect">
            <a:avLst/>
          </a:prstGeom>
          <a:solidFill>
            <a:schemeClr val="hlink"/>
          </a:solidFill>
          <a:ln w="9525">
            <a:noFill/>
            <a:miter lim="800000"/>
            <a:headEnd/>
            <a:tailEnd/>
          </a:ln>
          <a:effectLst/>
        </p:spPr>
        <p:txBody>
          <a:bodyPr>
            <a:spAutoFit/>
          </a:bodyPr>
          <a:lstStyle/>
          <a:p>
            <a:pPr>
              <a:spcBef>
                <a:spcPct val="50000"/>
              </a:spcBef>
            </a:pPr>
            <a:r>
              <a:rPr lang="en-GB" sz="1600">
                <a:latin typeface="Verdana" pitchFamily="34" charset="0"/>
              </a:rPr>
              <a:t>If it devotes all resources to capital goods it could produce a maximum of Ym.</a:t>
            </a:r>
          </a:p>
          <a:p>
            <a:pPr>
              <a:spcBef>
                <a:spcPct val="50000"/>
              </a:spcBef>
            </a:pPr>
            <a:r>
              <a:rPr lang="en-GB" sz="1600">
                <a:latin typeface="Verdana" pitchFamily="34" charset="0"/>
              </a:rPr>
              <a:t>If it devotes all its resources to consumer goods it could produce a maximum of Xm</a:t>
            </a:r>
          </a:p>
        </p:txBody>
      </p:sp>
      <p:sp>
        <p:nvSpPr>
          <p:cNvPr id="11285" name="Text Box 21"/>
          <p:cNvSpPr txBox="1">
            <a:spLocks noChangeArrowheads="1"/>
          </p:cNvSpPr>
          <p:nvPr/>
        </p:nvSpPr>
        <p:spPr bwMode="auto">
          <a:xfrm>
            <a:off x="1828800" y="2406650"/>
            <a:ext cx="547688" cy="336550"/>
          </a:xfrm>
          <a:prstGeom prst="rect">
            <a:avLst/>
          </a:prstGeom>
          <a:noFill/>
          <a:ln w="9525">
            <a:noFill/>
            <a:miter lim="800000"/>
            <a:headEnd/>
            <a:tailEnd/>
          </a:ln>
          <a:effectLst/>
        </p:spPr>
        <p:txBody>
          <a:bodyPr wrap="none">
            <a:spAutoFit/>
          </a:bodyPr>
          <a:lstStyle/>
          <a:p>
            <a:r>
              <a:rPr lang="en-GB" sz="1600" b="1">
                <a:latin typeface="Verdana" pitchFamily="34" charset="0"/>
              </a:rPr>
              <a:t>Ym</a:t>
            </a:r>
          </a:p>
        </p:txBody>
      </p:sp>
      <p:sp>
        <p:nvSpPr>
          <p:cNvPr id="11286" name="Text Box 22"/>
          <p:cNvSpPr txBox="1">
            <a:spLocks noChangeArrowheads="1"/>
          </p:cNvSpPr>
          <p:nvPr/>
        </p:nvSpPr>
        <p:spPr bwMode="auto">
          <a:xfrm>
            <a:off x="6324600" y="5911850"/>
            <a:ext cx="554038" cy="336550"/>
          </a:xfrm>
          <a:prstGeom prst="rect">
            <a:avLst/>
          </a:prstGeom>
          <a:noFill/>
          <a:ln w="9525">
            <a:noFill/>
            <a:miter lim="800000"/>
            <a:headEnd/>
            <a:tailEnd/>
          </a:ln>
          <a:effectLst/>
        </p:spPr>
        <p:txBody>
          <a:bodyPr wrap="none">
            <a:spAutoFit/>
          </a:bodyPr>
          <a:lstStyle/>
          <a:p>
            <a:r>
              <a:rPr lang="en-GB" sz="1600" b="1">
                <a:latin typeface="Verdana" pitchFamily="34" charset="0"/>
              </a:rPr>
              <a:t>Xm</a:t>
            </a:r>
          </a:p>
        </p:txBody>
      </p:sp>
      <p:sp>
        <p:nvSpPr>
          <p:cNvPr id="11287" name="Text Box 23"/>
          <p:cNvSpPr txBox="1">
            <a:spLocks noChangeArrowheads="1"/>
          </p:cNvSpPr>
          <p:nvPr/>
        </p:nvSpPr>
        <p:spPr bwMode="auto">
          <a:xfrm>
            <a:off x="6400800" y="1736725"/>
            <a:ext cx="2514600" cy="2530475"/>
          </a:xfrm>
          <a:prstGeom prst="rect">
            <a:avLst/>
          </a:prstGeom>
          <a:solidFill>
            <a:schemeClr val="hlink"/>
          </a:solidFill>
          <a:ln w="9525">
            <a:noFill/>
            <a:miter lim="800000"/>
            <a:headEnd/>
            <a:tailEnd/>
          </a:ln>
          <a:effectLst/>
        </p:spPr>
        <p:txBody>
          <a:bodyPr>
            <a:spAutoFit/>
          </a:bodyPr>
          <a:lstStyle/>
          <a:p>
            <a:pPr>
              <a:spcBef>
                <a:spcPct val="50000"/>
              </a:spcBef>
            </a:pPr>
            <a:r>
              <a:rPr lang="en-GB" sz="2000">
                <a:latin typeface="Verdana" pitchFamily="34" charset="0"/>
              </a:rPr>
              <a:t>If the country is at point A on the PPF It can produce the combination of Yo capital goods and Xo consumer goods</a:t>
            </a:r>
          </a:p>
        </p:txBody>
      </p:sp>
      <p:sp>
        <p:nvSpPr>
          <p:cNvPr id="11288" name="Text Box 24"/>
          <p:cNvSpPr txBox="1">
            <a:spLocks noChangeArrowheads="1"/>
          </p:cNvSpPr>
          <p:nvPr/>
        </p:nvSpPr>
        <p:spPr bwMode="auto">
          <a:xfrm>
            <a:off x="6400800" y="1971675"/>
            <a:ext cx="2590800" cy="2219325"/>
          </a:xfrm>
          <a:prstGeom prst="rect">
            <a:avLst/>
          </a:prstGeom>
          <a:solidFill>
            <a:schemeClr val="hlink"/>
          </a:solidFill>
          <a:ln w="9525">
            <a:noFill/>
            <a:miter lim="800000"/>
            <a:headEnd/>
            <a:tailEnd/>
          </a:ln>
          <a:effectLst/>
        </p:spPr>
        <p:txBody>
          <a:bodyPr>
            <a:spAutoFit/>
          </a:bodyPr>
          <a:lstStyle/>
          <a:p>
            <a:pPr>
              <a:spcBef>
                <a:spcPct val="50000"/>
              </a:spcBef>
            </a:pPr>
            <a:r>
              <a:rPr lang="en-GB" sz="1400">
                <a:latin typeface="Verdana" pitchFamily="34" charset="0"/>
              </a:rPr>
              <a:t>If it reallocates its resources (moving round the PPF from A to B) it can produce more consumer goods but only at the expense of fewer capital goods. The opportunity cost of producing an extra Xo – X1 consumer goods is Yo – Y1 capital goods.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267"/>
                                        </p:tgtEl>
                                        <p:attrNameLst>
                                          <p:attrName>style.visibility</p:attrName>
                                        </p:attrNameLst>
                                      </p:cBhvr>
                                      <p:to>
                                        <p:strVal val="visible"/>
                                      </p:to>
                                    </p:set>
                                    <p:animEffect transition="in" filter="dissolve">
                                      <p:cBhvr>
                                        <p:cTn id="7" dur="500"/>
                                        <p:tgtEl>
                                          <p:spTgt spid="1126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271"/>
                                        </p:tgtEl>
                                        <p:attrNameLst>
                                          <p:attrName>style.visibility</p:attrName>
                                        </p:attrNameLst>
                                      </p:cBhvr>
                                      <p:to>
                                        <p:strVal val="visible"/>
                                      </p:to>
                                    </p:set>
                                    <p:animEffect transition="in" filter="dissolve">
                                      <p:cBhvr>
                                        <p:cTn id="12" dur="500"/>
                                        <p:tgtEl>
                                          <p:spTgt spid="1127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268"/>
                                        </p:tgtEl>
                                        <p:attrNameLst>
                                          <p:attrName>style.visibility</p:attrName>
                                        </p:attrNameLst>
                                      </p:cBhvr>
                                      <p:to>
                                        <p:strVal val="visible"/>
                                      </p:to>
                                    </p:set>
                                    <p:animEffect transition="in" filter="dissolve">
                                      <p:cBhvr>
                                        <p:cTn id="17" dur="500"/>
                                        <p:tgtEl>
                                          <p:spTgt spid="1126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272"/>
                                        </p:tgtEl>
                                        <p:attrNameLst>
                                          <p:attrName>style.visibility</p:attrName>
                                        </p:attrNameLst>
                                      </p:cBhvr>
                                      <p:to>
                                        <p:strVal val="visible"/>
                                      </p:to>
                                    </p:set>
                                    <p:animEffect transition="in" filter="dissolve">
                                      <p:cBhvr>
                                        <p:cTn id="22" dur="500"/>
                                        <p:tgtEl>
                                          <p:spTgt spid="11272"/>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1283"/>
                                        </p:tgtEl>
                                        <p:attrNameLst>
                                          <p:attrName>style.visibility</p:attrName>
                                        </p:attrNameLst>
                                      </p:cBhvr>
                                      <p:to>
                                        <p:strVal val="visible"/>
                                      </p:to>
                                    </p:set>
                                    <p:animEffect transition="in" filter="dissolve">
                                      <p:cBhvr>
                                        <p:cTn id="27" dur="500"/>
                                        <p:tgtEl>
                                          <p:spTgt spid="11283"/>
                                        </p:tgtEl>
                                      </p:cBhvr>
                                    </p:animEffect>
                                  </p:childTnLst>
                                  <p:subTnLst>
                                    <p:set>
                                      <p:cBhvr override="childStyle">
                                        <p:cTn dur="1" fill="hold" display="0" masterRel="nextClick" afterEffect="1"/>
                                        <p:tgtEl>
                                          <p:spTgt spid="11283"/>
                                        </p:tgtEl>
                                        <p:attrNameLst>
                                          <p:attrName>style.visibility</p:attrName>
                                        </p:attrNameLst>
                                      </p:cBhvr>
                                      <p:to>
                                        <p:strVal val="hidden"/>
                                      </p:to>
                                    </p:set>
                                  </p:subTnLst>
                                </p:cTn>
                              </p:par>
                            </p:childTnLst>
                          </p:cTn>
                        </p:par>
                      </p:childTnLst>
                    </p:cTn>
                  </p:par>
                  <p:par>
                    <p:cTn id="28" fill="hold">
                      <p:stCondLst>
                        <p:cond delay="indefinite"/>
                      </p:stCondLst>
                      <p:childTnLst>
                        <p:par>
                          <p:cTn id="29" fill="hold">
                            <p:stCondLst>
                              <p:cond delay="0"/>
                            </p:stCondLst>
                            <p:childTnLst>
                              <p:par>
                                <p:cTn id="30" presetID="7" presetClass="entr" presetSubtype="8" fill="hold" grpId="0" nodeType="clickEffect">
                                  <p:stCondLst>
                                    <p:cond delay="0"/>
                                  </p:stCondLst>
                                  <p:childTnLst>
                                    <p:set>
                                      <p:cBhvr>
                                        <p:cTn id="31" dur="1" fill="hold">
                                          <p:stCondLst>
                                            <p:cond delay="0"/>
                                          </p:stCondLst>
                                        </p:cTn>
                                        <p:tgtEl>
                                          <p:spTgt spid="11270"/>
                                        </p:tgtEl>
                                        <p:attrNameLst>
                                          <p:attrName>style.visibility</p:attrName>
                                        </p:attrNameLst>
                                      </p:cBhvr>
                                      <p:to>
                                        <p:strVal val="visible"/>
                                      </p:to>
                                    </p:set>
                                    <p:anim calcmode="lin" valueType="num">
                                      <p:cBhvr additive="base">
                                        <p:cTn id="32" dur="5000" fill="hold"/>
                                        <p:tgtEl>
                                          <p:spTgt spid="11270"/>
                                        </p:tgtEl>
                                        <p:attrNameLst>
                                          <p:attrName>ppt_x</p:attrName>
                                        </p:attrNameLst>
                                      </p:cBhvr>
                                      <p:tavLst>
                                        <p:tav tm="0">
                                          <p:val>
                                            <p:strVal val="0-#ppt_w/2"/>
                                          </p:val>
                                        </p:tav>
                                        <p:tav tm="100000">
                                          <p:val>
                                            <p:strVal val="#ppt_x"/>
                                          </p:val>
                                        </p:tav>
                                      </p:tavLst>
                                    </p:anim>
                                    <p:anim calcmode="lin" valueType="num">
                                      <p:cBhvr additive="base">
                                        <p:cTn id="33" dur="5000" fill="hold"/>
                                        <p:tgtEl>
                                          <p:spTgt spid="11270"/>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11284"/>
                                        </p:tgtEl>
                                        <p:attrNameLst>
                                          <p:attrName>style.visibility</p:attrName>
                                        </p:attrNameLst>
                                      </p:cBhvr>
                                      <p:to>
                                        <p:strVal val="visible"/>
                                      </p:to>
                                    </p:set>
                                    <p:animEffect transition="in" filter="dissolve">
                                      <p:cBhvr>
                                        <p:cTn id="38" dur="500"/>
                                        <p:tgtEl>
                                          <p:spTgt spid="11284"/>
                                        </p:tgtEl>
                                      </p:cBhvr>
                                    </p:animEffect>
                                  </p:childTnLst>
                                  <p:subTnLst>
                                    <p:set>
                                      <p:cBhvr override="childStyle">
                                        <p:cTn dur="1" fill="hold" display="0" masterRel="nextClick" afterEffect="1"/>
                                        <p:tgtEl>
                                          <p:spTgt spid="11284"/>
                                        </p:tgtEl>
                                        <p:attrNameLst>
                                          <p:attrName>style.visibility</p:attrName>
                                        </p:attrNameLst>
                                      </p:cBhvr>
                                      <p:to>
                                        <p:strVal val="hidden"/>
                                      </p:to>
                                    </p:set>
                                  </p:sub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11285"/>
                                        </p:tgtEl>
                                        <p:attrNameLst>
                                          <p:attrName>style.visibility</p:attrName>
                                        </p:attrNameLst>
                                      </p:cBhvr>
                                      <p:to>
                                        <p:strVal val="visible"/>
                                      </p:to>
                                    </p:set>
                                    <p:animEffect transition="in" filter="dissolve">
                                      <p:cBhvr>
                                        <p:cTn id="43" dur="500"/>
                                        <p:tgtEl>
                                          <p:spTgt spid="11285"/>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11286"/>
                                        </p:tgtEl>
                                        <p:attrNameLst>
                                          <p:attrName>style.visibility</p:attrName>
                                        </p:attrNameLst>
                                      </p:cBhvr>
                                      <p:to>
                                        <p:strVal val="visible"/>
                                      </p:to>
                                    </p:set>
                                    <p:animEffect transition="in" filter="dissolve">
                                      <p:cBhvr>
                                        <p:cTn id="48" dur="500"/>
                                        <p:tgtEl>
                                          <p:spTgt spid="11286"/>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ntr" presetSubtype="0" fill="hold" grpId="0" nodeType="clickEffect">
                                  <p:stCondLst>
                                    <p:cond delay="0"/>
                                  </p:stCondLst>
                                  <p:childTnLst>
                                    <p:set>
                                      <p:cBhvr>
                                        <p:cTn id="52" dur="1" fill="hold">
                                          <p:stCondLst>
                                            <p:cond delay="0"/>
                                          </p:stCondLst>
                                        </p:cTn>
                                        <p:tgtEl>
                                          <p:spTgt spid="11277"/>
                                        </p:tgtEl>
                                        <p:attrNameLst>
                                          <p:attrName>style.visibility</p:attrName>
                                        </p:attrNameLst>
                                      </p:cBhvr>
                                      <p:to>
                                        <p:strVal val="visible"/>
                                      </p:to>
                                    </p:set>
                                    <p:animEffect transition="in" filter="dissolve">
                                      <p:cBhvr>
                                        <p:cTn id="53" dur="500"/>
                                        <p:tgtEl>
                                          <p:spTgt spid="11277"/>
                                        </p:tgtEl>
                                      </p:cBhvr>
                                    </p:animEffect>
                                  </p:childTnLst>
                                </p:cTn>
                              </p:par>
                            </p:childTnLst>
                          </p:cTn>
                        </p:par>
                      </p:childTnLst>
                    </p:cTn>
                  </p:par>
                  <p:par>
                    <p:cTn id="54" fill="hold">
                      <p:stCondLst>
                        <p:cond delay="indefinite"/>
                      </p:stCondLst>
                      <p:childTnLst>
                        <p:par>
                          <p:cTn id="55" fill="hold">
                            <p:stCondLst>
                              <p:cond delay="0"/>
                            </p:stCondLst>
                            <p:childTnLst>
                              <p:par>
                                <p:cTn id="56" presetID="9" presetClass="entr" presetSubtype="0" fill="hold" grpId="0" nodeType="clickEffect">
                                  <p:stCondLst>
                                    <p:cond delay="0"/>
                                  </p:stCondLst>
                                  <p:childTnLst>
                                    <p:set>
                                      <p:cBhvr>
                                        <p:cTn id="57" dur="1" fill="hold">
                                          <p:stCondLst>
                                            <p:cond delay="0"/>
                                          </p:stCondLst>
                                        </p:cTn>
                                        <p:tgtEl>
                                          <p:spTgt spid="11287"/>
                                        </p:tgtEl>
                                        <p:attrNameLst>
                                          <p:attrName>style.visibility</p:attrName>
                                        </p:attrNameLst>
                                      </p:cBhvr>
                                      <p:to>
                                        <p:strVal val="visible"/>
                                      </p:to>
                                    </p:set>
                                    <p:animEffect transition="in" filter="dissolve">
                                      <p:cBhvr>
                                        <p:cTn id="58" dur="500"/>
                                        <p:tgtEl>
                                          <p:spTgt spid="11287"/>
                                        </p:tgtEl>
                                      </p:cBhvr>
                                    </p:animEffect>
                                  </p:childTnLst>
                                  <p:subTnLst>
                                    <p:set>
                                      <p:cBhvr override="childStyle">
                                        <p:cTn dur="1" fill="hold" display="0" masterRel="nextClick" afterEffect="1"/>
                                        <p:tgtEl>
                                          <p:spTgt spid="11287"/>
                                        </p:tgtEl>
                                        <p:attrNameLst>
                                          <p:attrName>style.visibility</p:attrName>
                                        </p:attrNameLst>
                                      </p:cBhvr>
                                      <p:to>
                                        <p:strVal val="hidden"/>
                                      </p:to>
                                    </p:set>
                                  </p:subTnLst>
                                </p:cTn>
                              </p:par>
                            </p:childTnLst>
                          </p:cTn>
                        </p:par>
                      </p:childTnLst>
                    </p:cTn>
                  </p:par>
                  <p:par>
                    <p:cTn id="59" fill="hold">
                      <p:stCondLst>
                        <p:cond delay="indefinite"/>
                      </p:stCondLst>
                      <p:childTnLst>
                        <p:par>
                          <p:cTn id="60" fill="hold">
                            <p:stCondLst>
                              <p:cond delay="0"/>
                            </p:stCondLst>
                            <p:childTnLst>
                              <p:par>
                                <p:cTn id="61" presetID="7" presetClass="entr" presetSubtype="8" fill="hold" grpId="0" nodeType="clickEffect">
                                  <p:stCondLst>
                                    <p:cond delay="0"/>
                                  </p:stCondLst>
                                  <p:childTnLst>
                                    <p:set>
                                      <p:cBhvr>
                                        <p:cTn id="62" dur="1" fill="hold">
                                          <p:stCondLst>
                                            <p:cond delay="0"/>
                                          </p:stCondLst>
                                        </p:cTn>
                                        <p:tgtEl>
                                          <p:spTgt spid="11273"/>
                                        </p:tgtEl>
                                        <p:attrNameLst>
                                          <p:attrName>style.visibility</p:attrName>
                                        </p:attrNameLst>
                                      </p:cBhvr>
                                      <p:to>
                                        <p:strVal val="visible"/>
                                      </p:to>
                                    </p:set>
                                    <p:anim calcmode="lin" valueType="num">
                                      <p:cBhvr additive="base">
                                        <p:cTn id="63" dur="5000" fill="hold"/>
                                        <p:tgtEl>
                                          <p:spTgt spid="11273"/>
                                        </p:tgtEl>
                                        <p:attrNameLst>
                                          <p:attrName>ppt_x</p:attrName>
                                        </p:attrNameLst>
                                      </p:cBhvr>
                                      <p:tavLst>
                                        <p:tav tm="0">
                                          <p:val>
                                            <p:strVal val="0-#ppt_w/2"/>
                                          </p:val>
                                        </p:tav>
                                        <p:tav tm="100000">
                                          <p:val>
                                            <p:strVal val="#ppt_x"/>
                                          </p:val>
                                        </p:tav>
                                      </p:tavLst>
                                    </p:anim>
                                    <p:anim calcmode="lin" valueType="num">
                                      <p:cBhvr additive="base">
                                        <p:cTn id="64" dur="5000" fill="hold"/>
                                        <p:tgtEl>
                                          <p:spTgt spid="11273"/>
                                        </p:tgtEl>
                                        <p:attrNameLst>
                                          <p:attrName>ppt_y</p:attrName>
                                        </p:attrNameLst>
                                      </p:cBhvr>
                                      <p:tavLst>
                                        <p:tav tm="0">
                                          <p:val>
                                            <p:strVal val="#ppt_y"/>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9" presetClass="entr" presetSubtype="0" fill="hold" grpId="0" nodeType="clickEffect">
                                  <p:stCondLst>
                                    <p:cond delay="0"/>
                                  </p:stCondLst>
                                  <p:childTnLst>
                                    <p:set>
                                      <p:cBhvr>
                                        <p:cTn id="68" dur="1" fill="hold">
                                          <p:stCondLst>
                                            <p:cond delay="0"/>
                                          </p:stCondLst>
                                        </p:cTn>
                                        <p:tgtEl>
                                          <p:spTgt spid="11275"/>
                                        </p:tgtEl>
                                        <p:attrNameLst>
                                          <p:attrName>style.visibility</p:attrName>
                                        </p:attrNameLst>
                                      </p:cBhvr>
                                      <p:to>
                                        <p:strVal val="visible"/>
                                      </p:to>
                                    </p:set>
                                    <p:animEffect transition="in" filter="dissolve">
                                      <p:cBhvr>
                                        <p:cTn id="69" dur="500"/>
                                        <p:tgtEl>
                                          <p:spTgt spid="11275"/>
                                        </p:tgtEl>
                                      </p:cBhvr>
                                    </p:animEffect>
                                  </p:childTnLst>
                                </p:cTn>
                              </p:par>
                            </p:childTnLst>
                          </p:cTn>
                        </p:par>
                      </p:childTnLst>
                    </p:cTn>
                  </p:par>
                  <p:par>
                    <p:cTn id="70" fill="hold">
                      <p:stCondLst>
                        <p:cond delay="indefinite"/>
                      </p:stCondLst>
                      <p:childTnLst>
                        <p:par>
                          <p:cTn id="71" fill="hold">
                            <p:stCondLst>
                              <p:cond delay="0"/>
                            </p:stCondLst>
                            <p:childTnLst>
                              <p:par>
                                <p:cTn id="72" presetID="7" presetClass="entr" presetSubtype="4" fill="hold" grpId="0" nodeType="clickEffect">
                                  <p:stCondLst>
                                    <p:cond delay="0"/>
                                  </p:stCondLst>
                                  <p:childTnLst>
                                    <p:set>
                                      <p:cBhvr>
                                        <p:cTn id="73" dur="1" fill="hold">
                                          <p:stCondLst>
                                            <p:cond delay="0"/>
                                          </p:stCondLst>
                                        </p:cTn>
                                        <p:tgtEl>
                                          <p:spTgt spid="11274"/>
                                        </p:tgtEl>
                                        <p:attrNameLst>
                                          <p:attrName>style.visibility</p:attrName>
                                        </p:attrNameLst>
                                      </p:cBhvr>
                                      <p:to>
                                        <p:strVal val="visible"/>
                                      </p:to>
                                    </p:set>
                                    <p:anim calcmode="lin" valueType="num">
                                      <p:cBhvr additive="base">
                                        <p:cTn id="74" dur="5000" fill="hold"/>
                                        <p:tgtEl>
                                          <p:spTgt spid="11274"/>
                                        </p:tgtEl>
                                        <p:attrNameLst>
                                          <p:attrName>ppt_x</p:attrName>
                                        </p:attrNameLst>
                                      </p:cBhvr>
                                      <p:tavLst>
                                        <p:tav tm="0">
                                          <p:val>
                                            <p:strVal val="#ppt_x"/>
                                          </p:val>
                                        </p:tav>
                                        <p:tav tm="100000">
                                          <p:val>
                                            <p:strVal val="#ppt_x"/>
                                          </p:val>
                                        </p:tav>
                                      </p:tavLst>
                                    </p:anim>
                                    <p:anim calcmode="lin" valueType="num">
                                      <p:cBhvr additive="base">
                                        <p:cTn id="75" dur="5000" fill="hold"/>
                                        <p:tgtEl>
                                          <p:spTgt spid="11274"/>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9" presetClass="entr" presetSubtype="0" fill="hold" grpId="0" nodeType="clickEffect">
                                  <p:stCondLst>
                                    <p:cond delay="0"/>
                                  </p:stCondLst>
                                  <p:childTnLst>
                                    <p:set>
                                      <p:cBhvr>
                                        <p:cTn id="79" dur="1" fill="hold">
                                          <p:stCondLst>
                                            <p:cond delay="0"/>
                                          </p:stCondLst>
                                        </p:cTn>
                                        <p:tgtEl>
                                          <p:spTgt spid="11276"/>
                                        </p:tgtEl>
                                        <p:attrNameLst>
                                          <p:attrName>style.visibility</p:attrName>
                                        </p:attrNameLst>
                                      </p:cBhvr>
                                      <p:to>
                                        <p:strVal val="visible"/>
                                      </p:to>
                                    </p:set>
                                    <p:animEffect transition="in" filter="dissolve">
                                      <p:cBhvr>
                                        <p:cTn id="80" dur="500"/>
                                        <p:tgtEl>
                                          <p:spTgt spid="11276"/>
                                        </p:tgtEl>
                                      </p:cBhvr>
                                    </p:animEffect>
                                  </p:childTnLst>
                                </p:cTn>
                              </p:par>
                            </p:childTnLst>
                          </p:cTn>
                        </p:par>
                      </p:childTnLst>
                    </p:cTn>
                  </p:par>
                  <p:par>
                    <p:cTn id="81" fill="hold">
                      <p:stCondLst>
                        <p:cond delay="indefinite"/>
                      </p:stCondLst>
                      <p:childTnLst>
                        <p:par>
                          <p:cTn id="82" fill="hold">
                            <p:stCondLst>
                              <p:cond delay="0"/>
                            </p:stCondLst>
                            <p:childTnLst>
                              <p:par>
                                <p:cTn id="83" presetID="9" presetClass="entr" presetSubtype="0" fill="hold" grpId="0" nodeType="clickEffect">
                                  <p:stCondLst>
                                    <p:cond delay="0"/>
                                  </p:stCondLst>
                                  <p:childTnLst>
                                    <p:set>
                                      <p:cBhvr>
                                        <p:cTn id="84" dur="1" fill="hold">
                                          <p:stCondLst>
                                            <p:cond delay="0"/>
                                          </p:stCondLst>
                                        </p:cTn>
                                        <p:tgtEl>
                                          <p:spTgt spid="11280"/>
                                        </p:tgtEl>
                                        <p:attrNameLst>
                                          <p:attrName>style.visibility</p:attrName>
                                        </p:attrNameLst>
                                      </p:cBhvr>
                                      <p:to>
                                        <p:strVal val="visible"/>
                                      </p:to>
                                    </p:set>
                                    <p:animEffect transition="in" filter="dissolve">
                                      <p:cBhvr>
                                        <p:cTn id="85" dur="500"/>
                                        <p:tgtEl>
                                          <p:spTgt spid="11280"/>
                                        </p:tgtEl>
                                      </p:cBhvr>
                                    </p:animEffect>
                                  </p:childTnLst>
                                </p:cTn>
                              </p:par>
                            </p:childTnLst>
                          </p:cTn>
                        </p:par>
                      </p:childTnLst>
                    </p:cTn>
                  </p:par>
                  <p:par>
                    <p:cTn id="86" fill="hold">
                      <p:stCondLst>
                        <p:cond delay="indefinite"/>
                      </p:stCondLst>
                      <p:childTnLst>
                        <p:par>
                          <p:cTn id="87" fill="hold">
                            <p:stCondLst>
                              <p:cond delay="0"/>
                            </p:stCondLst>
                            <p:childTnLst>
                              <p:par>
                                <p:cTn id="88" presetID="9" presetClass="entr" presetSubtype="0" fill="hold" grpId="0" nodeType="clickEffect">
                                  <p:stCondLst>
                                    <p:cond delay="0"/>
                                  </p:stCondLst>
                                  <p:childTnLst>
                                    <p:set>
                                      <p:cBhvr>
                                        <p:cTn id="89" dur="1" fill="hold">
                                          <p:stCondLst>
                                            <p:cond delay="0"/>
                                          </p:stCondLst>
                                        </p:cTn>
                                        <p:tgtEl>
                                          <p:spTgt spid="11288"/>
                                        </p:tgtEl>
                                        <p:attrNameLst>
                                          <p:attrName>style.visibility</p:attrName>
                                        </p:attrNameLst>
                                      </p:cBhvr>
                                      <p:to>
                                        <p:strVal val="visible"/>
                                      </p:to>
                                    </p:set>
                                    <p:animEffect transition="in" filter="dissolve">
                                      <p:cBhvr>
                                        <p:cTn id="90" dur="500"/>
                                        <p:tgtEl>
                                          <p:spTgt spid="11288"/>
                                        </p:tgtEl>
                                      </p:cBhvr>
                                    </p:animEffect>
                                  </p:childTnLst>
                                </p:cTn>
                              </p:par>
                            </p:childTnLst>
                          </p:cTn>
                        </p:par>
                      </p:childTnLst>
                    </p:cTn>
                  </p:par>
                  <p:par>
                    <p:cTn id="91" fill="hold">
                      <p:stCondLst>
                        <p:cond delay="indefinite"/>
                      </p:stCondLst>
                      <p:childTnLst>
                        <p:par>
                          <p:cTn id="92" fill="hold">
                            <p:stCondLst>
                              <p:cond delay="0"/>
                            </p:stCondLst>
                            <p:childTnLst>
                              <p:par>
                                <p:cTn id="93" presetID="7" presetClass="entr" presetSubtype="1" fill="hold" grpId="0" nodeType="clickEffect">
                                  <p:stCondLst>
                                    <p:cond delay="0"/>
                                  </p:stCondLst>
                                  <p:childTnLst>
                                    <p:set>
                                      <p:cBhvr>
                                        <p:cTn id="94" dur="1" fill="hold">
                                          <p:stCondLst>
                                            <p:cond delay="0"/>
                                          </p:stCondLst>
                                        </p:cTn>
                                        <p:tgtEl>
                                          <p:spTgt spid="11278"/>
                                        </p:tgtEl>
                                        <p:attrNameLst>
                                          <p:attrName>style.visibility</p:attrName>
                                        </p:attrNameLst>
                                      </p:cBhvr>
                                      <p:to>
                                        <p:strVal val="visible"/>
                                      </p:to>
                                    </p:set>
                                    <p:anim calcmode="lin" valueType="num">
                                      <p:cBhvr additive="base">
                                        <p:cTn id="95" dur="5000" fill="hold"/>
                                        <p:tgtEl>
                                          <p:spTgt spid="11278"/>
                                        </p:tgtEl>
                                        <p:attrNameLst>
                                          <p:attrName>ppt_x</p:attrName>
                                        </p:attrNameLst>
                                      </p:cBhvr>
                                      <p:tavLst>
                                        <p:tav tm="0">
                                          <p:val>
                                            <p:strVal val="#ppt_x"/>
                                          </p:val>
                                        </p:tav>
                                        <p:tav tm="100000">
                                          <p:val>
                                            <p:strVal val="#ppt_x"/>
                                          </p:val>
                                        </p:tav>
                                      </p:tavLst>
                                    </p:anim>
                                    <p:anim calcmode="lin" valueType="num">
                                      <p:cBhvr additive="base">
                                        <p:cTn id="96" dur="5000" fill="hold"/>
                                        <p:tgtEl>
                                          <p:spTgt spid="11278"/>
                                        </p:tgtEl>
                                        <p:attrNameLst>
                                          <p:attrName>ppt_y</p:attrName>
                                        </p:attrNameLst>
                                      </p:cBhvr>
                                      <p:tavLst>
                                        <p:tav tm="0">
                                          <p:val>
                                            <p:strVal val="0-#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9" presetClass="entr" presetSubtype="0" fill="hold" grpId="0" nodeType="clickEffect">
                                  <p:stCondLst>
                                    <p:cond delay="0"/>
                                  </p:stCondLst>
                                  <p:childTnLst>
                                    <p:set>
                                      <p:cBhvr>
                                        <p:cTn id="100" dur="1" fill="hold">
                                          <p:stCondLst>
                                            <p:cond delay="0"/>
                                          </p:stCondLst>
                                        </p:cTn>
                                        <p:tgtEl>
                                          <p:spTgt spid="11281"/>
                                        </p:tgtEl>
                                        <p:attrNameLst>
                                          <p:attrName>style.visibility</p:attrName>
                                        </p:attrNameLst>
                                      </p:cBhvr>
                                      <p:to>
                                        <p:strVal val="visible"/>
                                      </p:to>
                                    </p:set>
                                    <p:animEffect transition="in" filter="dissolve">
                                      <p:cBhvr>
                                        <p:cTn id="101" dur="500"/>
                                        <p:tgtEl>
                                          <p:spTgt spid="11281"/>
                                        </p:tgtEl>
                                      </p:cBhvr>
                                    </p:animEffect>
                                  </p:childTnLst>
                                </p:cTn>
                              </p:par>
                            </p:childTnLst>
                          </p:cTn>
                        </p:par>
                      </p:childTnLst>
                    </p:cTn>
                  </p:par>
                  <p:par>
                    <p:cTn id="102" fill="hold">
                      <p:stCondLst>
                        <p:cond delay="indefinite"/>
                      </p:stCondLst>
                      <p:childTnLst>
                        <p:par>
                          <p:cTn id="103" fill="hold">
                            <p:stCondLst>
                              <p:cond delay="0"/>
                            </p:stCondLst>
                            <p:childTnLst>
                              <p:par>
                                <p:cTn id="104" presetID="9" presetClass="entr" presetSubtype="0" fill="hold" grpId="0" nodeType="clickEffect">
                                  <p:stCondLst>
                                    <p:cond delay="0"/>
                                  </p:stCondLst>
                                  <p:childTnLst>
                                    <p:set>
                                      <p:cBhvr>
                                        <p:cTn id="105" dur="1" fill="hold">
                                          <p:stCondLst>
                                            <p:cond delay="0"/>
                                          </p:stCondLst>
                                        </p:cTn>
                                        <p:tgtEl>
                                          <p:spTgt spid="11279"/>
                                        </p:tgtEl>
                                        <p:attrNameLst>
                                          <p:attrName>style.visibility</p:attrName>
                                        </p:attrNameLst>
                                      </p:cBhvr>
                                      <p:to>
                                        <p:strVal val="visible"/>
                                      </p:to>
                                    </p:set>
                                    <p:animEffect transition="in" filter="dissolve">
                                      <p:cBhvr>
                                        <p:cTn id="106" dur="500"/>
                                        <p:tgtEl>
                                          <p:spTgt spid="11279"/>
                                        </p:tgtEl>
                                      </p:cBhvr>
                                    </p:animEffect>
                                  </p:childTnLst>
                                </p:cTn>
                              </p:par>
                            </p:childTnLst>
                          </p:cTn>
                        </p:par>
                      </p:childTnLst>
                    </p:cTn>
                  </p:par>
                  <p:par>
                    <p:cTn id="107" fill="hold">
                      <p:stCondLst>
                        <p:cond delay="indefinite"/>
                      </p:stCondLst>
                      <p:childTnLst>
                        <p:par>
                          <p:cTn id="108" fill="hold">
                            <p:stCondLst>
                              <p:cond delay="0"/>
                            </p:stCondLst>
                            <p:childTnLst>
                              <p:par>
                                <p:cTn id="109" presetID="9" presetClass="entr" presetSubtype="0" fill="hold" grpId="0" nodeType="clickEffect">
                                  <p:stCondLst>
                                    <p:cond delay="0"/>
                                  </p:stCondLst>
                                  <p:childTnLst>
                                    <p:set>
                                      <p:cBhvr>
                                        <p:cTn id="110" dur="1" fill="hold">
                                          <p:stCondLst>
                                            <p:cond delay="0"/>
                                          </p:stCondLst>
                                        </p:cTn>
                                        <p:tgtEl>
                                          <p:spTgt spid="11282"/>
                                        </p:tgtEl>
                                        <p:attrNameLst>
                                          <p:attrName>style.visibility</p:attrName>
                                        </p:attrNameLst>
                                      </p:cBhvr>
                                      <p:to>
                                        <p:strVal val="visible"/>
                                      </p:to>
                                    </p:set>
                                    <p:animEffect transition="in" filter="dissolve">
                                      <p:cBhvr>
                                        <p:cTn id="111" dur="500"/>
                                        <p:tgtEl>
                                          <p:spTgt spid="112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animBg="1"/>
      <p:bldP spid="11268" grpId="0" animBg="1"/>
      <p:bldP spid="11270" grpId="0" animBg="1" autoUpdateAnimBg="0"/>
      <p:bldP spid="11271" grpId="0" autoUpdateAnimBg="0"/>
      <p:bldP spid="11272" grpId="0" autoUpdateAnimBg="0"/>
      <p:bldP spid="11273" grpId="0" animBg="1"/>
      <p:bldP spid="11274" grpId="0" animBg="1"/>
      <p:bldP spid="11275" grpId="0" autoUpdateAnimBg="0"/>
      <p:bldP spid="11276" grpId="0" autoUpdateAnimBg="0"/>
      <p:bldP spid="11277" grpId="0" autoUpdateAnimBg="0"/>
      <p:bldP spid="11278" grpId="0" animBg="1"/>
      <p:bldP spid="11279" grpId="0" animBg="1"/>
      <p:bldP spid="11280" grpId="0" autoUpdateAnimBg="0"/>
      <p:bldP spid="11281" grpId="0" autoUpdateAnimBg="0"/>
      <p:bldP spid="11282" grpId="0" autoUpdateAnimBg="0"/>
      <p:bldP spid="11283" grpId="0" animBg="1" autoUpdateAnimBg="0"/>
      <p:bldP spid="11284" grpId="0" animBg="1" autoUpdateAnimBg="0"/>
      <p:bldP spid="11285" grpId="0" autoUpdateAnimBg="0"/>
      <p:bldP spid="11286" grpId="0" autoUpdateAnimBg="0"/>
      <p:bldP spid="11287" grpId="0" animBg="1" autoUpdateAnimBg="0"/>
      <p:bldP spid="11288"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07" name="Rectangle 19"/>
          <p:cNvSpPr>
            <a:spLocks noChangeArrowheads="1"/>
          </p:cNvSpPr>
          <p:nvPr/>
        </p:nvSpPr>
        <p:spPr bwMode="auto">
          <a:xfrm>
            <a:off x="685800" y="838200"/>
            <a:ext cx="7772400" cy="1143000"/>
          </a:xfrm>
          <a:prstGeom prst="rect">
            <a:avLst/>
          </a:prstGeom>
          <a:noFill/>
          <a:ln w="9525">
            <a:noFill/>
            <a:miter lim="800000"/>
            <a:headEnd/>
            <a:tailEnd/>
          </a:ln>
          <a:effectLst/>
        </p:spPr>
        <p:txBody>
          <a:bodyPr anchor="ctr"/>
          <a:lstStyle/>
          <a:p>
            <a:pPr algn="ctr"/>
            <a:r>
              <a:rPr lang="en-GB" sz="4000" b="1">
                <a:solidFill>
                  <a:srgbClr val="174174"/>
                </a:solidFill>
                <a:latin typeface="Verdana" pitchFamily="34" charset="0"/>
              </a:rPr>
              <a:t>Production Possibility Frontiers</a:t>
            </a:r>
          </a:p>
        </p:txBody>
      </p:sp>
      <p:sp>
        <p:nvSpPr>
          <p:cNvPr id="12308" name="Line 20"/>
          <p:cNvSpPr>
            <a:spLocks noChangeShapeType="1"/>
          </p:cNvSpPr>
          <p:nvPr/>
        </p:nvSpPr>
        <p:spPr bwMode="auto">
          <a:xfrm>
            <a:off x="2362200" y="2057400"/>
            <a:ext cx="0" cy="3886200"/>
          </a:xfrm>
          <a:prstGeom prst="line">
            <a:avLst/>
          </a:prstGeom>
          <a:noFill/>
          <a:ln w="38100">
            <a:solidFill>
              <a:schemeClr val="tx1"/>
            </a:solidFill>
            <a:round/>
            <a:headEnd/>
            <a:tailEnd/>
          </a:ln>
          <a:effectLst/>
        </p:spPr>
        <p:txBody>
          <a:bodyPr/>
          <a:lstStyle/>
          <a:p>
            <a:endParaRPr lang="en-US"/>
          </a:p>
        </p:txBody>
      </p:sp>
      <p:sp>
        <p:nvSpPr>
          <p:cNvPr id="12309" name="Line 21"/>
          <p:cNvSpPr>
            <a:spLocks noChangeShapeType="1"/>
          </p:cNvSpPr>
          <p:nvPr/>
        </p:nvSpPr>
        <p:spPr bwMode="auto">
          <a:xfrm>
            <a:off x="2362200" y="5943600"/>
            <a:ext cx="4953000" cy="0"/>
          </a:xfrm>
          <a:prstGeom prst="line">
            <a:avLst/>
          </a:prstGeom>
          <a:noFill/>
          <a:ln w="38100">
            <a:solidFill>
              <a:schemeClr val="tx1"/>
            </a:solidFill>
            <a:round/>
            <a:headEnd/>
            <a:tailEnd/>
          </a:ln>
          <a:effectLst/>
        </p:spPr>
        <p:txBody>
          <a:bodyPr/>
          <a:lstStyle/>
          <a:p>
            <a:endParaRPr lang="en-US"/>
          </a:p>
        </p:txBody>
      </p:sp>
      <p:sp>
        <p:nvSpPr>
          <p:cNvPr id="12310" name="Arc 22"/>
          <p:cNvSpPr>
            <a:spLocks/>
          </p:cNvSpPr>
          <p:nvPr/>
        </p:nvSpPr>
        <p:spPr bwMode="auto">
          <a:xfrm>
            <a:off x="2362200" y="2590800"/>
            <a:ext cx="4189413" cy="3429000"/>
          </a:xfrm>
          <a:custGeom>
            <a:avLst/>
            <a:gdLst>
              <a:gd name="G0" fmla="+- 0 0 0"/>
              <a:gd name="G1" fmla="+- 21600 0 0"/>
              <a:gd name="G2" fmla="+- 21600 0 0"/>
              <a:gd name="T0" fmla="*/ 0 w 21590"/>
              <a:gd name="T1" fmla="*/ 0 h 21600"/>
              <a:gd name="T2" fmla="*/ 21590 w 21590"/>
              <a:gd name="T3" fmla="*/ 20945 h 21600"/>
              <a:gd name="T4" fmla="*/ 0 w 21590"/>
              <a:gd name="T5" fmla="*/ 21600 h 21600"/>
            </a:gdLst>
            <a:ahLst/>
            <a:cxnLst>
              <a:cxn ang="0">
                <a:pos x="T0" y="T1"/>
              </a:cxn>
              <a:cxn ang="0">
                <a:pos x="T2" y="T3"/>
              </a:cxn>
              <a:cxn ang="0">
                <a:pos x="T4" y="T5"/>
              </a:cxn>
            </a:cxnLst>
            <a:rect l="0" t="0" r="r" b="b"/>
            <a:pathLst>
              <a:path w="21590" h="21600" fill="none" extrusionOk="0">
                <a:moveTo>
                  <a:pt x="-1" y="0"/>
                </a:moveTo>
                <a:cubicBezTo>
                  <a:pt x="11674" y="0"/>
                  <a:pt x="21236" y="9276"/>
                  <a:pt x="21590" y="20944"/>
                </a:cubicBezTo>
              </a:path>
              <a:path w="21590" h="21600" stroke="0" extrusionOk="0">
                <a:moveTo>
                  <a:pt x="-1" y="0"/>
                </a:moveTo>
                <a:cubicBezTo>
                  <a:pt x="11674" y="0"/>
                  <a:pt x="21236" y="9276"/>
                  <a:pt x="21590" y="20944"/>
                </a:cubicBezTo>
                <a:lnTo>
                  <a:pt x="0" y="21600"/>
                </a:lnTo>
                <a:close/>
              </a:path>
            </a:pathLst>
          </a:custGeom>
          <a:noFill/>
          <a:ln w="57150">
            <a:solidFill>
              <a:srgbClr val="0000FF"/>
            </a:solidFill>
            <a:round/>
            <a:headEnd/>
            <a:tailEnd/>
          </a:ln>
          <a:effectLst/>
        </p:spPr>
        <p:txBody>
          <a:bodyPr wrap="none" anchor="ctr"/>
          <a:lstStyle/>
          <a:p>
            <a:pPr algn="ctr"/>
            <a:endParaRPr lang="en-US">
              <a:solidFill>
                <a:srgbClr val="0000FF"/>
              </a:solidFill>
            </a:endParaRPr>
          </a:p>
        </p:txBody>
      </p:sp>
      <p:sp>
        <p:nvSpPr>
          <p:cNvPr id="12311" name="Text Box 23"/>
          <p:cNvSpPr txBox="1">
            <a:spLocks noChangeArrowheads="1"/>
          </p:cNvSpPr>
          <p:nvPr/>
        </p:nvSpPr>
        <p:spPr bwMode="auto">
          <a:xfrm>
            <a:off x="609600" y="1873250"/>
            <a:ext cx="1757363" cy="336550"/>
          </a:xfrm>
          <a:prstGeom prst="rect">
            <a:avLst/>
          </a:prstGeom>
          <a:noFill/>
          <a:ln w="9525">
            <a:noFill/>
            <a:miter lim="800000"/>
            <a:headEnd/>
            <a:tailEnd/>
          </a:ln>
          <a:effectLst/>
        </p:spPr>
        <p:txBody>
          <a:bodyPr wrap="none">
            <a:spAutoFit/>
          </a:bodyPr>
          <a:lstStyle/>
          <a:p>
            <a:r>
              <a:rPr lang="en-GB" sz="1600" b="1">
                <a:latin typeface="Verdana" pitchFamily="34" charset="0"/>
              </a:rPr>
              <a:t>Capital Goods</a:t>
            </a:r>
          </a:p>
        </p:txBody>
      </p:sp>
      <p:sp>
        <p:nvSpPr>
          <p:cNvPr id="12312" name="Text Box 24"/>
          <p:cNvSpPr txBox="1">
            <a:spLocks noChangeArrowheads="1"/>
          </p:cNvSpPr>
          <p:nvPr/>
        </p:nvSpPr>
        <p:spPr bwMode="auto">
          <a:xfrm>
            <a:off x="6705600" y="5943600"/>
            <a:ext cx="2109788" cy="336550"/>
          </a:xfrm>
          <a:prstGeom prst="rect">
            <a:avLst/>
          </a:prstGeom>
          <a:noFill/>
          <a:ln w="9525">
            <a:noFill/>
            <a:miter lim="800000"/>
            <a:headEnd/>
            <a:tailEnd/>
          </a:ln>
          <a:effectLst/>
        </p:spPr>
        <p:txBody>
          <a:bodyPr wrap="none">
            <a:spAutoFit/>
          </a:bodyPr>
          <a:lstStyle/>
          <a:p>
            <a:r>
              <a:rPr lang="en-GB" sz="1600" b="1">
                <a:latin typeface="Verdana" pitchFamily="34" charset="0"/>
              </a:rPr>
              <a:t>Consumer Goods</a:t>
            </a:r>
          </a:p>
        </p:txBody>
      </p:sp>
      <p:sp>
        <p:nvSpPr>
          <p:cNvPr id="12313" name="Line 25"/>
          <p:cNvSpPr>
            <a:spLocks noChangeShapeType="1"/>
          </p:cNvSpPr>
          <p:nvPr/>
        </p:nvSpPr>
        <p:spPr bwMode="auto">
          <a:xfrm>
            <a:off x="2362200" y="3505200"/>
            <a:ext cx="2819400" cy="0"/>
          </a:xfrm>
          <a:prstGeom prst="line">
            <a:avLst/>
          </a:prstGeom>
          <a:noFill/>
          <a:ln w="38100">
            <a:solidFill>
              <a:srgbClr val="FF0066"/>
            </a:solidFill>
            <a:round/>
            <a:headEnd/>
            <a:tailEnd/>
          </a:ln>
          <a:effectLst/>
        </p:spPr>
        <p:txBody>
          <a:bodyPr/>
          <a:lstStyle/>
          <a:p>
            <a:endParaRPr lang="en-US"/>
          </a:p>
        </p:txBody>
      </p:sp>
      <p:sp>
        <p:nvSpPr>
          <p:cNvPr id="12314" name="Line 26"/>
          <p:cNvSpPr>
            <a:spLocks noChangeShapeType="1"/>
          </p:cNvSpPr>
          <p:nvPr/>
        </p:nvSpPr>
        <p:spPr bwMode="auto">
          <a:xfrm>
            <a:off x="5181600" y="3505200"/>
            <a:ext cx="0" cy="2438400"/>
          </a:xfrm>
          <a:prstGeom prst="line">
            <a:avLst/>
          </a:prstGeom>
          <a:noFill/>
          <a:ln w="38100">
            <a:solidFill>
              <a:srgbClr val="FF0066"/>
            </a:solidFill>
            <a:round/>
            <a:headEnd/>
            <a:tailEnd/>
          </a:ln>
          <a:effectLst/>
        </p:spPr>
        <p:txBody>
          <a:bodyPr/>
          <a:lstStyle/>
          <a:p>
            <a:endParaRPr lang="en-US"/>
          </a:p>
        </p:txBody>
      </p:sp>
      <p:sp>
        <p:nvSpPr>
          <p:cNvPr id="12315" name="Text Box 27"/>
          <p:cNvSpPr txBox="1">
            <a:spLocks noChangeArrowheads="1"/>
          </p:cNvSpPr>
          <p:nvPr/>
        </p:nvSpPr>
        <p:spPr bwMode="auto">
          <a:xfrm>
            <a:off x="1905000" y="3276600"/>
            <a:ext cx="473075" cy="336550"/>
          </a:xfrm>
          <a:prstGeom prst="rect">
            <a:avLst/>
          </a:prstGeom>
          <a:noFill/>
          <a:ln w="9525">
            <a:noFill/>
            <a:miter lim="800000"/>
            <a:headEnd/>
            <a:tailEnd/>
          </a:ln>
          <a:effectLst/>
        </p:spPr>
        <p:txBody>
          <a:bodyPr wrap="none">
            <a:spAutoFit/>
          </a:bodyPr>
          <a:lstStyle/>
          <a:p>
            <a:r>
              <a:rPr lang="en-GB" sz="1600" b="1">
                <a:latin typeface="Verdana" pitchFamily="34" charset="0"/>
              </a:rPr>
              <a:t>Yo</a:t>
            </a:r>
          </a:p>
        </p:txBody>
      </p:sp>
      <p:sp>
        <p:nvSpPr>
          <p:cNvPr id="12316" name="Text Box 28"/>
          <p:cNvSpPr txBox="1">
            <a:spLocks noChangeArrowheads="1"/>
          </p:cNvSpPr>
          <p:nvPr/>
        </p:nvSpPr>
        <p:spPr bwMode="auto">
          <a:xfrm>
            <a:off x="4937125" y="5943600"/>
            <a:ext cx="479425" cy="336550"/>
          </a:xfrm>
          <a:prstGeom prst="rect">
            <a:avLst/>
          </a:prstGeom>
          <a:noFill/>
          <a:ln w="9525">
            <a:noFill/>
            <a:miter lim="800000"/>
            <a:headEnd/>
            <a:tailEnd/>
          </a:ln>
          <a:effectLst/>
        </p:spPr>
        <p:txBody>
          <a:bodyPr wrap="none">
            <a:spAutoFit/>
          </a:bodyPr>
          <a:lstStyle/>
          <a:p>
            <a:r>
              <a:rPr lang="en-GB" sz="1600" b="1">
                <a:latin typeface="Verdana" pitchFamily="34" charset="0"/>
              </a:rPr>
              <a:t>Xo</a:t>
            </a:r>
          </a:p>
        </p:txBody>
      </p:sp>
      <p:sp>
        <p:nvSpPr>
          <p:cNvPr id="12317" name="Text Box 29"/>
          <p:cNvSpPr txBox="1">
            <a:spLocks noChangeArrowheads="1"/>
          </p:cNvSpPr>
          <p:nvPr/>
        </p:nvSpPr>
        <p:spPr bwMode="auto">
          <a:xfrm>
            <a:off x="5241925" y="3155950"/>
            <a:ext cx="392113" cy="457200"/>
          </a:xfrm>
          <a:prstGeom prst="rect">
            <a:avLst/>
          </a:prstGeom>
          <a:noFill/>
          <a:ln w="9525">
            <a:noFill/>
            <a:miter lim="800000"/>
            <a:headEnd/>
            <a:tailEnd/>
          </a:ln>
          <a:effectLst/>
        </p:spPr>
        <p:txBody>
          <a:bodyPr wrap="none">
            <a:spAutoFit/>
          </a:bodyPr>
          <a:lstStyle/>
          <a:p>
            <a:r>
              <a:rPr lang="en-GB">
                <a:latin typeface="Verdana" pitchFamily="34" charset="0"/>
              </a:rPr>
              <a:t>A</a:t>
            </a:r>
          </a:p>
        </p:txBody>
      </p:sp>
      <p:sp>
        <p:nvSpPr>
          <p:cNvPr id="12324" name="Text Box 36"/>
          <p:cNvSpPr txBox="1">
            <a:spLocks noChangeArrowheads="1"/>
          </p:cNvSpPr>
          <p:nvPr/>
        </p:nvSpPr>
        <p:spPr bwMode="auto">
          <a:xfrm>
            <a:off x="3717925" y="3522663"/>
            <a:ext cx="184150" cy="1433512"/>
          </a:xfrm>
          <a:prstGeom prst="rect">
            <a:avLst/>
          </a:prstGeom>
          <a:noFill/>
          <a:ln w="9525">
            <a:noFill/>
            <a:miter lim="800000"/>
            <a:headEnd/>
            <a:tailEnd/>
          </a:ln>
          <a:effectLst/>
        </p:spPr>
        <p:txBody>
          <a:bodyPr wrap="none">
            <a:spAutoFit/>
          </a:bodyPr>
          <a:lstStyle/>
          <a:p>
            <a:endParaRPr lang="en-US" sz="8800" b="1"/>
          </a:p>
        </p:txBody>
      </p:sp>
      <p:sp>
        <p:nvSpPr>
          <p:cNvPr id="12325" name="Text Box 37"/>
          <p:cNvSpPr txBox="1">
            <a:spLocks noChangeArrowheads="1"/>
          </p:cNvSpPr>
          <p:nvPr/>
        </p:nvSpPr>
        <p:spPr bwMode="auto">
          <a:xfrm>
            <a:off x="3794125" y="3211513"/>
            <a:ext cx="763588" cy="1311275"/>
          </a:xfrm>
          <a:prstGeom prst="rect">
            <a:avLst/>
          </a:prstGeom>
          <a:noFill/>
          <a:ln w="9525">
            <a:noFill/>
            <a:miter lim="800000"/>
            <a:headEnd/>
            <a:tailEnd/>
          </a:ln>
          <a:effectLst/>
        </p:spPr>
        <p:txBody>
          <a:bodyPr wrap="none">
            <a:spAutoFit/>
          </a:bodyPr>
          <a:lstStyle/>
          <a:p>
            <a:r>
              <a:rPr lang="en-GB" sz="8000">
                <a:latin typeface="Verdana" pitchFamily="34" charset="0"/>
              </a:rPr>
              <a:t>.</a:t>
            </a:r>
            <a:r>
              <a:rPr lang="en-GB">
                <a:latin typeface="Verdana" pitchFamily="34" charset="0"/>
              </a:rPr>
              <a:t>B</a:t>
            </a:r>
            <a:endParaRPr lang="en-GB" sz="8000">
              <a:latin typeface="Verdana" pitchFamily="34" charset="0"/>
            </a:endParaRPr>
          </a:p>
        </p:txBody>
      </p:sp>
      <p:sp>
        <p:nvSpPr>
          <p:cNvPr id="12326" name="Arc 38"/>
          <p:cNvSpPr>
            <a:spLocks/>
          </p:cNvSpPr>
          <p:nvPr/>
        </p:nvSpPr>
        <p:spPr bwMode="auto">
          <a:xfrm>
            <a:off x="2362200" y="2058988"/>
            <a:ext cx="4953000" cy="3884612"/>
          </a:xfrm>
          <a:custGeom>
            <a:avLst/>
            <a:gdLst>
              <a:gd name="G0" fmla="+- 0 0 0"/>
              <a:gd name="G1" fmla="+- 21600 0 0"/>
              <a:gd name="G2" fmla="+- 21600 0 0"/>
              <a:gd name="T0" fmla="*/ 0 w 21600"/>
              <a:gd name="T1" fmla="*/ 0 h 22023"/>
              <a:gd name="T2" fmla="*/ 21596 w 21600"/>
              <a:gd name="T3" fmla="*/ 22023 h 22023"/>
              <a:gd name="T4" fmla="*/ 0 w 21600"/>
              <a:gd name="T5" fmla="*/ 21600 h 22023"/>
            </a:gdLst>
            <a:ahLst/>
            <a:cxnLst>
              <a:cxn ang="0">
                <a:pos x="T0" y="T1"/>
              </a:cxn>
              <a:cxn ang="0">
                <a:pos x="T2" y="T3"/>
              </a:cxn>
              <a:cxn ang="0">
                <a:pos x="T4" y="T5"/>
              </a:cxn>
            </a:cxnLst>
            <a:rect l="0" t="0" r="r" b="b"/>
            <a:pathLst>
              <a:path w="21600" h="22023" fill="none" extrusionOk="0">
                <a:moveTo>
                  <a:pt x="-1" y="0"/>
                </a:moveTo>
                <a:cubicBezTo>
                  <a:pt x="11929" y="0"/>
                  <a:pt x="21600" y="9670"/>
                  <a:pt x="21600" y="21600"/>
                </a:cubicBezTo>
                <a:cubicBezTo>
                  <a:pt x="21600" y="21741"/>
                  <a:pt x="21598" y="21882"/>
                  <a:pt x="21595" y="22022"/>
                </a:cubicBezTo>
              </a:path>
              <a:path w="21600" h="22023" stroke="0" extrusionOk="0">
                <a:moveTo>
                  <a:pt x="-1" y="0"/>
                </a:moveTo>
                <a:cubicBezTo>
                  <a:pt x="11929" y="0"/>
                  <a:pt x="21600" y="9670"/>
                  <a:pt x="21600" y="21600"/>
                </a:cubicBezTo>
                <a:cubicBezTo>
                  <a:pt x="21600" y="21741"/>
                  <a:pt x="21598" y="21882"/>
                  <a:pt x="21595" y="22022"/>
                </a:cubicBezTo>
                <a:lnTo>
                  <a:pt x="0" y="21600"/>
                </a:lnTo>
                <a:close/>
              </a:path>
            </a:pathLst>
          </a:custGeom>
          <a:noFill/>
          <a:ln w="38100">
            <a:solidFill>
              <a:srgbClr val="0000FF"/>
            </a:solidFill>
            <a:round/>
            <a:headEnd/>
            <a:tailEnd/>
          </a:ln>
          <a:effectLst/>
        </p:spPr>
        <p:txBody>
          <a:bodyPr wrap="none" anchor="ctr"/>
          <a:lstStyle/>
          <a:p>
            <a:pPr algn="ctr"/>
            <a:endParaRPr lang="en-US"/>
          </a:p>
        </p:txBody>
      </p:sp>
      <p:sp>
        <p:nvSpPr>
          <p:cNvPr id="12327" name="Line 39"/>
          <p:cNvSpPr>
            <a:spLocks noChangeShapeType="1"/>
          </p:cNvSpPr>
          <p:nvPr/>
        </p:nvSpPr>
        <p:spPr bwMode="auto">
          <a:xfrm flipH="1">
            <a:off x="2362200" y="3048000"/>
            <a:ext cx="3276600" cy="0"/>
          </a:xfrm>
          <a:prstGeom prst="line">
            <a:avLst/>
          </a:prstGeom>
          <a:noFill/>
          <a:ln w="38100">
            <a:solidFill>
              <a:srgbClr val="993366"/>
            </a:solidFill>
            <a:prstDash val="dash"/>
            <a:round/>
            <a:headEnd/>
            <a:tailEnd/>
          </a:ln>
          <a:effectLst/>
        </p:spPr>
        <p:txBody>
          <a:bodyPr/>
          <a:lstStyle/>
          <a:p>
            <a:endParaRPr lang="en-US"/>
          </a:p>
        </p:txBody>
      </p:sp>
      <p:sp>
        <p:nvSpPr>
          <p:cNvPr id="12328" name="Line 40"/>
          <p:cNvSpPr>
            <a:spLocks noChangeShapeType="1"/>
          </p:cNvSpPr>
          <p:nvPr/>
        </p:nvSpPr>
        <p:spPr bwMode="auto">
          <a:xfrm>
            <a:off x="5638800" y="3048000"/>
            <a:ext cx="0" cy="2895600"/>
          </a:xfrm>
          <a:prstGeom prst="line">
            <a:avLst/>
          </a:prstGeom>
          <a:noFill/>
          <a:ln w="38100">
            <a:solidFill>
              <a:srgbClr val="800080"/>
            </a:solidFill>
            <a:prstDash val="dash"/>
            <a:round/>
            <a:headEnd/>
            <a:tailEnd/>
          </a:ln>
          <a:effectLst/>
        </p:spPr>
        <p:txBody>
          <a:bodyPr/>
          <a:lstStyle/>
          <a:p>
            <a:endParaRPr lang="en-US"/>
          </a:p>
        </p:txBody>
      </p:sp>
      <p:sp>
        <p:nvSpPr>
          <p:cNvPr id="12330" name="Text Box 42"/>
          <p:cNvSpPr txBox="1">
            <a:spLocks noChangeArrowheads="1"/>
          </p:cNvSpPr>
          <p:nvPr/>
        </p:nvSpPr>
        <p:spPr bwMode="auto">
          <a:xfrm>
            <a:off x="5699125" y="2622550"/>
            <a:ext cx="396875" cy="457200"/>
          </a:xfrm>
          <a:prstGeom prst="rect">
            <a:avLst/>
          </a:prstGeom>
          <a:noFill/>
          <a:ln w="9525">
            <a:noFill/>
            <a:miter lim="800000"/>
            <a:headEnd/>
            <a:tailEnd/>
          </a:ln>
          <a:effectLst/>
        </p:spPr>
        <p:txBody>
          <a:bodyPr wrap="none">
            <a:spAutoFit/>
          </a:bodyPr>
          <a:lstStyle/>
          <a:p>
            <a:r>
              <a:rPr lang="en-GB">
                <a:latin typeface="Verdana" pitchFamily="34" charset="0"/>
              </a:rPr>
              <a:t>C</a:t>
            </a:r>
          </a:p>
        </p:txBody>
      </p:sp>
      <p:sp>
        <p:nvSpPr>
          <p:cNvPr id="12331" name="Text Box 43"/>
          <p:cNvSpPr txBox="1">
            <a:spLocks noChangeArrowheads="1"/>
          </p:cNvSpPr>
          <p:nvPr/>
        </p:nvSpPr>
        <p:spPr bwMode="auto">
          <a:xfrm>
            <a:off x="1905000" y="2863850"/>
            <a:ext cx="477838" cy="336550"/>
          </a:xfrm>
          <a:prstGeom prst="rect">
            <a:avLst/>
          </a:prstGeom>
          <a:noFill/>
          <a:ln w="9525">
            <a:noFill/>
            <a:miter lim="800000"/>
            <a:headEnd/>
            <a:tailEnd/>
          </a:ln>
          <a:effectLst/>
        </p:spPr>
        <p:txBody>
          <a:bodyPr wrap="none">
            <a:spAutoFit/>
          </a:bodyPr>
          <a:lstStyle/>
          <a:p>
            <a:r>
              <a:rPr lang="en-GB" sz="1600" b="1">
                <a:latin typeface="Verdana" pitchFamily="34" charset="0"/>
              </a:rPr>
              <a:t>Y1</a:t>
            </a:r>
          </a:p>
        </p:txBody>
      </p:sp>
      <p:sp>
        <p:nvSpPr>
          <p:cNvPr id="12332" name="Text Box 44"/>
          <p:cNvSpPr txBox="1">
            <a:spLocks noChangeArrowheads="1"/>
          </p:cNvSpPr>
          <p:nvPr/>
        </p:nvSpPr>
        <p:spPr bwMode="auto">
          <a:xfrm>
            <a:off x="5410200" y="5943600"/>
            <a:ext cx="484188" cy="336550"/>
          </a:xfrm>
          <a:prstGeom prst="rect">
            <a:avLst/>
          </a:prstGeom>
          <a:noFill/>
          <a:ln w="9525">
            <a:noFill/>
            <a:miter lim="800000"/>
            <a:headEnd/>
            <a:tailEnd/>
          </a:ln>
          <a:effectLst/>
        </p:spPr>
        <p:txBody>
          <a:bodyPr wrap="none">
            <a:spAutoFit/>
          </a:bodyPr>
          <a:lstStyle/>
          <a:p>
            <a:r>
              <a:rPr lang="en-GB" sz="1600" b="1">
                <a:latin typeface="Verdana" pitchFamily="34" charset="0"/>
              </a:rPr>
              <a:t>X1</a:t>
            </a:r>
          </a:p>
        </p:txBody>
      </p:sp>
      <p:sp>
        <p:nvSpPr>
          <p:cNvPr id="12333" name="Text Box 45"/>
          <p:cNvSpPr txBox="1">
            <a:spLocks noChangeArrowheads="1"/>
          </p:cNvSpPr>
          <p:nvPr/>
        </p:nvSpPr>
        <p:spPr bwMode="auto">
          <a:xfrm>
            <a:off x="6781800" y="1676400"/>
            <a:ext cx="1981200" cy="2014538"/>
          </a:xfrm>
          <a:prstGeom prst="rect">
            <a:avLst/>
          </a:prstGeom>
          <a:solidFill>
            <a:schemeClr val="hlink"/>
          </a:solidFill>
          <a:ln w="9525">
            <a:noFill/>
            <a:miter lim="800000"/>
            <a:headEnd/>
            <a:tailEnd/>
          </a:ln>
          <a:effectLst/>
        </p:spPr>
        <p:txBody>
          <a:bodyPr>
            <a:spAutoFit/>
          </a:bodyPr>
          <a:lstStyle/>
          <a:p>
            <a:pPr>
              <a:spcBef>
                <a:spcPct val="50000"/>
              </a:spcBef>
            </a:pPr>
            <a:r>
              <a:rPr lang="en-GB" sz="1800">
                <a:latin typeface="Verdana" pitchFamily="34" charset="0"/>
              </a:rPr>
              <a:t>Production inside the PPF – e.g. point B means the country is not using all its resources </a:t>
            </a:r>
          </a:p>
        </p:txBody>
      </p:sp>
      <p:sp>
        <p:nvSpPr>
          <p:cNvPr id="12334" name="Text Box 46"/>
          <p:cNvSpPr txBox="1">
            <a:spLocks noChangeArrowheads="1"/>
          </p:cNvSpPr>
          <p:nvPr/>
        </p:nvSpPr>
        <p:spPr bwMode="auto">
          <a:xfrm>
            <a:off x="6629400" y="1676400"/>
            <a:ext cx="2286000" cy="2219325"/>
          </a:xfrm>
          <a:prstGeom prst="rect">
            <a:avLst/>
          </a:prstGeom>
          <a:solidFill>
            <a:schemeClr val="hlink"/>
          </a:solidFill>
          <a:ln w="9525">
            <a:noFill/>
            <a:miter lim="800000"/>
            <a:headEnd/>
            <a:tailEnd/>
          </a:ln>
          <a:effectLst/>
        </p:spPr>
        <p:txBody>
          <a:bodyPr>
            <a:spAutoFit/>
          </a:bodyPr>
          <a:lstStyle/>
          <a:p>
            <a:pPr>
              <a:spcBef>
                <a:spcPct val="50000"/>
              </a:spcBef>
            </a:pPr>
            <a:r>
              <a:rPr lang="en-GB" sz="1400">
                <a:latin typeface="Verdana" pitchFamily="34" charset="0"/>
              </a:rPr>
              <a:t>It can only produce at points outside the PPF if it finds a way of expanding its resources or improves the productivity of those resources it already has. This will push the PPF further outwards.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nodePh="1">
                                  <p:stCondLst>
                                    <p:cond delay="0"/>
                                  </p:stCondLst>
                                  <p:endCondLst>
                                    <p:cond evt="begin" delay="0">
                                      <p:tn val="5"/>
                                    </p:cond>
                                  </p:endCondLst>
                                  <p:childTnLst>
                                    <p:set>
                                      <p:cBhvr>
                                        <p:cTn id="6" dur="1" fill="hold">
                                          <p:stCondLst>
                                            <p:cond delay="0"/>
                                          </p:stCondLst>
                                        </p:cTn>
                                        <p:tgtEl>
                                          <p:spTgt spid="12324"/>
                                        </p:tgtEl>
                                        <p:attrNameLst>
                                          <p:attrName>style.visibility</p:attrName>
                                        </p:attrNameLst>
                                      </p:cBhvr>
                                      <p:to>
                                        <p:strVal val="visible"/>
                                      </p:to>
                                    </p:set>
                                    <p:animEffect transition="in" filter="dissolve">
                                      <p:cBhvr>
                                        <p:cTn id="7" dur="500"/>
                                        <p:tgtEl>
                                          <p:spTgt spid="1232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325"/>
                                        </p:tgtEl>
                                        <p:attrNameLst>
                                          <p:attrName>style.visibility</p:attrName>
                                        </p:attrNameLst>
                                      </p:cBhvr>
                                      <p:to>
                                        <p:strVal val="visible"/>
                                      </p:to>
                                    </p:set>
                                    <p:animEffect transition="in" filter="dissolve">
                                      <p:cBhvr>
                                        <p:cTn id="12" dur="500"/>
                                        <p:tgtEl>
                                          <p:spTgt spid="1232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333"/>
                                        </p:tgtEl>
                                        <p:attrNameLst>
                                          <p:attrName>style.visibility</p:attrName>
                                        </p:attrNameLst>
                                      </p:cBhvr>
                                      <p:to>
                                        <p:strVal val="visible"/>
                                      </p:to>
                                    </p:set>
                                    <p:animEffect transition="in" filter="dissolve">
                                      <p:cBhvr>
                                        <p:cTn id="17" dur="500"/>
                                        <p:tgtEl>
                                          <p:spTgt spid="12333"/>
                                        </p:tgtEl>
                                      </p:cBhvr>
                                    </p:animEffect>
                                  </p:childTnLst>
                                  <p:subTnLst>
                                    <p:set>
                                      <p:cBhvr override="childStyle">
                                        <p:cTn dur="1" fill="hold" display="0" masterRel="nextClick" afterEffect="1"/>
                                        <p:tgtEl>
                                          <p:spTgt spid="12333"/>
                                        </p:tgtEl>
                                        <p:attrNameLst>
                                          <p:attrName>style.visibility</p:attrName>
                                        </p:attrNameLst>
                                      </p:cBhvr>
                                      <p:to>
                                        <p:strVal val="hidden"/>
                                      </p:to>
                                    </p:set>
                                  </p:sub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499"/>
                                          </p:stCondLst>
                                        </p:cTn>
                                        <p:tgtEl>
                                          <p:spTgt spid="12330"/>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12334"/>
                                        </p:tgtEl>
                                        <p:attrNameLst>
                                          <p:attrName>style.visibility</p:attrName>
                                        </p:attrNameLst>
                                      </p:cBhvr>
                                      <p:to>
                                        <p:strVal val="visible"/>
                                      </p:to>
                                    </p:set>
                                    <p:animEffect transition="in" filter="dissolve">
                                      <p:cBhvr>
                                        <p:cTn id="26" dur="500"/>
                                        <p:tgtEl>
                                          <p:spTgt spid="12334"/>
                                        </p:tgtEl>
                                      </p:cBhvr>
                                    </p:animEffect>
                                  </p:childTnLst>
                                </p:cTn>
                              </p:par>
                            </p:childTnLst>
                          </p:cTn>
                        </p:par>
                      </p:childTnLst>
                    </p:cTn>
                  </p:par>
                  <p:par>
                    <p:cTn id="27" fill="hold">
                      <p:stCondLst>
                        <p:cond delay="indefinite"/>
                      </p:stCondLst>
                      <p:childTnLst>
                        <p:par>
                          <p:cTn id="28" fill="hold">
                            <p:stCondLst>
                              <p:cond delay="0"/>
                            </p:stCondLst>
                            <p:childTnLst>
                              <p:par>
                                <p:cTn id="29" presetID="7" presetClass="entr" presetSubtype="8" fill="hold" grpId="0" nodeType="clickEffect">
                                  <p:stCondLst>
                                    <p:cond delay="0"/>
                                  </p:stCondLst>
                                  <p:childTnLst>
                                    <p:set>
                                      <p:cBhvr>
                                        <p:cTn id="30" dur="1" fill="hold">
                                          <p:stCondLst>
                                            <p:cond delay="0"/>
                                          </p:stCondLst>
                                        </p:cTn>
                                        <p:tgtEl>
                                          <p:spTgt spid="12326"/>
                                        </p:tgtEl>
                                        <p:attrNameLst>
                                          <p:attrName>style.visibility</p:attrName>
                                        </p:attrNameLst>
                                      </p:cBhvr>
                                      <p:to>
                                        <p:strVal val="visible"/>
                                      </p:to>
                                    </p:set>
                                    <p:anim calcmode="lin" valueType="num">
                                      <p:cBhvr additive="base">
                                        <p:cTn id="31" dur="5000" fill="hold"/>
                                        <p:tgtEl>
                                          <p:spTgt spid="12326"/>
                                        </p:tgtEl>
                                        <p:attrNameLst>
                                          <p:attrName>ppt_x</p:attrName>
                                        </p:attrNameLst>
                                      </p:cBhvr>
                                      <p:tavLst>
                                        <p:tav tm="0">
                                          <p:val>
                                            <p:strVal val="0-#ppt_w/2"/>
                                          </p:val>
                                        </p:tav>
                                        <p:tav tm="100000">
                                          <p:val>
                                            <p:strVal val="#ppt_x"/>
                                          </p:val>
                                        </p:tav>
                                      </p:tavLst>
                                    </p:anim>
                                    <p:anim calcmode="lin" valueType="num">
                                      <p:cBhvr additive="base">
                                        <p:cTn id="32" dur="5000" fill="hold"/>
                                        <p:tgtEl>
                                          <p:spTgt spid="12326"/>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2327"/>
                                        </p:tgtEl>
                                        <p:attrNameLst>
                                          <p:attrName>style.visibility</p:attrName>
                                        </p:attrNameLst>
                                      </p:cBhvr>
                                      <p:to>
                                        <p:strVal val="visible"/>
                                      </p:to>
                                    </p:set>
                                    <p:anim calcmode="lin" valueType="num">
                                      <p:cBhvr additive="base">
                                        <p:cTn id="37" dur="500" fill="hold"/>
                                        <p:tgtEl>
                                          <p:spTgt spid="12327"/>
                                        </p:tgtEl>
                                        <p:attrNameLst>
                                          <p:attrName>ppt_x</p:attrName>
                                        </p:attrNameLst>
                                      </p:cBhvr>
                                      <p:tavLst>
                                        <p:tav tm="0">
                                          <p:val>
                                            <p:strVal val="0-#ppt_w/2"/>
                                          </p:val>
                                        </p:tav>
                                        <p:tav tm="100000">
                                          <p:val>
                                            <p:strVal val="#ppt_x"/>
                                          </p:val>
                                        </p:tav>
                                      </p:tavLst>
                                    </p:anim>
                                    <p:anim calcmode="lin" valueType="num">
                                      <p:cBhvr additive="base">
                                        <p:cTn id="38" dur="500" fill="hold"/>
                                        <p:tgtEl>
                                          <p:spTgt spid="12327"/>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328"/>
                                        </p:tgtEl>
                                        <p:attrNameLst>
                                          <p:attrName>style.visibility</p:attrName>
                                        </p:attrNameLst>
                                      </p:cBhvr>
                                      <p:to>
                                        <p:strVal val="visible"/>
                                      </p:to>
                                    </p:set>
                                    <p:anim calcmode="lin" valueType="num">
                                      <p:cBhvr additive="base">
                                        <p:cTn id="43" dur="500" fill="hold"/>
                                        <p:tgtEl>
                                          <p:spTgt spid="12328"/>
                                        </p:tgtEl>
                                        <p:attrNameLst>
                                          <p:attrName>ppt_x</p:attrName>
                                        </p:attrNameLst>
                                      </p:cBhvr>
                                      <p:tavLst>
                                        <p:tav tm="0">
                                          <p:val>
                                            <p:strVal val="#ppt_x"/>
                                          </p:val>
                                        </p:tav>
                                        <p:tav tm="100000">
                                          <p:val>
                                            <p:strVal val="#ppt_x"/>
                                          </p:val>
                                        </p:tav>
                                      </p:tavLst>
                                    </p:anim>
                                    <p:anim calcmode="lin" valueType="num">
                                      <p:cBhvr additive="base">
                                        <p:cTn id="44" dur="500" fill="hold"/>
                                        <p:tgtEl>
                                          <p:spTgt spid="1232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499"/>
                                          </p:stCondLst>
                                        </p:cTn>
                                        <p:tgtEl>
                                          <p:spTgt spid="1233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499"/>
                                          </p:stCondLst>
                                        </p:cTn>
                                        <p:tgtEl>
                                          <p:spTgt spid="123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24" grpId="0" autoUpdateAnimBg="0"/>
      <p:bldP spid="12325" grpId="0" autoUpdateAnimBg="0"/>
      <p:bldP spid="12326" grpId="0" animBg="1" autoUpdateAnimBg="0"/>
      <p:bldP spid="12327" grpId="0" animBg="1"/>
      <p:bldP spid="12328" grpId="0" animBg="1"/>
      <p:bldP spid="12330" grpId="0" autoUpdateAnimBg="0"/>
      <p:bldP spid="12331" grpId="0" autoUpdateAnimBg="0"/>
      <p:bldP spid="12332" grpId="0" autoUpdateAnimBg="0"/>
      <p:bldP spid="12333" grpId="0" animBg="1" autoUpdateAnimBg="0"/>
      <p:bldP spid="12334"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990600"/>
            <a:ext cx="7772400" cy="762000"/>
          </a:xfrm>
        </p:spPr>
        <p:txBody>
          <a:bodyPr/>
          <a:lstStyle/>
          <a:p>
            <a:r>
              <a:rPr lang="en-GB"/>
              <a:t>Positive and Normative Economics</a:t>
            </a:r>
          </a:p>
        </p:txBody>
      </p:sp>
      <p:sp>
        <p:nvSpPr>
          <p:cNvPr id="14339" name="Rectangle 3"/>
          <p:cNvSpPr>
            <a:spLocks noGrp="1" noChangeArrowheads="1"/>
          </p:cNvSpPr>
          <p:nvPr>
            <p:ph type="body" sz="half" idx="1"/>
          </p:nvPr>
        </p:nvSpPr>
        <p:spPr/>
        <p:txBody>
          <a:bodyPr/>
          <a:lstStyle/>
          <a:p>
            <a:r>
              <a:rPr lang="en-GB" sz="2000">
                <a:solidFill>
                  <a:srgbClr val="174174"/>
                </a:solidFill>
              </a:rPr>
              <a:t>Health care can be improved with more tax funding</a:t>
            </a:r>
          </a:p>
          <a:p>
            <a:r>
              <a:rPr lang="en-GB" sz="2000">
                <a:solidFill>
                  <a:srgbClr val="174174"/>
                </a:solidFill>
              </a:rPr>
              <a:t>Pollution control is effective through a system of fines</a:t>
            </a:r>
          </a:p>
          <a:p>
            <a:r>
              <a:rPr lang="en-GB" sz="2000">
                <a:solidFill>
                  <a:srgbClr val="174174"/>
                </a:solidFill>
              </a:rPr>
              <a:t>Society ought to provide homes for all</a:t>
            </a:r>
          </a:p>
          <a:p>
            <a:r>
              <a:rPr lang="en-GB" sz="2000">
                <a:solidFill>
                  <a:srgbClr val="174174"/>
                </a:solidFill>
              </a:rPr>
              <a:t>Any strategy aimed at reducing factory closures in deprived areas would be helpful</a:t>
            </a:r>
          </a:p>
        </p:txBody>
      </p:sp>
      <p:sp>
        <p:nvSpPr>
          <p:cNvPr id="14340" name="Rectangle 4"/>
          <p:cNvSpPr>
            <a:spLocks noGrp="1" noChangeArrowheads="1"/>
          </p:cNvSpPr>
          <p:nvPr>
            <p:ph type="body" sz="half" idx="2"/>
          </p:nvPr>
        </p:nvSpPr>
        <p:spPr/>
        <p:txBody>
          <a:bodyPr/>
          <a:lstStyle/>
          <a:p>
            <a:pPr>
              <a:lnSpc>
                <a:spcPct val="90000"/>
              </a:lnSpc>
            </a:pPr>
            <a:r>
              <a:rPr lang="en-GB" sz="2400"/>
              <a:t>Positive Statements: </a:t>
            </a:r>
          </a:p>
          <a:p>
            <a:pPr lvl="1">
              <a:lnSpc>
                <a:spcPct val="90000"/>
              </a:lnSpc>
            </a:pPr>
            <a:r>
              <a:rPr lang="en-GB" sz="2000"/>
              <a:t>Capable of being verified or refuted by resorting to fact or further investigation</a:t>
            </a:r>
          </a:p>
          <a:p>
            <a:pPr>
              <a:lnSpc>
                <a:spcPct val="90000"/>
              </a:lnSpc>
            </a:pPr>
            <a:r>
              <a:rPr lang="en-GB" sz="2400"/>
              <a:t>Normative Statements:</a:t>
            </a:r>
          </a:p>
          <a:p>
            <a:pPr lvl="1">
              <a:lnSpc>
                <a:spcPct val="90000"/>
              </a:lnSpc>
            </a:pPr>
            <a:r>
              <a:rPr lang="en-GB" sz="2000"/>
              <a:t>Contains a value judgement which cannot be verified by resort to investigation or research</a:t>
            </a:r>
          </a:p>
          <a:p>
            <a:pPr lvl="1">
              <a:lnSpc>
                <a:spcPct val="90000"/>
              </a:lnSpc>
            </a:pPr>
            <a:endParaRPr lang="en-GB"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340">
                                            <p:txEl>
                                              <p:pRg st="0" end="0"/>
                                            </p:txEl>
                                          </p:spTgt>
                                        </p:tgtEl>
                                        <p:attrNameLst>
                                          <p:attrName>style.visibility</p:attrName>
                                        </p:attrNameLst>
                                      </p:cBhvr>
                                      <p:to>
                                        <p:strVal val="visible"/>
                                      </p:to>
                                    </p:set>
                                    <p:anim calcmode="lin" valueType="num">
                                      <p:cBhvr additive="base">
                                        <p:cTn id="7" dur="500" fill="hold"/>
                                        <p:tgtEl>
                                          <p:spTgt spid="1434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340">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4340">
                                            <p:txEl>
                                              <p:pRg st="1" end="1"/>
                                            </p:txEl>
                                          </p:spTgt>
                                        </p:tgtEl>
                                        <p:attrNameLst>
                                          <p:attrName>style.visibility</p:attrName>
                                        </p:attrNameLst>
                                      </p:cBhvr>
                                      <p:to>
                                        <p:strVal val="visible"/>
                                      </p:to>
                                    </p:set>
                                    <p:anim calcmode="lin" valueType="num">
                                      <p:cBhvr additive="base">
                                        <p:cTn id="11" dur="500" fill="hold"/>
                                        <p:tgtEl>
                                          <p:spTgt spid="14340">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434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4340">
                                            <p:txEl>
                                              <p:pRg st="2" end="2"/>
                                            </p:txEl>
                                          </p:spTgt>
                                        </p:tgtEl>
                                        <p:attrNameLst>
                                          <p:attrName>style.visibility</p:attrName>
                                        </p:attrNameLst>
                                      </p:cBhvr>
                                      <p:to>
                                        <p:strVal val="visible"/>
                                      </p:to>
                                    </p:set>
                                    <p:anim calcmode="lin" valueType="num">
                                      <p:cBhvr additive="base">
                                        <p:cTn id="17" dur="500" fill="hold"/>
                                        <p:tgtEl>
                                          <p:spTgt spid="14340">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4340">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14340">
                                            <p:txEl>
                                              <p:pRg st="3" end="3"/>
                                            </p:txEl>
                                          </p:spTgt>
                                        </p:tgtEl>
                                        <p:attrNameLst>
                                          <p:attrName>style.visibility</p:attrName>
                                        </p:attrNameLst>
                                      </p:cBhvr>
                                      <p:to>
                                        <p:strVal val="visible"/>
                                      </p:to>
                                    </p:set>
                                    <p:anim calcmode="lin" valueType="num">
                                      <p:cBhvr additive="base">
                                        <p:cTn id="21" dur="500" fill="hold"/>
                                        <p:tgtEl>
                                          <p:spTgt spid="14340">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434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14339">
                                            <p:txEl>
                                              <p:pRg st="0" end="0"/>
                                            </p:txEl>
                                          </p:spTgt>
                                        </p:tgtEl>
                                        <p:attrNameLst>
                                          <p:attrName>style.visibility</p:attrName>
                                        </p:attrNameLst>
                                      </p:cBhvr>
                                      <p:to>
                                        <p:strVal val="visible"/>
                                      </p:to>
                                    </p:set>
                                    <p:anim calcmode="lin" valueType="num">
                                      <p:cBhvr additive="base">
                                        <p:cTn id="27" dur="500" fill="hold"/>
                                        <p:tgtEl>
                                          <p:spTgt spid="14339">
                                            <p:txEl>
                                              <p:pRg st="0" end="0"/>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4339">
                                            <p:txEl>
                                              <p:pRg st="0" end="0"/>
                                            </p:txEl>
                                          </p:spTgt>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14339">
                                            <p:txEl>
                                              <p:pRg st="0" end="0"/>
                                            </p:txEl>
                                          </p:spTgt>
                                        </p:tgtEl>
                                        <p:attrNameLst>
                                          <p:attrName>style.visibility</p:attrName>
                                        </p:attrNameLst>
                                      </p:cBhvr>
                                      <p:to>
                                        <p:strVal val="hidden"/>
                                      </p:to>
                                    </p:set>
                                  </p:sub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14339">
                                            <p:txEl>
                                              <p:pRg st="1" end="1"/>
                                            </p:txEl>
                                          </p:spTgt>
                                        </p:tgtEl>
                                        <p:attrNameLst>
                                          <p:attrName>style.visibility</p:attrName>
                                        </p:attrNameLst>
                                      </p:cBhvr>
                                      <p:to>
                                        <p:strVal val="visible"/>
                                      </p:to>
                                    </p:set>
                                    <p:anim calcmode="lin" valueType="num">
                                      <p:cBhvr additive="base">
                                        <p:cTn id="33" dur="500" fill="hold"/>
                                        <p:tgtEl>
                                          <p:spTgt spid="14339">
                                            <p:txEl>
                                              <p:pRg st="1" end="1"/>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14339">
                                            <p:txEl>
                                              <p:pRg st="1" end="1"/>
                                            </p:txEl>
                                          </p:spTgt>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14339">
                                            <p:txEl>
                                              <p:pRg st="1" end="1"/>
                                            </p:txEl>
                                          </p:spTgt>
                                        </p:tgtEl>
                                        <p:attrNameLst>
                                          <p:attrName>style.visibility</p:attrName>
                                        </p:attrNameLst>
                                      </p:cBhvr>
                                      <p:to>
                                        <p:strVal val="hidden"/>
                                      </p:to>
                                    </p:set>
                                  </p:sub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14339">
                                            <p:txEl>
                                              <p:pRg st="2" end="2"/>
                                            </p:txEl>
                                          </p:spTgt>
                                        </p:tgtEl>
                                        <p:attrNameLst>
                                          <p:attrName>style.visibility</p:attrName>
                                        </p:attrNameLst>
                                      </p:cBhvr>
                                      <p:to>
                                        <p:strVal val="visible"/>
                                      </p:to>
                                    </p:set>
                                    <p:anim calcmode="lin" valueType="num">
                                      <p:cBhvr additive="base">
                                        <p:cTn id="39" dur="500" fill="hold"/>
                                        <p:tgtEl>
                                          <p:spTgt spid="14339">
                                            <p:txEl>
                                              <p:pRg st="2" end="2"/>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14339">
                                            <p:txEl>
                                              <p:pRg st="2" end="2"/>
                                            </p:txEl>
                                          </p:spTgt>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14339">
                                            <p:txEl>
                                              <p:pRg st="2" end="2"/>
                                            </p:txEl>
                                          </p:spTgt>
                                        </p:tgtEl>
                                        <p:attrNameLst>
                                          <p:attrName>style.visibility</p:attrName>
                                        </p:attrNameLst>
                                      </p:cBhvr>
                                      <p:to>
                                        <p:strVal val="hidden"/>
                                      </p:to>
                                    </p:set>
                                  </p:subTnLst>
                                </p:cTn>
                              </p:par>
                            </p:childTnLst>
                          </p:cTn>
                        </p:par>
                      </p:childTnLst>
                    </p:cTn>
                  </p:par>
                  <p:par>
                    <p:cTn id="41" fill="hold">
                      <p:stCondLst>
                        <p:cond delay="indefinite"/>
                      </p:stCondLst>
                      <p:childTnLst>
                        <p:par>
                          <p:cTn id="42" fill="hold">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14339">
                                            <p:txEl>
                                              <p:pRg st="3" end="3"/>
                                            </p:txEl>
                                          </p:spTgt>
                                        </p:tgtEl>
                                        <p:attrNameLst>
                                          <p:attrName>style.visibility</p:attrName>
                                        </p:attrNameLst>
                                      </p:cBhvr>
                                      <p:to>
                                        <p:strVal val="visible"/>
                                      </p:to>
                                    </p:set>
                                    <p:anim calcmode="lin" valueType="num">
                                      <p:cBhvr additive="base">
                                        <p:cTn id="45" dur="500" fill="hold"/>
                                        <p:tgtEl>
                                          <p:spTgt spid="14339">
                                            <p:txEl>
                                              <p:pRg st="3" end="3"/>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14339">
                                            <p:txEl>
                                              <p:pRg st="3" end="3"/>
                                            </p:txEl>
                                          </p:spTgt>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14339">
                                            <p:txEl>
                                              <p:pRg st="3" end="3"/>
                                            </p:txEl>
                                          </p:spTgt>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P spid="14340" grpId="0" build="p" autoUpdateAnimBg="0"/>
    </p:bldLst>
  </p:timing>
</p:sld>
</file>

<file path=ppt/theme/theme1.xml><?xml version="1.0" encoding="utf-8"?>
<a:theme xmlns:a="http://schemas.openxmlformats.org/drawingml/2006/main" name="bized_powerpoint_template">
  <a:themeElements>
    <a:clrScheme name="bized_powerpoint_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ized_powerpoint_template">
      <a:majorFont>
        <a:latin typeface="Verdana"/>
        <a:ea typeface=""/>
        <a:cs typeface="Times New Roman"/>
      </a:majorFont>
      <a:minorFont>
        <a:latin typeface="Verdana"/>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zed_powerpoint_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ized_powerpoint_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ized_powerpoint_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ized_powerpoint_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ized_powerpoint_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ized_powerpoint_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ized_powerpoint_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Designs\bized_powerpoint_template.pot</Template>
  <TotalTime>265</TotalTime>
  <Words>1229</Words>
  <Application>Microsoft Office PowerPoint</Application>
  <PresentationFormat>On-screen Show (4:3)</PresentationFormat>
  <Paragraphs>77</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bized_powerpoint_template</vt:lpstr>
      <vt:lpstr>Mr. Chaudhari V.M. Introduction of Economics</vt:lpstr>
      <vt:lpstr>The Economic Problem</vt:lpstr>
      <vt:lpstr>The Economic Problem</vt:lpstr>
      <vt:lpstr>Opportunity Cost</vt:lpstr>
      <vt:lpstr>Production Possibility Frontiers</vt:lpstr>
      <vt:lpstr>Production Possibility Frontiers</vt:lpstr>
      <vt:lpstr>PowerPoint Presentation</vt:lpstr>
      <vt:lpstr>Positive and Normative Economics</vt:lpstr>
    </vt:vector>
  </TitlesOfParts>
  <Company>University of Bristol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Economics - PowerPoint Presentation###</dc:title>
  <dc:creator>A Ashwin</dc:creator>
  <cp:lastModifiedBy>PC1</cp:lastModifiedBy>
  <cp:revision>37</cp:revision>
  <dcterms:created xsi:type="dcterms:W3CDTF">2003-08-28T12:31:30Z</dcterms:created>
  <dcterms:modified xsi:type="dcterms:W3CDTF">2017-12-08T07:34:12Z</dcterms:modified>
</cp:coreProperties>
</file>