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62" r:id="rId2"/>
    <p:sldId id="256" r:id="rId3"/>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1B907C-1372-484D-BC3F-583565E4651C}" type="datetimeFigureOut">
              <a:rPr lang="en-US" smtClean="0"/>
              <a:pPr/>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20B526-A6EB-4DA6-BEDF-438B523AE50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1B907C-1372-484D-BC3F-583565E4651C}" type="datetimeFigureOut">
              <a:rPr lang="en-US" smtClean="0"/>
              <a:pPr/>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20B526-A6EB-4DA6-BEDF-438B523AE50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1B907C-1372-484D-BC3F-583565E4651C}" type="datetimeFigureOut">
              <a:rPr lang="en-US" smtClean="0"/>
              <a:pPr/>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20B526-A6EB-4DA6-BEDF-438B523AE50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1B907C-1372-484D-BC3F-583565E4651C}" type="datetimeFigureOut">
              <a:rPr lang="en-US" smtClean="0"/>
              <a:pPr/>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20B526-A6EB-4DA6-BEDF-438B523AE50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1B907C-1372-484D-BC3F-583565E4651C}" type="datetimeFigureOut">
              <a:rPr lang="en-US" smtClean="0"/>
              <a:pPr/>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20B526-A6EB-4DA6-BEDF-438B523AE509}"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1B907C-1372-484D-BC3F-583565E4651C}" type="datetimeFigureOut">
              <a:rPr lang="en-US" smtClean="0"/>
              <a:pPr/>
              <a:t>1/12/2017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20B526-A6EB-4DA6-BEDF-438B523AE50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1B907C-1372-484D-BC3F-583565E4651C}" type="datetimeFigureOut">
              <a:rPr lang="en-US" smtClean="0"/>
              <a:pPr/>
              <a:t>1/12/2017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20B526-A6EB-4DA6-BEDF-438B523AE50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1B907C-1372-484D-BC3F-583565E4651C}" type="datetimeFigureOut">
              <a:rPr lang="en-US" smtClean="0"/>
              <a:pPr/>
              <a:t>1/12/2017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20B526-A6EB-4DA6-BEDF-438B523AE50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1B907C-1372-484D-BC3F-583565E4651C}" type="datetimeFigureOut">
              <a:rPr lang="en-US" smtClean="0"/>
              <a:pPr/>
              <a:t>1/12/2017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20B526-A6EB-4DA6-BEDF-438B523AE50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1B907C-1372-484D-BC3F-583565E4651C}" type="datetimeFigureOut">
              <a:rPr lang="en-US" smtClean="0"/>
              <a:pPr/>
              <a:t>1/12/2017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20B526-A6EB-4DA6-BEDF-438B523AE50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1B907C-1372-484D-BC3F-583565E4651C}" type="datetimeFigureOut">
              <a:rPr lang="en-US" smtClean="0"/>
              <a:pPr/>
              <a:t>1/12/2017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20B526-A6EB-4DA6-BEDF-438B523AE50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1B907C-1372-484D-BC3F-583565E4651C}" type="datetimeFigureOut">
              <a:rPr lang="en-US" smtClean="0"/>
              <a:pPr/>
              <a:t>1/12/2017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20B526-A6EB-4DA6-BEDF-438B523AE50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err="1"/>
              <a:t>Dr.</a:t>
            </a:r>
            <a:r>
              <a:rPr lang="en-IN" dirty="0"/>
              <a:t> Sanjay S. </a:t>
            </a:r>
            <a:r>
              <a:rPr lang="en-IN" dirty="0" err="1"/>
              <a:t>Patil</a:t>
            </a:r>
            <a:r>
              <a:rPr lang="en-IN" dirty="0"/>
              <a:t/>
            </a:r>
            <a:br>
              <a:rPr lang="en-IN" dirty="0"/>
            </a:br>
            <a:r>
              <a:rPr lang="en-IN" dirty="0"/>
              <a:t>Head &amp; Associate prof.</a:t>
            </a:r>
            <a:br>
              <a:rPr lang="en-IN" dirty="0"/>
            </a:br>
            <a:r>
              <a:rPr lang="en-IN" dirty="0" err="1"/>
              <a:t>Detp</a:t>
            </a:r>
            <a:r>
              <a:rPr lang="en-IN" dirty="0"/>
              <a:t> of Dramatics</a:t>
            </a:r>
            <a:endParaRPr lang="en-US" dirty="0"/>
          </a:p>
        </p:txBody>
      </p:sp>
    </p:spTree>
    <p:extLst>
      <p:ext uri="{BB962C8B-B14F-4D97-AF65-F5344CB8AC3E}">
        <p14:creationId xmlns:p14="http://schemas.microsoft.com/office/powerpoint/2010/main" val="1753205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086600" cy="2285999"/>
          </a:xfrm>
        </p:spPr>
        <p:txBody>
          <a:bodyPr>
            <a:normAutofit/>
          </a:bodyPr>
          <a:lstStyle/>
          <a:p>
            <a:r>
              <a:rPr lang="en-US" dirty="0" smtClean="0">
                <a:solidFill>
                  <a:srgbClr val="7030A0"/>
                </a:solidFill>
                <a:latin typeface="Times New Roman" pitchFamily="18" charset="0"/>
                <a:cs typeface="Times New Roman" pitchFamily="18" charset="0"/>
              </a:rPr>
              <a:t>INDIAN</a:t>
            </a:r>
            <a:r>
              <a:rPr lang="en-US" dirty="0" smtClean="0">
                <a:solidFill>
                  <a:srgbClr val="7030A0"/>
                </a:solidFill>
              </a:rPr>
              <a:t> METHOD IN ACTING</a:t>
            </a:r>
            <a:br>
              <a:rPr lang="en-US" dirty="0" smtClean="0">
                <a:solidFill>
                  <a:srgbClr val="7030A0"/>
                </a:solidFill>
              </a:rPr>
            </a:br>
            <a:r>
              <a:rPr lang="en-US" dirty="0" err="1" smtClean="0">
                <a:solidFill>
                  <a:srgbClr val="7030A0"/>
                </a:solidFill>
              </a:rPr>
              <a:t>Prasanna</a:t>
            </a:r>
            <a:endParaRPr lang="en-US" dirty="0">
              <a:solidFill>
                <a:srgbClr val="7030A0"/>
              </a:solidFill>
            </a:endParaRPr>
          </a:p>
        </p:txBody>
      </p:sp>
      <p:sp>
        <p:nvSpPr>
          <p:cNvPr id="3" name="Subtitle 2"/>
          <p:cNvSpPr>
            <a:spLocks noGrp="1"/>
          </p:cNvSpPr>
          <p:nvPr>
            <p:ph type="subTitle" idx="1"/>
          </p:nvPr>
        </p:nvSpPr>
        <p:spPr>
          <a:xfrm>
            <a:off x="838200" y="2286000"/>
            <a:ext cx="6858000" cy="3733800"/>
          </a:xfrm>
        </p:spPr>
        <p:txBody>
          <a:bodyPr>
            <a:noAutofit/>
          </a:bodyPr>
          <a:lstStyle/>
          <a:p>
            <a:pPr algn="l">
              <a:buFont typeface="Arial" pitchFamily="34" charset="0"/>
              <a:buChar char="•"/>
            </a:pPr>
            <a:r>
              <a:rPr lang="en-US" sz="2000" b="1" dirty="0" smtClean="0">
                <a:latin typeface="Times New Roman" pitchFamily="18" charset="0"/>
                <a:cs typeface="Times New Roman" pitchFamily="18" charset="0"/>
              </a:rPr>
              <a:t> </a:t>
            </a:r>
            <a:r>
              <a:rPr lang="en-US" sz="2400" b="1" dirty="0" smtClean="0">
                <a:solidFill>
                  <a:srgbClr val="0070C0"/>
                </a:solidFill>
                <a:latin typeface="Times New Roman" pitchFamily="18" charset="0"/>
                <a:cs typeface="Times New Roman" pitchFamily="18" charset="0"/>
              </a:rPr>
              <a:t>A Game of Falsehood.</a:t>
            </a:r>
          </a:p>
          <a:p>
            <a:pPr algn="l">
              <a:buFont typeface="Arial" pitchFamily="34" charset="0"/>
              <a:buChar char="•"/>
            </a:pPr>
            <a:r>
              <a:rPr lang="en-US" sz="2400" b="1" dirty="0" smtClean="0">
                <a:solidFill>
                  <a:srgbClr val="0070C0"/>
                </a:solidFill>
                <a:latin typeface="Times New Roman" pitchFamily="18" charset="0"/>
                <a:cs typeface="Times New Roman" pitchFamily="18" charset="0"/>
              </a:rPr>
              <a:t> Theater is not real. </a:t>
            </a:r>
          </a:p>
          <a:p>
            <a:pPr algn="l">
              <a:buFont typeface="Arial" pitchFamily="34" charset="0"/>
              <a:buChar char="•"/>
            </a:pPr>
            <a:r>
              <a:rPr lang="en-US" sz="2400" b="1" dirty="0" smtClean="0">
                <a:solidFill>
                  <a:srgbClr val="0070C0"/>
                </a:solidFill>
                <a:latin typeface="Times New Roman" pitchFamily="18" charset="0"/>
                <a:cs typeface="Times New Roman" pitchFamily="18" charset="0"/>
              </a:rPr>
              <a:t> Nothing that happens on the stage is real.</a:t>
            </a:r>
          </a:p>
          <a:p>
            <a:pPr algn="l">
              <a:buFont typeface="Arial" pitchFamily="34" charset="0"/>
              <a:buChar char="•"/>
            </a:pPr>
            <a:r>
              <a:rPr lang="en-US" sz="2400" b="1" dirty="0" smtClean="0">
                <a:solidFill>
                  <a:srgbClr val="0070C0"/>
                </a:solidFill>
                <a:latin typeface="Times New Roman" pitchFamily="18" charset="0"/>
                <a:cs typeface="Times New Roman" pitchFamily="18" charset="0"/>
              </a:rPr>
              <a:t>  In this sense theater is unreal.</a:t>
            </a:r>
          </a:p>
          <a:p>
            <a:pPr algn="l">
              <a:buFont typeface="Arial" pitchFamily="34" charset="0"/>
              <a:buChar char="•"/>
            </a:pPr>
            <a:r>
              <a:rPr lang="en-US" sz="2400" b="1" dirty="0" smtClean="0">
                <a:solidFill>
                  <a:srgbClr val="0070C0"/>
                </a:solidFill>
                <a:latin typeface="Times New Roman" pitchFamily="18" charset="0"/>
                <a:cs typeface="Times New Roman" pitchFamily="18" charset="0"/>
              </a:rPr>
              <a:t> Perception on stage and reality off stage have no connection whatsoever. </a:t>
            </a:r>
          </a:p>
          <a:p>
            <a:pPr algn="l">
              <a:buFont typeface="Arial" pitchFamily="34" charset="0"/>
              <a:buChar char="•"/>
            </a:pPr>
            <a:r>
              <a:rPr lang="en-US" sz="2400" b="1" dirty="0" smtClean="0">
                <a:solidFill>
                  <a:srgbClr val="0070C0"/>
                </a:solidFill>
                <a:latin typeface="Times New Roman" pitchFamily="18" charset="0"/>
                <a:cs typeface="Times New Roman" pitchFamily="18" charset="0"/>
              </a:rPr>
              <a:t> Every thing on stage is made up, make-belief.</a:t>
            </a:r>
            <a:endParaRPr lang="en-US" sz="2400" b="1" dirty="0">
              <a:solidFill>
                <a:srgbClr val="0070C0"/>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772400" cy="1143000"/>
          </a:xfrm>
        </p:spPr>
        <p:txBody>
          <a:bodyPr>
            <a:normAutofit/>
          </a:bodyPr>
          <a:lstStyle/>
          <a:p>
            <a:r>
              <a:rPr lang="en-US" sz="2400" dirty="0" smtClean="0">
                <a:latin typeface="Times roman"/>
              </a:rPr>
              <a:t>BECAUSE THEATER IS A GAME</a:t>
            </a:r>
            <a:endParaRPr lang="en-US" sz="2400" dirty="0">
              <a:latin typeface="Times roman"/>
            </a:endParaRPr>
          </a:p>
        </p:txBody>
      </p:sp>
      <p:sp>
        <p:nvSpPr>
          <p:cNvPr id="3" name="Content Placeholder 2"/>
          <p:cNvSpPr>
            <a:spLocks noGrp="1"/>
          </p:cNvSpPr>
          <p:nvPr>
            <p:ph idx="1"/>
          </p:nvPr>
        </p:nvSpPr>
        <p:spPr/>
        <p:txBody>
          <a:bodyPr>
            <a:normAutofit fontScale="92500" lnSpcReduction="20000"/>
          </a:bodyPr>
          <a:lstStyle/>
          <a:p>
            <a:r>
              <a:rPr lang="en-US" dirty="0" smtClean="0">
                <a:latin typeface="Times New Roman" pitchFamily="18" charset="0"/>
                <a:cs typeface="Times New Roman" pitchFamily="18" charset="0"/>
              </a:rPr>
              <a:t>Theater is an extraordinary, unique game that used falsehood as its base.</a:t>
            </a:r>
          </a:p>
          <a:p>
            <a:r>
              <a:rPr lang="en-US" dirty="0" smtClean="0">
                <a:latin typeface="Times New Roman" pitchFamily="18" charset="0"/>
                <a:cs typeface="Times New Roman" pitchFamily="18" charset="0"/>
              </a:rPr>
              <a:t>However falsehood is not its intent. That is the beauty of the game.</a:t>
            </a:r>
          </a:p>
          <a:p>
            <a:r>
              <a:rPr lang="en-US" dirty="0" smtClean="0">
                <a:latin typeface="Times New Roman" pitchFamily="18" charset="0"/>
                <a:cs typeface="Times New Roman" pitchFamily="18" charset="0"/>
              </a:rPr>
              <a:t>The intention of theme is indeed the opposite of falsehood. it is a search for truth. </a:t>
            </a:r>
          </a:p>
          <a:p>
            <a:r>
              <a:rPr lang="en-US" dirty="0" smtClean="0">
                <a:latin typeface="Times New Roman" pitchFamily="18" charset="0"/>
                <a:cs typeface="Times New Roman" pitchFamily="18" charset="0"/>
              </a:rPr>
              <a:t>The false base is a technique employed in theater. If you do not use a false base, the truth will not come out.</a:t>
            </a:r>
          </a:p>
          <a:p>
            <a:r>
              <a:rPr lang="en-US" dirty="0" smtClean="0">
                <a:latin typeface="Times New Roman" pitchFamily="18" charset="0"/>
                <a:cs typeface="Times New Roman" pitchFamily="18" charset="0"/>
              </a:rPr>
              <a:t>The aim of even realistic theater is to realize truth.</a:t>
            </a:r>
          </a:p>
          <a:p>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A delightful game of duplicity</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Theater is a game</a:t>
            </a:r>
          </a:p>
          <a:p>
            <a:r>
              <a:rPr lang="en-US" dirty="0" smtClean="0">
                <a:latin typeface="Times New Roman" pitchFamily="18" charset="0"/>
                <a:cs typeface="Times New Roman" pitchFamily="18" charset="0"/>
              </a:rPr>
              <a:t>If it is played by rules – if it is performed on the stage before an audience</a:t>
            </a:r>
          </a:p>
          <a:p>
            <a:r>
              <a:rPr lang="en-US" dirty="0" smtClean="0">
                <a:latin typeface="Times New Roman" pitchFamily="18" charset="0"/>
                <a:cs typeface="Times New Roman" pitchFamily="18" charset="0"/>
              </a:rPr>
              <a:t> Theater is the opposite of real life.</a:t>
            </a:r>
          </a:p>
          <a:p>
            <a:r>
              <a:rPr lang="en-US" dirty="0" smtClean="0">
                <a:latin typeface="Times New Roman" pitchFamily="18" charset="0"/>
                <a:cs typeface="Times New Roman" pitchFamily="18" charset="0"/>
              </a:rPr>
              <a:t>Theater is a game to be played and enjoyed.</a:t>
            </a:r>
          </a:p>
          <a:p>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Like a Lotus Flower</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r>
              <a:rPr lang="en-US" dirty="0" smtClean="0">
                <a:latin typeface="Times New Roman" pitchFamily="18" charset="0"/>
                <a:cs typeface="Times New Roman" pitchFamily="18" charset="0"/>
              </a:rPr>
              <a:t>Relationship between theater and falsehood – it is similar to the relationship between a lotus flower and the slush from which it rises. While the lotus flower is beautiful, the slush is dirty. Ad yet they are inseparably connected to each other.</a:t>
            </a:r>
          </a:p>
          <a:p>
            <a:r>
              <a:rPr lang="en-US" dirty="0" smtClean="0">
                <a:latin typeface="Times New Roman" pitchFamily="18" charset="0"/>
                <a:cs typeface="Times New Roman" pitchFamily="18" charset="0"/>
              </a:rPr>
              <a:t>Just as the lotus flower is the pinnacle of glory for the lotus plant, so is the realization of truth the pinnacle of  a glory for a stage performance.</a:t>
            </a:r>
          </a:p>
          <a:p>
            <a:r>
              <a:rPr lang="en-US" dirty="0" smtClean="0">
                <a:latin typeface="Times New Roman" pitchFamily="18" charset="0"/>
                <a:cs typeface="Times New Roman" pitchFamily="18" charset="0"/>
              </a:rPr>
              <a:t>You could say, truthful communication is the basic purpose of theater.</a:t>
            </a:r>
          </a:p>
          <a:p>
            <a:r>
              <a:rPr lang="en-US" dirty="0" smtClean="0">
                <a:latin typeface="Times New Roman" pitchFamily="18" charset="0"/>
                <a:cs typeface="Times New Roman" pitchFamily="18" charset="0"/>
              </a:rPr>
              <a:t>The fundamental purpose of theater is simply to communicate truthfully, and that too in a playful manner.</a:t>
            </a:r>
          </a:p>
          <a:p>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Truth and Reality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r>
              <a:rPr lang="en-US" dirty="0" smtClean="0">
                <a:latin typeface="Times New Roman" pitchFamily="18" charset="0"/>
                <a:cs typeface="Times New Roman" pitchFamily="18" charset="0"/>
              </a:rPr>
              <a:t>Reality is not truth, it is, in fact the main obstacle to understand the truth. The problem with  reality is that it does not let us see beyond it. Reality and truth are closely related but are not the same. </a:t>
            </a:r>
          </a:p>
          <a:p>
            <a:r>
              <a:rPr lang="en-US" dirty="0" smtClean="0">
                <a:latin typeface="Times New Roman" pitchFamily="18" charset="0"/>
                <a:cs typeface="Times New Roman" pitchFamily="18" charset="0"/>
              </a:rPr>
              <a:t>Truth is not tangible, where as reality is. Reality can be felt, touched and experienced . It can be measured.  So much so that  we think we understand the truth of matter. But we understand matter only as a matter. And that too, partially. The Perception of reality is always partial.</a:t>
            </a:r>
          </a:p>
          <a:p>
            <a:r>
              <a:rPr lang="en-US" dirty="0" smtClean="0">
                <a:latin typeface="Times New Roman" pitchFamily="18" charset="0"/>
                <a:cs typeface="Times New Roman" pitchFamily="18" charset="0"/>
              </a:rPr>
              <a:t>Truth is like the moon; it can not be fully realized in reality alone.</a:t>
            </a:r>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A transcendental process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Times New Roman" pitchFamily="18" charset="0"/>
                <a:cs typeface="Times New Roman" pitchFamily="18" charset="0"/>
              </a:rPr>
              <a:t>We cannot easily transcend the real world in theater, we create an unreal world on stage; we create a story. As actors, we occupy a fictional world as fictional characters and thus attempt to indirectly realize the true nature of this world. That is theater.</a:t>
            </a:r>
          </a:p>
          <a:p>
            <a:r>
              <a:rPr lang="en-US" dirty="0" smtClean="0">
                <a:latin typeface="Times New Roman" pitchFamily="18" charset="0"/>
                <a:cs typeface="Times New Roman" pitchFamily="18" charset="0"/>
              </a:rPr>
              <a:t>Theater is transcendental – just like experiencing god is transcendental. </a:t>
            </a:r>
          </a:p>
          <a:p>
            <a:r>
              <a:rPr lang="en-US" dirty="0" smtClean="0">
                <a:latin typeface="Times New Roman" pitchFamily="18" charset="0"/>
                <a:cs typeface="Times New Roman" pitchFamily="18" charset="0"/>
              </a:rPr>
              <a:t> Theater when it is done well, definitely has a transcendental quality.</a:t>
            </a:r>
            <a:endParaRPr lang="en-US"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TotalTime>
  <Words>514</Words>
  <Application>Microsoft Office PowerPoint</Application>
  <PresentationFormat>On-screen Show (4:3)</PresentationFormat>
  <Paragraphs>32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INDIAN METHOD IN ACTING Prasanna</vt:lpstr>
      <vt:lpstr>BECAUSE THEATER IS A GAME</vt:lpstr>
      <vt:lpstr>A delightful game of duplicity</vt:lpstr>
      <vt:lpstr>Like a Lotus Flower</vt:lpstr>
      <vt:lpstr>Truth and Reality</vt:lpstr>
      <vt:lpstr>A transcendental process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INDIAN METHOD IN ACTING Prasanna</dc:title>
  <dc:creator>DANCE</dc:creator>
  <cp:lastModifiedBy>PC1</cp:lastModifiedBy>
  <cp:revision>19</cp:revision>
  <dcterms:created xsi:type="dcterms:W3CDTF">2014-07-09T08:35:20Z</dcterms:created>
  <dcterms:modified xsi:type="dcterms:W3CDTF">2017-12-02T06:16:12Z</dcterms:modified>
</cp:coreProperties>
</file>