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A40BA8D-6874-40AC-99DF-7E3512390258}" type="datetimeFigureOut">
              <a:rPr lang="en-US" smtClean="0"/>
              <a:pPr/>
              <a:t>1/1/2011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33CC310-F442-4DB9-9670-5000002702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0BA8D-6874-40AC-99DF-7E3512390258}"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C310-F442-4DB9-9670-5000002702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0BA8D-6874-40AC-99DF-7E3512390258}"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C310-F442-4DB9-9670-5000002702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0BA8D-6874-40AC-99DF-7E3512390258}"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C310-F442-4DB9-9670-50000027021E}"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40BA8D-6874-40AC-99DF-7E3512390258}"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C310-F442-4DB9-9670-50000027021E}"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40BA8D-6874-40AC-99DF-7E3512390258}"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C310-F442-4DB9-9670-50000027021E}"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40BA8D-6874-40AC-99DF-7E3512390258}" type="datetimeFigureOut">
              <a:rPr lang="en-US" smtClean="0"/>
              <a:pPr/>
              <a:t>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CC310-F442-4DB9-9670-5000002702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0BA8D-6874-40AC-99DF-7E3512390258}" type="datetimeFigureOut">
              <a:rPr lang="en-US" smtClean="0"/>
              <a:pPr/>
              <a:t>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CC310-F442-4DB9-9670-50000027021E}"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40BA8D-6874-40AC-99DF-7E3512390258}"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C310-F442-4DB9-9670-5000002702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0BA8D-6874-40AC-99DF-7E3512390258}"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C310-F442-4DB9-9670-50000027021E}"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0BA8D-6874-40AC-99DF-7E3512390258}"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C310-F442-4DB9-9670-5000002702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A40BA8D-6874-40AC-99DF-7E3512390258}" type="datetimeFigureOut">
              <a:rPr lang="en-US" smtClean="0"/>
              <a:pPr/>
              <a:t>1/1/2011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33CC310-F442-4DB9-9670-500000270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676400"/>
            <a:ext cx="6400800" cy="762000"/>
          </a:xfrm>
        </p:spPr>
        <p:txBody>
          <a:bodyPr>
            <a:noAutofit/>
          </a:bodyPr>
          <a:lstStyle/>
          <a:p>
            <a:r>
              <a:rPr lang="en-US" sz="3200" dirty="0" smtClean="0">
                <a:latin typeface="Arial Rounded MT Bold" pitchFamily="34" charset="0"/>
              </a:rPr>
              <a:t>Indian Light Music</a:t>
            </a:r>
            <a:endParaRPr lang="en-US" sz="3200" dirty="0">
              <a:latin typeface="Arial Rounded MT Bold" pitchFamily="34" charset="0"/>
            </a:endParaRPr>
          </a:p>
        </p:txBody>
      </p:sp>
      <p:sp>
        <p:nvSpPr>
          <p:cNvPr id="4" name="Subtitle 2"/>
          <p:cNvSpPr txBox="1">
            <a:spLocks/>
          </p:cNvSpPr>
          <p:nvPr/>
        </p:nvSpPr>
        <p:spPr>
          <a:xfrm>
            <a:off x="1543228" y="2819400"/>
            <a:ext cx="6457772" cy="121920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ct val="20000"/>
              </a:spcBef>
              <a:buClrTx/>
              <a:buFont typeface="Wingdings" pitchFamily="2" charset="2"/>
              <a:buNone/>
              <a:defRPr sz="2000" i="1" kern="1200" baseline="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ClrTx/>
              <a:buFont typeface="Arial" pitchFamily="34" charset="0"/>
              <a:buNone/>
              <a:defRPr sz="16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Tx/>
              <a:buFont typeface="Arial"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Tx/>
              <a:buFont typeface="Arial"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Tx/>
              <a:buFont typeface="Arial" pitchFamily="34" charset="0"/>
              <a:buNone/>
              <a:defRPr sz="1200" kern="1200">
                <a:solidFill>
                  <a:schemeClr val="tx1">
                    <a:tint val="75000"/>
                  </a:schemeClr>
                </a:solidFill>
                <a:latin typeface="+mn-lt"/>
                <a:ea typeface="+mn-ea"/>
                <a:cs typeface="+mn-cs"/>
              </a:defRPr>
            </a:lvl9pPr>
          </a:lstStyle>
          <a:p>
            <a:r>
              <a:rPr lang="en-US" dirty="0" smtClean="0">
                <a:latin typeface="Algerian" pitchFamily="82" charset="0"/>
              </a:rPr>
              <a:t>By Deepak </a:t>
            </a:r>
            <a:r>
              <a:rPr lang="en-US" dirty="0" err="1" smtClean="0">
                <a:latin typeface="Algerian" pitchFamily="82" charset="0"/>
              </a:rPr>
              <a:t>Jamdhade</a:t>
            </a:r>
            <a:endParaRPr lang="en-US" dirty="0" smtClean="0">
              <a:latin typeface="Algerian" pitchFamily="82" charset="0"/>
            </a:endParaRPr>
          </a:p>
          <a:p>
            <a:r>
              <a:rPr lang="en-US" dirty="0" err="1" smtClean="0">
                <a:latin typeface="Algerian" pitchFamily="82" charset="0"/>
              </a:rPr>
              <a:t>Raut</a:t>
            </a:r>
            <a:r>
              <a:rPr lang="en-US" dirty="0" smtClean="0">
                <a:latin typeface="Algerian" pitchFamily="82" charset="0"/>
              </a:rPr>
              <a:t>   </a:t>
            </a:r>
            <a:r>
              <a:rPr lang="en-US" dirty="0" err="1" smtClean="0">
                <a:latin typeface="Algerian" pitchFamily="82" charset="0"/>
              </a:rPr>
              <a:t>sachin</a:t>
            </a:r>
            <a:endParaRPr lang="en-US" dirty="0">
              <a:latin typeface="Algerian" pitchFamily="82" charset="0"/>
            </a:endParaRPr>
          </a:p>
        </p:txBody>
      </p:sp>
    </p:spTree>
    <p:extLst>
      <p:ext uri="{BB962C8B-B14F-4D97-AF65-F5344CB8AC3E}">
        <p14:creationId xmlns:p14="http://schemas.microsoft.com/office/powerpoint/2010/main" xmlns="" val="28260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6652" y="2514600"/>
            <a:ext cx="5541948" cy="2308324"/>
          </a:xfrm>
          <a:prstGeom prst="rect">
            <a:avLst/>
          </a:prstGeom>
        </p:spPr>
        <p:txBody>
          <a:bodyPr wrap="square">
            <a:spAutoFit/>
          </a:bodyPr>
          <a:lstStyle/>
          <a:p>
            <a:pPr algn="ctr"/>
            <a:r>
              <a:rPr lang="en-US" dirty="0"/>
              <a:t>Starting from finest of melodies to </a:t>
            </a:r>
            <a:r>
              <a:rPr lang="en-US" dirty="0" err="1"/>
              <a:t>Dappanguthu</a:t>
            </a:r>
            <a:r>
              <a:rPr lang="en-US" dirty="0"/>
              <a:t>, every song has one or more Ragas associated with it. From the bird’s eye view A Raga is a series of five or more musical notes upon which a melody is made.</a:t>
            </a:r>
            <a:r>
              <a:rPr lang="en-US" dirty="0" smtClean="0"/>
              <a:t/>
            </a:r>
            <a:br>
              <a:rPr lang="en-US" dirty="0" smtClean="0"/>
            </a:br>
            <a:r>
              <a:rPr lang="en-US" dirty="0"/>
              <a:t/>
            </a:r>
            <a:br>
              <a:rPr lang="en-US" dirty="0"/>
            </a:br>
            <a:r>
              <a:rPr lang="en-US" dirty="0"/>
              <a:t>So what differentiates the Classical music from the Filmy music?</a:t>
            </a:r>
            <a:br>
              <a:rPr lang="en-US" dirty="0"/>
            </a:br>
            <a:endParaRPr lang="en-US" dirty="0"/>
          </a:p>
        </p:txBody>
      </p:sp>
    </p:spTree>
    <p:extLst>
      <p:ext uri="{BB962C8B-B14F-4D97-AF65-F5344CB8AC3E}">
        <p14:creationId xmlns:p14="http://schemas.microsoft.com/office/powerpoint/2010/main" xmlns="" val="257247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295400"/>
            <a:ext cx="7620000" cy="430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137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1727" y="2362200"/>
            <a:ext cx="4572000" cy="3416320"/>
          </a:xfrm>
          <a:prstGeom prst="rect">
            <a:avLst/>
          </a:prstGeom>
        </p:spPr>
        <p:txBody>
          <a:bodyPr>
            <a:spAutoFit/>
          </a:bodyPr>
          <a:lstStyle/>
          <a:p>
            <a:pPr algn="ctr"/>
            <a:r>
              <a:rPr lang="en-US" dirty="0"/>
              <a:t>Classical Music has its origin rooted deep into Indian history and tradition. </a:t>
            </a:r>
            <a:r>
              <a:rPr lang="en-US" dirty="0" err="1"/>
              <a:t>Thats</a:t>
            </a:r>
            <a:r>
              <a:rPr lang="en-US" dirty="0"/>
              <a:t> why it is often referred to as traditional music (</a:t>
            </a:r>
            <a:r>
              <a:rPr lang="en-US" dirty="0" err="1"/>
              <a:t>pandhadhi</a:t>
            </a:r>
            <a:r>
              <a:rPr lang="en-US" dirty="0"/>
              <a:t>). It follows strict rules and aesthetics. Especially the life (</a:t>
            </a:r>
            <a:r>
              <a:rPr lang="en-US" dirty="0" err="1"/>
              <a:t>Jeeva</a:t>
            </a:r>
            <a:r>
              <a:rPr lang="en-US" dirty="0"/>
              <a:t>) of Carnatic and Hindustani music lies on that special aspect called </a:t>
            </a:r>
            <a:r>
              <a:rPr lang="en-US" b="1" dirty="0" err="1"/>
              <a:t>Gamaka</a:t>
            </a:r>
            <a:r>
              <a:rPr lang="en-US" dirty="0"/>
              <a:t>. The unique character of each raga is given by its </a:t>
            </a:r>
            <a:r>
              <a:rPr lang="en-US" dirty="0" err="1"/>
              <a:t>gamakas</a:t>
            </a:r>
            <a:r>
              <a:rPr lang="en-US" dirty="0"/>
              <a:t>, making their role essential rather than decorative in Indian music. The cine/light songs are totally devoid of these </a:t>
            </a:r>
            <a:r>
              <a:rPr lang="en-US" dirty="0" err="1"/>
              <a:t>gamakas</a:t>
            </a:r>
            <a:r>
              <a:rPr lang="en-US" dirty="0"/>
              <a:t>.</a:t>
            </a:r>
          </a:p>
          <a:p>
            <a:pPr algn="ctr"/>
            <a:r>
              <a:rPr lang="en-US" dirty="0" smtClean="0"/>
              <a:t/>
            </a:r>
            <a:br>
              <a:rPr lang="en-US" dirty="0" smtClean="0"/>
            </a:br>
            <a:endParaRPr lang="en-US" dirty="0"/>
          </a:p>
        </p:txBody>
      </p:sp>
    </p:spTree>
    <p:extLst>
      <p:ext uri="{BB962C8B-B14F-4D97-AF65-F5344CB8AC3E}">
        <p14:creationId xmlns:p14="http://schemas.microsoft.com/office/powerpoint/2010/main" xmlns="" val="371001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438400"/>
            <a:ext cx="4572000" cy="2585323"/>
          </a:xfrm>
          <a:prstGeom prst="rect">
            <a:avLst/>
          </a:prstGeom>
        </p:spPr>
        <p:txBody>
          <a:bodyPr>
            <a:spAutoFit/>
          </a:bodyPr>
          <a:lstStyle/>
          <a:p>
            <a:pPr algn="ctr"/>
            <a:r>
              <a:rPr lang="en-US" dirty="0"/>
              <a:t>We also have practice of using </a:t>
            </a:r>
            <a:r>
              <a:rPr lang="en-US" b="1" dirty="0"/>
              <a:t>Anya</a:t>
            </a:r>
            <a:r>
              <a:rPr lang="en-US" dirty="0"/>
              <a:t> </a:t>
            </a:r>
            <a:r>
              <a:rPr lang="en-US" dirty="0" err="1"/>
              <a:t>swaras</a:t>
            </a:r>
            <a:r>
              <a:rPr lang="en-US" dirty="0"/>
              <a:t> in Carnatic and Hindustani, but they are well defined for a raga and again bound to rules. Example,</a:t>
            </a:r>
            <a:r>
              <a:rPr lang="en-US" dirty="0" smtClean="0"/>
              <a:t/>
            </a:r>
            <a:br>
              <a:rPr lang="en-US" dirty="0" smtClean="0"/>
            </a:br>
            <a:r>
              <a:rPr lang="en-US" dirty="0"/>
              <a:t>Mishra Shiva </a:t>
            </a:r>
            <a:r>
              <a:rPr lang="en-US" dirty="0" err="1"/>
              <a:t>Ranjani</a:t>
            </a:r>
            <a:r>
              <a:rPr lang="en-US" dirty="0"/>
              <a:t>, </a:t>
            </a:r>
            <a:r>
              <a:rPr lang="en-US" dirty="0" err="1"/>
              <a:t>Bilahari</a:t>
            </a:r>
            <a:r>
              <a:rPr lang="en-US" dirty="0"/>
              <a:t>, etc., The literal meaning of the term “Mishra” is mixed. Mishra ragas are often referred to as </a:t>
            </a:r>
            <a:r>
              <a:rPr lang="en-US" b="1" dirty="0" err="1"/>
              <a:t>Bashanga</a:t>
            </a:r>
            <a:r>
              <a:rPr lang="en-US" dirty="0"/>
              <a:t> ragas in </a:t>
            </a:r>
            <a:r>
              <a:rPr lang="en-US" dirty="0" err="1"/>
              <a:t>carnatic</a:t>
            </a:r>
            <a:r>
              <a:rPr lang="en-US" dirty="0"/>
              <a:t>. Example of some of the </a:t>
            </a:r>
            <a:r>
              <a:rPr lang="en-US" dirty="0" err="1"/>
              <a:t>mishra</a:t>
            </a:r>
            <a:r>
              <a:rPr lang="en-US" dirty="0"/>
              <a:t> ragas are Mishra </a:t>
            </a:r>
            <a:r>
              <a:rPr lang="en-US" dirty="0" err="1"/>
              <a:t>mand</a:t>
            </a:r>
            <a:r>
              <a:rPr lang="en-US" dirty="0"/>
              <a:t>, Mishra </a:t>
            </a:r>
            <a:r>
              <a:rPr lang="en-US" dirty="0" err="1"/>
              <a:t>peelu</a:t>
            </a:r>
            <a:r>
              <a:rPr lang="en-US" dirty="0"/>
              <a:t>, Mishra </a:t>
            </a:r>
            <a:r>
              <a:rPr lang="en-US" dirty="0" err="1"/>
              <a:t>kapi</a:t>
            </a:r>
            <a:r>
              <a:rPr lang="en-US" dirty="0"/>
              <a:t>, </a:t>
            </a:r>
            <a:r>
              <a:rPr lang="en-US" dirty="0" err="1"/>
              <a:t>etc</a:t>
            </a:r>
            <a:endParaRPr lang="en-US" dirty="0"/>
          </a:p>
        </p:txBody>
      </p:sp>
    </p:spTree>
    <p:extLst>
      <p:ext uri="{BB962C8B-B14F-4D97-AF65-F5344CB8AC3E}">
        <p14:creationId xmlns:p14="http://schemas.microsoft.com/office/powerpoint/2010/main" xmlns="" val="268491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650" y="2438400"/>
            <a:ext cx="4572000" cy="3416320"/>
          </a:xfrm>
          <a:prstGeom prst="rect">
            <a:avLst/>
          </a:prstGeom>
        </p:spPr>
        <p:txBody>
          <a:bodyPr>
            <a:spAutoFit/>
          </a:bodyPr>
          <a:lstStyle/>
          <a:p>
            <a:pPr algn="ctr"/>
            <a:r>
              <a:rPr lang="en-US" dirty="0"/>
              <a:t>There are some differences in way of singing (say culturing the voice), between the classical and light music. As the name suggests, light music is always sung light without any depth in singing. Mostly the sound emerges from the throat. However in </a:t>
            </a:r>
            <a:r>
              <a:rPr lang="en-US" dirty="0" err="1"/>
              <a:t>carnatic</a:t>
            </a:r>
            <a:r>
              <a:rPr lang="en-US" dirty="0"/>
              <a:t>, the sound emanates from the </a:t>
            </a:r>
            <a:r>
              <a:rPr lang="en-US" dirty="0" err="1"/>
              <a:t>umblical</a:t>
            </a:r>
            <a:r>
              <a:rPr lang="en-US" dirty="0"/>
              <a:t> cord (</a:t>
            </a:r>
            <a:r>
              <a:rPr lang="en-US" dirty="0" err="1"/>
              <a:t>Naabhi</a:t>
            </a:r>
            <a:r>
              <a:rPr lang="en-US" dirty="0"/>
              <a:t>) and travels through the chest then to the throat.</a:t>
            </a:r>
            <a:r>
              <a:rPr lang="en-US" dirty="0" smtClean="0"/>
              <a:t/>
            </a:r>
            <a:br>
              <a:rPr lang="en-US" dirty="0" smtClean="0"/>
            </a:br>
            <a:r>
              <a:rPr lang="en-US" dirty="0"/>
              <a:t/>
            </a:r>
            <a:br>
              <a:rPr lang="en-US" dirty="0"/>
            </a:br>
            <a:r>
              <a:rPr lang="en-US" dirty="0"/>
              <a:t>Stated clearly in the following </a:t>
            </a:r>
            <a:r>
              <a:rPr lang="en-US" dirty="0" err="1"/>
              <a:t>kriti</a:t>
            </a:r>
            <a:r>
              <a:rPr lang="en-US" dirty="0"/>
              <a:t>,</a:t>
            </a:r>
            <a:br>
              <a:rPr lang="en-US" dirty="0"/>
            </a:br>
            <a:r>
              <a:rPr lang="en-US" dirty="0"/>
              <a:t>“</a:t>
            </a:r>
            <a:r>
              <a:rPr lang="en-US" dirty="0" err="1"/>
              <a:t>Naabhi</a:t>
            </a:r>
            <a:r>
              <a:rPr lang="en-US" dirty="0"/>
              <a:t> </a:t>
            </a:r>
            <a:r>
              <a:rPr lang="en-US" dirty="0" err="1"/>
              <a:t>hrud</a:t>
            </a:r>
            <a:r>
              <a:rPr lang="en-US" dirty="0"/>
              <a:t> </a:t>
            </a:r>
            <a:r>
              <a:rPr lang="en-US" dirty="0" err="1"/>
              <a:t>kanta</a:t>
            </a:r>
            <a:r>
              <a:rPr lang="en-US" dirty="0"/>
              <a:t> </a:t>
            </a:r>
            <a:r>
              <a:rPr lang="en-US" dirty="0" err="1"/>
              <a:t>rasana</a:t>
            </a:r>
            <a:r>
              <a:rPr lang="en-US" dirty="0"/>
              <a:t>”. </a:t>
            </a:r>
            <a:r>
              <a:rPr lang="en-US" dirty="0" smtClean="0"/>
              <a:t/>
            </a:r>
            <a:br>
              <a:rPr lang="en-US" dirty="0" smtClean="0"/>
            </a:br>
            <a:endParaRPr lang="en-US" dirty="0"/>
          </a:p>
        </p:txBody>
      </p:sp>
    </p:spTree>
    <p:extLst>
      <p:ext uri="{BB962C8B-B14F-4D97-AF65-F5344CB8AC3E}">
        <p14:creationId xmlns:p14="http://schemas.microsoft.com/office/powerpoint/2010/main" xmlns="" val="305828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4544" y="2590800"/>
            <a:ext cx="6934200" cy="3139321"/>
          </a:xfrm>
          <a:prstGeom prst="rect">
            <a:avLst/>
          </a:prstGeom>
        </p:spPr>
        <p:txBody>
          <a:bodyPr wrap="square">
            <a:spAutoFit/>
          </a:bodyPr>
          <a:lstStyle/>
          <a:p>
            <a:pPr algn="ctr"/>
            <a:r>
              <a:rPr lang="en-US" dirty="0"/>
              <a:t>A breathing technique called Pranayama helps in </a:t>
            </a:r>
            <a:r>
              <a:rPr lang="en-US" dirty="0" err="1"/>
              <a:t>acheiving</a:t>
            </a:r>
            <a:r>
              <a:rPr lang="en-US" dirty="0"/>
              <a:t> this.</a:t>
            </a:r>
            <a:br>
              <a:rPr lang="en-US" dirty="0"/>
            </a:br>
            <a:r>
              <a:rPr lang="en-US" dirty="0"/>
              <a:t/>
            </a:r>
            <a:br>
              <a:rPr lang="en-US" dirty="0"/>
            </a:br>
            <a:r>
              <a:rPr lang="en-US" dirty="0"/>
              <a:t>And there is no doubt that, people who are trained in classical have an edge over those who only sing light, especially in voice culture, knowledge, identifying </a:t>
            </a:r>
            <a:r>
              <a:rPr lang="en-US" dirty="0" err="1"/>
              <a:t>swaras</a:t>
            </a:r>
            <a:r>
              <a:rPr lang="en-US" dirty="0"/>
              <a:t>, and other technical aspects. They can adapt to light with ease.</a:t>
            </a:r>
          </a:p>
          <a:p>
            <a:pPr algn="ctr"/>
            <a:r>
              <a:rPr lang="en-US" dirty="0"/>
              <a:t/>
            </a:r>
            <a:br>
              <a:rPr lang="en-US" dirty="0"/>
            </a:br>
            <a:r>
              <a:rPr lang="en-US" dirty="0"/>
              <a:t>But on the contrary it is a great challenge for those who sing only light to adapt themselves for singing </a:t>
            </a:r>
            <a:r>
              <a:rPr lang="en-US" dirty="0" err="1"/>
              <a:t>carnatic</a:t>
            </a:r>
            <a:r>
              <a:rPr lang="en-US" dirty="0"/>
              <a:t>. To quote an analogy, A person knowing marine swimming, can adapt easily and swim in a swimming pool but the converse is not true.</a:t>
            </a:r>
          </a:p>
        </p:txBody>
      </p:sp>
    </p:spTree>
    <p:extLst>
      <p:ext uri="{BB962C8B-B14F-4D97-AF65-F5344CB8AC3E}">
        <p14:creationId xmlns:p14="http://schemas.microsoft.com/office/powerpoint/2010/main" xmlns="" val="163298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4665" y="2590800"/>
            <a:ext cx="4572000" cy="2862322"/>
          </a:xfrm>
          <a:prstGeom prst="rect">
            <a:avLst/>
          </a:prstGeom>
        </p:spPr>
        <p:txBody>
          <a:bodyPr>
            <a:spAutoFit/>
          </a:bodyPr>
          <a:lstStyle/>
          <a:p>
            <a:pPr algn="ctr"/>
            <a:r>
              <a:rPr lang="en-US" dirty="0"/>
              <a:t>The trend of cinema music has been continuously changing from the days of pure classical music being adopted in movies (</a:t>
            </a:r>
            <a:r>
              <a:rPr lang="en-US" dirty="0" err="1"/>
              <a:t>Sampoorna</a:t>
            </a:r>
            <a:r>
              <a:rPr lang="en-US" dirty="0"/>
              <a:t> Ramayana, Lava </a:t>
            </a:r>
            <a:r>
              <a:rPr lang="en-US" dirty="0" err="1"/>
              <a:t>kusa</a:t>
            </a:r>
            <a:r>
              <a:rPr lang="en-US" dirty="0"/>
              <a:t>, </a:t>
            </a:r>
            <a:r>
              <a:rPr lang="en-US" dirty="0" err="1"/>
              <a:t>etc</a:t>
            </a:r>
            <a:r>
              <a:rPr lang="en-US" dirty="0"/>
              <a:t>) to modern rap and Jazz music. It is becoming more westernized and less classical day by day.</a:t>
            </a:r>
          </a:p>
          <a:p>
            <a:pPr algn="ctr"/>
            <a:r>
              <a:rPr lang="en-US" dirty="0"/>
              <a:t/>
            </a:r>
            <a:br>
              <a:rPr lang="en-US" dirty="0"/>
            </a:br>
            <a:r>
              <a:rPr lang="en-US" dirty="0"/>
              <a:t>Nowadays, only </a:t>
            </a:r>
            <a:r>
              <a:rPr lang="en-US" dirty="0" err="1"/>
              <a:t>Rahman’s</a:t>
            </a:r>
            <a:r>
              <a:rPr lang="en-US" dirty="0"/>
              <a:t> and </a:t>
            </a:r>
            <a:r>
              <a:rPr lang="en-US" dirty="0" err="1"/>
              <a:t>Ilayaraja’s</a:t>
            </a:r>
            <a:r>
              <a:rPr lang="en-US" dirty="0"/>
              <a:t> songs makes sense to be mapped to the Raga domain. Thanks </a:t>
            </a:r>
            <a:r>
              <a:rPr lang="en-US" dirty="0" err="1"/>
              <a:t>Rahman</a:t>
            </a:r>
            <a:r>
              <a:rPr lang="en-US" dirty="0"/>
              <a:t> &amp; </a:t>
            </a:r>
            <a:r>
              <a:rPr lang="en-US" dirty="0" err="1"/>
              <a:t>Ilayaraja</a:t>
            </a:r>
            <a:r>
              <a:rPr lang="en-US" dirty="0"/>
              <a:t> for that.</a:t>
            </a:r>
          </a:p>
        </p:txBody>
      </p:sp>
    </p:spTree>
    <p:extLst>
      <p:ext uri="{BB962C8B-B14F-4D97-AF65-F5344CB8AC3E}">
        <p14:creationId xmlns:p14="http://schemas.microsoft.com/office/powerpoint/2010/main" xmlns="" val="208429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TotalTime>
  <Words>234</Words>
  <Application>Microsoft Office PowerPoint</Application>
  <PresentationFormat>On-screen Show (4:3)</PresentationFormat>
  <Paragraphs>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com_10</dc:creator>
  <cp:lastModifiedBy>Windows</cp:lastModifiedBy>
  <cp:revision>2</cp:revision>
  <dcterms:created xsi:type="dcterms:W3CDTF">2017-11-29T09:54:46Z</dcterms:created>
  <dcterms:modified xsi:type="dcterms:W3CDTF">2011-01-01T06:38:09Z</dcterms:modified>
</cp:coreProperties>
</file>