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2"/>
  </p:notesMasterIdLst>
  <p:sldIdLst>
    <p:sldId id="256" r:id="rId2"/>
    <p:sldId id="257" r:id="rId3"/>
    <p:sldId id="262" r:id="rId4"/>
    <p:sldId id="270" r:id="rId5"/>
    <p:sldId id="275" r:id="rId6"/>
    <p:sldId id="259" r:id="rId7"/>
    <p:sldId id="285" r:id="rId8"/>
    <p:sldId id="286" r:id="rId9"/>
    <p:sldId id="258" r:id="rId10"/>
    <p:sldId id="260" r:id="rId11"/>
    <p:sldId id="261" r:id="rId12"/>
    <p:sldId id="263" r:id="rId13"/>
    <p:sldId id="273" r:id="rId14"/>
    <p:sldId id="277" r:id="rId15"/>
    <p:sldId id="302" r:id="rId16"/>
    <p:sldId id="287" r:id="rId17"/>
    <p:sldId id="289" r:id="rId18"/>
    <p:sldId id="281" r:id="rId19"/>
    <p:sldId id="264" r:id="rId20"/>
    <p:sldId id="292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00"/>
    <a:srgbClr val="FF5050"/>
    <a:srgbClr val="0099FF"/>
    <a:srgbClr val="FFCC66"/>
    <a:srgbClr val="FF0000"/>
    <a:srgbClr val="CCCCFF"/>
    <a:srgbClr val="FF66FF"/>
    <a:srgbClr val="FF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478" autoAdjust="0"/>
    <p:restoredTop sz="95222" autoAdjust="0"/>
  </p:normalViewPr>
  <p:slideViewPr>
    <p:cSldViewPr>
      <p:cViewPr>
        <p:scale>
          <a:sx n="75" d="100"/>
          <a:sy n="75" d="100"/>
        </p:scale>
        <p:origin x="-115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0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2E98A9D-574B-4EDA-AF40-30E7A265F0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15971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yahi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66C10E-0B80-4EC6-9544-5FB47578E599}" type="slidenum">
              <a:rPr lang="en-US"/>
              <a:pPr/>
              <a:t>2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larger bass-skin is played with the left hand, the treble skin by the right hand. </a:t>
            </a:r>
            <a:r>
              <a:rPr lang="en-US">
                <a:sym typeface="Wingdings" pitchFamily="2" charset="2"/>
              </a:rPr>
              <a:t>----treble, bass, like a piano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The goatskin membranes are looped with leather thongs around the hollowed barrel, which is widest in the middle. 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 treble skin is fitted with three concentric rings of dense black hardened paste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6309A3-4D58-4087-8DE2-AA6987EBB1DE}" type="slidenum">
              <a:rPr lang="en-US"/>
              <a:pPr/>
              <a:t>17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Gourd, connected with religion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033DE5-6CA9-45D4-9A8B-D979343CA8DE}" type="slidenum">
              <a:rPr lang="en-US"/>
              <a:pPr/>
              <a:t>19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Big quiz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959FE9-5F92-442B-BB9B-320F8131AA01}" type="slidenum">
              <a:rPr lang="en-US"/>
              <a:pPr/>
              <a:t>20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quiz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43128-BB32-4FA3-950F-E3327CAB7D60}" type="slidenum">
              <a:rPr lang="en-US"/>
              <a:pPr/>
              <a:t>3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Dayan- made of hollowed out teak and rosewood</a:t>
            </a:r>
          </a:p>
          <a:p>
            <a:endParaRPr lang="en-US"/>
          </a:p>
          <a:p>
            <a:r>
              <a:rPr lang="en-US"/>
              <a:t>Bayan- brass, copper, aluminum, or steel along with clay</a:t>
            </a:r>
          </a:p>
          <a:p>
            <a:endParaRPr lang="en-US"/>
          </a:p>
          <a:p>
            <a:r>
              <a:rPr lang="en-US"/>
              <a:t>The heads of both drums are covered with goat skin</a:t>
            </a:r>
          </a:p>
          <a:p>
            <a:endParaRPr lang="en-US"/>
          </a:p>
          <a:p>
            <a:r>
              <a:rPr lang="en-US"/>
              <a:t> </a:t>
            </a:r>
            <a:r>
              <a:rPr lang="en-US">
                <a:hlinkClick r:id="rId3" tooltip="Syahi"/>
              </a:rPr>
              <a:t>syahi</a:t>
            </a:r>
            <a:r>
              <a:rPr lang="en-US"/>
              <a:t>- center of the head of the drum, made of tuning paste (contains starch and a black powder)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88F6DE-3415-44B1-9792-146E878497B5}" type="slidenum">
              <a:rPr lang="en-US"/>
              <a:pPr/>
              <a:t>5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different woods and materials (fiberglass, Steel, Plastic)  according to region</a:t>
            </a:r>
          </a:p>
          <a:p>
            <a:endParaRPr lang="en-US"/>
          </a:p>
          <a:p>
            <a:r>
              <a:rPr lang="en-US"/>
              <a:t>The sticks are made of cane wood and bamboo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6C0FD6-D5C0-4AC8-B443-D5EA78CB9EA3}" type="slidenum">
              <a:rPr lang="en-US"/>
              <a:pPr/>
              <a:t>6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consist of banks of brass reeds (metal tongues which vibrate when air flows over them), </a:t>
            </a:r>
          </a:p>
          <a:p>
            <a:endParaRPr lang="en-US"/>
          </a:p>
          <a:p>
            <a:r>
              <a:rPr lang="en-US"/>
              <a:t>a pumping apparatus ----bellow</a:t>
            </a:r>
          </a:p>
          <a:p>
            <a:endParaRPr lang="en-US"/>
          </a:p>
          <a:p>
            <a:r>
              <a:rPr lang="en-US"/>
              <a:t>keyboard.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308B7C-3E65-46C7-BC33-67406374C986}" type="slidenum">
              <a:rPr lang="en-US"/>
              <a:pPr/>
              <a:t>9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 usually has a resonator </a:t>
            </a:r>
            <a:r>
              <a:rPr lang="en-US" b="1"/>
              <a:t>made of</a:t>
            </a:r>
            <a:r>
              <a:rPr lang="en-US"/>
              <a:t> a gourd, but rarely one may find resonators </a:t>
            </a:r>
            <a:r>
              <a:rPr lang="en-US" b="1"/>
              <a:t>made of </a:t>
            </a:r>
            <a:r>
              <a:rPr lang="en-US"/>
              <a:t>wood.   </a:t>
            </a:r>
          </a:p>
          <a:p>
            <a:r>
              <a:rPr lang="en-US"/>
              <a:t>Ask them what a resonator is!!!! It the hollowness of the gourd/wood that makes it echo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E2D85B-6443-499D-A960-9FB5BE479B69}" type="slidenum">
              <a:rPr lang="en-US"/>
              <a:pPr/>
              <a:t>10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Made of teak, mahogany, bones, gourd and metal.</a:t>
            </a:r>
          </a:p>
          <a:p>
            <a:endParaRPr lang="en-US"/>
          </a:p>
          <a:p>
            <a:r>
              <a:rPr lang="en-US"/>
              <a:t>Metal frets are tied by silk or nylon string</a:t>
            </a:r>
          </a:p>
          <a:p>
            <a:endParaRPr lang="en-US"/>
          </a:p>
          <a:p>
            <a:r>
              <a:rPr lang="en-US"/>
              <a:t> strings made of steel, brass, and copper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5F7EA9-0A4D-43D4-97EF-41D040627312}" type="slidenum">
              <a:rPr lang="en-US"/>
              <a:pPr/>
              <a:t>11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Most are made of teak like a sitar</a:t>
            </a:r>
          </a:p>
          <a:p>
            <a:endParaRPr lang="en-US"/>
          </a:p>
          <a:p>
            <a:r>
              <a:rPr lang="en-US"/>
              <a:t>the front of the wooden belly is covered with goat skin.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B19D71-C011-44AC-A1E0-32474639380C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made of dried pumpkin/gourd, wood or coconut</a:t>
            </a:r>
            <a:r>
              <a:rPr lang="en-US">
                <a:sym typeface="Wingdings" pitchFamily="2" charset="2"/>
              </a:rPr>
              <a:t>-------------the circle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Split bamboo cane-----------neck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D9EC60-B348-4001-B3FF-2D56D3307F84}" type="slidenum">
              <a:rPr lang="en-US"/>
              <a:pPr/>
              <a:t>13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733F-E896-46E5-9EFB-5C9A8379A6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CA28E-8006-4E0C-8D80-8959CE416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9F8A2-7F35-4550-BB5E-78E81CD01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627B1F6-C4C7-4251-B6F8-0909722E692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3880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9AB67-6CD6-463C-B79C-A0E3DAB88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F33A-5461-4114-BA0B-E7F5CD6657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0C0C-6ED9-43ED-B763-60A08BBAFE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4FE30-782B-4C57-B50F-B83D3DAD4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B7A6D-9A74-4606-B86A-D7AB2516D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B5FC-28E7-4B0F-A31B-FD754FD07D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49E039-7604-4452-9A92-C38BCBAE0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F9F0-1B01-40FF-932F-0455C3557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262732A-504C-427C-B7F3-8882D7838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jpeg"/><Relationship Id="rId18" Type="http://schemas.openxmlformats.org/officeDocument/2006/relationships/image" Target="../media/image25.jpeg"/><Relationship Id="rId3" Type="http://schemas.openxmlformats.org/officeDocument/2006/relationships/image" Target="../media/image4.jpeg"/><Relationship Id="rId7" Type="http://schemas.openxmlformats.org/officeDocument/2006/relationships/image" Target="../media/image24.wmf"/><Relationship Id="rId12" Type="http://schemas.openxmlformats.org/officeDocument/2006/relationships/image" Target="../media/image11.jpeg"/><Relationship Id="rId17" Type="http://schemas.openxmlformats.org/officeDocument/2006/relationships/image" Target="../media/image21.jpe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20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wmf"/><Relationship Id="rId11" Type="http://schemas.openxmlformats.org/officeDocument/2006/relationships/image" Target="../media/image9.jpeg"/><Relationship Id="rId5" Type="http://schemas.openxmlformats.org/officeDocument/2006/relationships/image" Target="../media/image5.wmf"/><Relationship Id="rId15" Type="http://schemas.openxmlformats.org/officeDocument/2006/relationships/image" Target="../media/image22.jpeg"/><Relationship Id="rId10" Type="http://schemas.openxmlformats.org/officeDocument/2006/relationships/image" Target="../media/image17.png"/><Relationship Id="rId4" Type="http://schemas.openxmlformats.org/officeDocument/2006/relationships/image" Target="../media/image10.wmf"/><Relationship Id="rId9" Type="http://schemas.openxmlformats.org/officeDocument/2006/relationships/image" Target="../media/image16.jpeg"/><Relationship Id="rId1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2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11.jpeg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indrani\Documents\Downloads\Tabla.mp3" TargetMode="Externa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600200"/>
            <a:ext cx="7772400" cy="1371600"/>
          </a:xfrm>
        </p:spPr>
        <p:txBody>
          <a:bodyPr/>
          <a:lstStyle/>
          <a:p>
            <a:r>
              <a:rPr lang="en-US" dirty="0">
                <a:solidFill>
                  <a:srgbClr val="00FFCC"/>
                </a:solidFill>
                <a:latin typeface="One Stroke Script LET" pitchFamily="2" charset="0"/>
              </a:rPr>
              <a:t>Indian Musical Instruments</a:t>
            </a:r>
            <a:r>
              <a:rPr lang="en-US" dirty="0">
                <a:latin typeface="One Stroke Script LET" pitchFamily="2" charset="0"/>
              </a:rPr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33400"/>
            <a:ext cx="6400800" cy="8382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Monotype Corsiva" pitchFamily="66" charset="0"/>
              </a:rPr>
              <a:t>Deepak </a:t>
            </a:r>
            <a:r>
              <a:rPr lang="en-US" sz="2000" dirty="0" err="1" smtClean="0">
                <a:solidFill>
                  <a:srgbClr val="FF0000"/>
                </a:solidFill>
                <a:latin typeface="Monotype Corsiva" pitchFamily="66" charset="0"/>
              </a:rPr>
              <a:t>Jamdhade</a:t>
            </a:r>
            <a:endParaRPr lang="en-US" sz="2000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sz="2000" smtClean="0">
                <a:solidFill>
                  <a:srgbClr val="FF0000"/>
                </a:solidFill>
                <a:latin typeface="Monotype Corsiva" pitchFamily="66" charset="0"/>
              </a:rPr>
              <a:t>Raut sachin</a:t>
            </a:r>
            <a:endParaRPr lang="en-US" sz="2000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CC00CC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Sitar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602000"/>
                  </a:outerShdw>
                </a:effectLst>
                <a:latin typeface="Times New Roman" pitchFamily="18" charset="0"/>
              </a:rPr>
              <a:t>Balanced between the player's left foot and right knee </a:t>
            </a:r>
          </a:p>
          <a:p>
            <a:r>
              <a:rPr lang="en-US">
                <a:effectLst>
                  <a:outerShdw blurRad="38100" dist="38100" dir="2700000" algn="tl">
                    <a:srgbClr val="602000"/>
                  </a:outerShdw>
                </a:effectLst>
                <a:latin typeface="Times New Roman" pitchFamily="18" charset="0"/>
              </a:rPr>
              <a:t>Plucked string instrument</a:t>
            </a:r>
          </a:p>
          <a:p>
            <a:r>
              <a:rPr lang="en-US">
                <a:effectLst>
                  <a:outerShdw blurRad="38100" dist="38100" dir="2700000" algn="tl">
                    <a:srgbClr val="602000"/>
                  </a:outerShdw>
                </a:effectLst>
                <a:latin typeface="Times New Roman" pitchFamily="18" charset="0"/>
              </a:rPr>
              <a:t>The </a:t>
            </a:r>
            <a:r>
              <a:rPr lang="en-US" b="1">
                <a:effectLst>
                  <a:outerShdw blurRad="38100" dist="38100" dir="2700000" algn="tl">
                    <a:srgbClr val="602000"/>
                  </a:outerShdw>
                </a:effectLst>
                <a:latin typeface="Times New Roman" pitchFamily="18" charset="0"/>
              </a:rPr>
              <a:t>surbahar</a:t>
            </a:r>
            <a:r>
              <a:rPr lang="en-US">
                <a:effectLst>
                  <a:outerShdw blurRad="38100" dist="38100" dir="2700000" algn="tl">
                    <a:srgbClr val="602000"/>
                  </a:outerShdw>
                </a:effectLst>
                <a:latin typeface="Times New Roman" pitchFamily="18" charset="0"/>
              </a:rPr>
              <a:t> is a larger sitar with a broader fret-board and thicker strings. </a:t>
            </a:r>
          </a:p>
          <a:p>
            <a:r>
              <a:rPr lang="en-US">
                <a:effectLst>
                  <a:outerShdw blurRad="38100" dist="38100" dir="2700000" algn="tl">
                    <a:srgbClr val="602000"/>
                  </a:outerShdw>
                </a:effectLst>
                <a:latin typeface="Times New Roman" pitchFamily="18" charset="0"/>
              </a:rPr>
              <a:t>Has frets</a:t>
            </a:r>
          </a:p>
        </p:txBody>
      </p:sp>
      <p:pic>
        <p:nvPicPr>
          <p:cNvPr id="6151" name="Picture 7" descr="Sit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886200"/>
            <a:ext cx="341947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5050"/>
            </a:gs>
            <a:gs pos="100000">
              <a:srgbClr val="CC00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r>
              <a:rPr lang="en-US"/>
              <a:t>Sarod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Stringed instrument</a:t>
            </a:r>
          </a:p>
          <a:p>
            <a:r>
              <a:rPr lang="en-US">
                <a:latin typeface="Times New Roman" pitchFamily="18" charset="0"/>
              </a:rPr>
              <a:t>No frets</a:t>
            </a:r>
          </a:p>
          <a:p>
            <a:r>
              <a:rPr lang="en-US">
                <a:latin typeface="Times New Roman" pitchFamily="18" charset="0"/>
              </a:rPr>
              <a:t>Mohammad Hashmi Khan Bangash brought the Afghan </a:t>
            </a:r>
            <a:r>
              <a:rPr lang="en-US" b="1">
                <a:latin typeface="Times New Roman" pitchFamily="18" charset="0"/>
              </a:rPr>
              <a:t>rabab </a:t>
            </a:r>
            <a:r>
              <a:rPr lang="en-US">
                <a:latin typeface="Times New Roman" pitchFamily="18" charset="0"/>
              </a:rPr>
              <a:t>to India</a:t>
            </a:r>
          </a:p>
          <a:p>
            <a:r>
              <a:rPr lang="en-US">
                <a:latin typeface="Times New Roman" pitchFamily="18" charset="0"/>
              </a:rPr>
              <a:t>Over the centuries, the rabab evolved into the Sarod we know today</a:t>
            </a:r>
          </a:p>
          <a:p>
            <a:endParaRPr lang="en-US">
              <a:latin typeface="Times New Roman" pitchFamily="18" charset="0"/>
            </a:endParaRPr>
          </a:p>
          <a:p>
            <a:endParaRPr lang="en-US">
              <a:latin typeface="Times New Roman" pitchFamily="18" charset="0"/>
            </a:endParaRPr>
          </a:p>
        </p:txBody>
      </p:sp>
      <p:pic>
        <p:nvPicPr>
          <p:cNvPr id="7174" name="Picture 6" descr="6a00b8ea068d05dece00cdf7ee376e094f-500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9800" y="0"/>
            <a:ext cx="3124200" cy="286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5050"/>
            </a:gs>
            <a:gs pos="50000">
              <a:srgbClr val="660066"/>
            </a:gs>
            <a:gs pos="100000">
              <a:srgbClr val="FF505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229600" cy="1143000"/>
          </a:xfrm>
        </p:spPr>
        <p:txBody>
          <a:bodyPr/>
          <a:lstStyle/>
          <a:p>
            <a:pPr algn="l"/>
            <a:r>
              <a:rPr lang="en-US"/>
              <a:t>Ektara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229600" cy="3230563"/>
          </a:xfrm>
        </p:spPr>
        <p:txBody>
          <a:bodyPr/>
          <a:lstStyle/>
          <a:p>
            <a:r>
              <a:rPr lang="en-US">
                <a:latin typeface="Times New Roman" pitchFamily="18" charset="0"/>
              </a:rPr>
              <a:t>String instrument</a:t>
            </a:r>
          </a:p>
          <a:p>
            <a:r>
              <a:rPr lang="en-US">
                <a:latin typeface="Times New Roman" pitchFamily="18" charset="0"/>
              </a:rPr>
              <a:t>Played with one finger</a:t>
            </a:r>
          </a:p>
          <a:p>
            <a:r>
              <a:rPr lang="en-US">
                <a:latin typeface="Times New Roman" pitchFamily="18" charset="0"/>
              </a:rPr>
              <a:t>Traditionally used for </a:t>
            </a:r>
            <a:r>
              <a:rPr lang="en-US" b="1">
                <a:latin typeface="Times New Roman" pitchFamily="18" charset="0"/>
              </a:rPr>
              <a:t>Kirtan</a:t>
            </a:r>
            <a:r>
              <a:rPr lang="en-US">
                <a:latin typeface="Times New Roman" pitchFamily="18" charset="0"/>
              </a:rPr>
              <a:t> chanting, a practice of Hindu devotional singing </a:t>
            </a:r>
          </a:p>
          <a:p>
            <a:r>
              <a:rPr lang="en-US">
                <a:latin typeface="Times New Roman" pitchFamily="18" charset="0"/>
              </a:rPr>
              <a:t>A two stringed Ektara is called a </a:t>
            </a:r>
            <a:r>
              <a:rPr lang="en-US" b="1">
                <a:latin typeface="Times New Roman" pitchFamily="18" charset="0"/>
              </a:rPr>
              <a:t>dotara</a:t>
            </a:r>
          </a:p>
        </p:txBody>
      </p:sp>
      <p:pic>
        <p:nvPicPr>
          <p:cNvPr id="9220" name="Picture 4" descr="ek%2520TA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18288" y="0"/>
            <a:ext cx="1839912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rgbClr val="FF66FF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/>
              <a:t>Shanai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Believed to have originated in the Kashmir Valley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Created by improving the </a:t>
            </a:r>
            <a:r>
              <a:rPr lang="en-US" b="1">
                <a:latin typeface="Times New Roman" pitchFamily="18" charset="0"/>
              </a:rPr>
              <a:t>pungi</a:t>
            </a:r>
            <a:r>
              <a:rPr lang="en-US">
                <a:latin typeface="Times New Roman" pitchFamily="18" charset="0"/>
              </a:rPr>
              <a:t>- a woodwind instrument used by snake charmers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Derived from the Persian words “Sheh” (King) and “Nai”  (Flute) to mean “King’s flute”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Uses two sets of double reeds</a:t>
            </a:r>
          </a:p>
          <a:p>
            <a:pPr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Thought to bring good luck-marriages and processions</a:t>
            </a:r>
          </a:p>
        </p:txBody>
      </p:sp>
      <p:pic>
        <p:nvPicPr>
          <p:cNvPr id="53253" name="Picture 5" descr="India_Shanai_Reed_free_ezg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52400"/>
            <a:ext cx="2286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66"/>
            </a:gs>
            <a:gs pos="100000">
              <a:srgbClr val="FF0000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Bamboo Flute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Two versions- Bansuri and Venu</a:t>
            </a:r>
          </a:p>
          <a:p>
            <a:r>
              <a:rPr lang="en-US">
                <a:latin typeface="Times New Roman" pitchFamily="18" charset="0"/>
              </a:rPr>
              <a:t> Bansuri</a:t>
            </a:r>
            <a:r>
              <a:rPr lang="en-US" b="1">
                <a:latin typeface="Times New Roman" pitchFamily="18" charset="0"/>
              </a:rPr>
              <a:t>-</a:t>
            </a:r>
            <a:r>
              <a:rPr lang="en-US">
                <a:latin typeface="Times New Roman" pitchFamily="18" charset="0"/>
              </a:rPr>
              <a:t>six finger holes  </a:t>
            </a:r>
          </a:p>
          <a:p>
            <a:r>
              <a:rPr lang="en-US">
                <a:latin typeface="Times New Roman" pitchFamily="18" charset="0"/>
              </a:rPr>
              <a:t>Venu- eight finger holes </a:t>
            </a:r>
          </a:p>
          <a:p>
            <a:r>
              <a:rPr lang="en-US">
                <a:latin typeface="Times New Roman" pitchFamily="18" charset="0"/>
              </a:rPr>
              <a:t>Requires a specific type of bamboo</a:t>
            </a:r>
          </a:p>
          <a:p>
            <a:pPr>
              <a:buFont typeface="Wingdings" pitchFamily="2" charset="2"/>
              <a:buNone/>
            </a:pPr>
            <a:endParaRPr lang="en-US">
              <a:latin typeface="Times New Roman" pitchFamily="18" charset="0"/>
            </a:endParaRPr>
          </a:p>
          <a:p>
            <a:endParaRPr lang="en-US">
              <a:latin typeface="Times New Roman" pitchFamily="18" charset="0"/>
            </a:endParaRPr>
          </a:p>
        </p:txBody>
      </p:sp>
      <p:pic>
        <p:nvPicPr>
          <p:cNvPr id="59397" name="Picture 5" descr="6617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191000"/>
            <a:ext cx="44958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Violin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Not native to India, but has </a:t>
            </a:r>
          </a:p>
          <a:p>
            <a:pPr>
              <a:buFont typeface="Wingdings" pitchFamily="2" charset="2"/>
              <a:buNone/>
            </a:pPr>
            <a:r>
              <a:rPr lang="en-US"/>
              <a:t>techniques of playing that are</a:t>
            </a:r>
          </a:p>
          <a:p>
            <a:r>
              <a:rPr lang="en-US"/>
              <a:t>South Indian technique-instead of holding the instrument under the chin, the musician props it between the shoulder and the foot. </a:t>
            </a:r>
          </a:p>
          <a:p>
            <a:r>
              <a:rPr lang="en-US"/>
              <a:t>North Indian technique is not as refined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pic>
        <p:nvPicPr>
          <p:cNvPr id="108556" name="Picture 12" descr="Viol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04800"/>
            <a:ext cx="1362075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Esraj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Has different variations depending on location</a:t>
            </a:r>
          </a:p>
          <a:p>
            <a:r>
              <a:rPr lang="en-US"/>
              <a:t>Dilruba is the northern variation</a:t>
            </a:r>
          </a:p>
          <a:p>
            <a:r>
              <a:rPr lang="en-US"/>
              <a:t>Has a sitar-like neck and 20 metal frets</a:t>
            </a:r>
          </a:p>
          <a:p>
            <a:endParaRPr lang="en-US"/>
          </a:p>
        </p:txBody>
      </p:sp>
      <p:pic>
        <p:nvPicPr>
          <p:cNvPr id="69637" name="Picture 5" descr="esra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038600"/>
            <a:ext cx="38100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Veena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Different variations-Saraswati, Mohan, Rudra, etc</a:t>
            </a:r>
          </a:p>
          <a:p>
            <a:r>
              <a:rPr lang="en-US"/>
              <a:t>Has frets</a:t>
            </a:r>
          </a:p>
          <a:p>
            <a:r>
              <a:rPr lang="en-US"/>
              <a:t>Connected with religion- Saraswati plays it and Narada was a veena maestro, and Ravan was a versatile player</a:t>
            </a:r>
          </a:p>
          <a:p>
            <a:endParaRPr lang="en-US"/>
          </a:p>
          <a:p>
            <a:endParaRPr lang="en-US"/>
          </a:p>
        </p:txBody>
      </p:sp>
      <p:pic>
        <p:nvPicPr>
          <p:cNvPr id="72709" name="Picture 5" descr="veena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876800"/>
            <a:ext cx="36576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r>
              <a:rPr lang="en-US">
                <a:latin typeface="Times New Roman" pitchFamily="18" charset="0"/>
              </a:rPr>
              <a:t>Ghungroos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Used in dance, primarily in  bharatnatyam, kuchipudi, odissi, and kathak.</a:t>
            </a:r>
          </a:p>
          <a:p>
            <a:r>
              <a:rPr lang="en-US">
                <a:latin typeface="Times New Roman" pitchFamily="18" charset="0"/>
              </a:rPr>
              <a:t>A novice may start out with 50 bells on their ghungroos, but may add more as their level of experience increases </a:t>
            </a:r>
          </a:p>
          <a:p>
            <a:r>
              <a:rPr lang="en-US">
                <a:latin typeface="Times New Roman" pitchFamily="18" charset="0"/>
              </a:rPr>
              <a:t>the total number of bells on ghungroos can be &gt;200</a:t>
            </a:r>
          </a:p>
          <a:p>
            <a:r>
              <a:rPr lang="en-US">
                <a:latin typeface="Times New Roman" pitchFamily="18" charset="0"/>
              </a:rPr>
              <a:t>Made of small metallic bells</a:t>
            </a:r>
          </a:p>
          <a:p>
            <a:pPr>
              <a:buFont typeface="Wingdings" pitchFamily="2" charset="2"/>
              <a:buNone/>
            </a:pPr>
            <a:endParaRPr lang="en-US">
              <a:latin typeface="Times New Roman" pitchFamily="18" charset="0"/>
            </a:endParaRPr>
          </a:p>
        </p:txBody>
      </p:sp>
      <p:pic>
        <p:nvPicPr>
          <p:cNvPr id="63493" name="Picture 5" descr="leather%2520ghungro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81000"/>
            <a:ext cx="2228850" cy="143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6" descr="Pakhawa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14800" cy="333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300" name="Picture 12" descr="MCj04349650000[1]"/>
          <p:cNvPicPr>
            <a:picLocks noGrp="1" noChangeAspect="1" noChangeArrowheads="1"/>
          </p:cNvPicPr>
          <p:nvPr>
            <p:ph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52837" y="2470944"/>
            <a:ext cx="1838325" cy="1466850"/>
          </a:xfrm>
        </p:spPr>
      </p:pic>
      <p:pic>
        <p:nvPicPr>
          <p:cNvPr id="12301" name="Picture 13" descr="MCj04349630000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57200"/>
            <a:ext cx="3060700" cy="164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302" name="Picture 14" descr="MCj04353300000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2743200"/>
            <a:ext cx="3352800" cy="315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303" name="Picture 15" descr="MCj01296290000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67388" y="4335463"/>
            <a:ext cx="3376612" cy="2522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304" name="Picture 16" descr="MCj04354140000[1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905000"/>
            <a:ext cx="2759075" cy="274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307" name="Picture 19" descr="ek%2520TARA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905000"/>
            <a:ext cx="17843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309" name="Picture 21" descr="India_Shanai_Reed_free_ezg_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28600"/>
            <a:ext cx="1163638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311" name="Picture 23" descr="Dhol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648200"/>
            <a:ext cx="13335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313" name="Picture 25" descr="180px-JalTarang_Omenad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9400" y="0"/>
            <a:ext cx="12192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314" name="Picture 26" descr="661700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276600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318" name="Picture 30" descr="Violin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200400"/>
            <a:ext cx="676275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320" name="Picture 32" descr="leather%2520ghungro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5962650"/>
            <a:ext cx="139065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322" name="Picture 34" descr="esraj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286000"/>
            <a:ext cx="120967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324" name="Picture 36" descr="veena-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715000"/>
            <a:ext cx="124777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326" name="Picture 38" descr="dhak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791200"/>
            <a:ext cx="1600200" cy="129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5000">
              <a:srgbClr val="66008F"/>
            </a:gs>
            <a:gs pos="32499">
              <a:srgbClr val="BA0066"/>
            </a:gs>
            <a:gs pos="45000">
              <a:srgbClr val="FF0000"/>
            </a:gs>
            <a:gs pos="50000">
              <a:srgbClr val="FF8200"/>
            </a:gs>
            <a:gs pos="55001">
              <a:srgbClr val="FF0000"/>
            </a:gs>
            <a:gs pos="67501">
              <a:srgbClr val="BA0066"/>
            </a:gs>
            <a:gs pos="85000">
              <a:srgbClr val="66008F"/>
            </a:gs>
            <a:gs pos="100000">
              <a:srgbClr val="00008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Pakhawaj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The North Indian version of the </a:t>
            </a:r>
            <a:r>
              <a:rPr lang="en-US" b="1">
                <a:latin typeface="Times New Roman" pitchFamily="18" charset="0"/>
              </a:rPr>
              <a:t>Mridangam</a:t>
            </a:r>
          </a:p>
          <a:p>
            <a:r>
              <a:rPr lang="en-US">
                <a:latin typeface="Times New Roman" pitchFamily="18" charset="0"/>
              </a:rPr>
              <a:t>Used for </a:t>
            </a:r>
            <a:r>
              <a:rPr lang="en-US" u="sng">
                <a:latin typeface="Times New Roman" pitchFamily="18" charset="0"/>
              </a:rPr>
              <a:t>Orissi</a:t>
            </a:r>
            <a:r>
              <a:rPr lang="en-US">
                <a:latin typeface="Times New Roman" pitchFamily="18" charset="0"/>
              </a:rPr>
              <a:t> and </a:t>
            </a:r>
            <a:r>
              <a:rPr lang="en-US" u="sng">
                <a:latin typeface="Times New Roman" pitchFamily="18" charset="0"/>
              </a:rPr>
              <a:t>Kathak</a:t>
            </a:r>
            <a:r>
              <a:rPr lang="en-US">
                <a:latin typeface="Times New Roman" pitchFamily="18" charset="0"/>
              </a:rPr>
              <a:t> dancing</a:t>
            </a:r>
          </a:p>
          <a:p>
            <a:r>
              <a:rPr lang="en-US">
                <a:latin typeface="Times New Roman" pitchFamily="18" charset="0"/>
              </a:rPr>
              <a:t>One side of the drum is larger than the other</a:t>
            </a:r>
          </a:p>
          <a:p>
            <a:pPr>
              <a:buFont typeface="Wingdings" pitchFamily="2" charset="2"/>
              <a:buNone/>
            </a:pPr>
            <a:endParaRPr lang="en-US">
              <a:latin typeface="Times New Roman" pitchFamily="18" charset="0"/>
            </a:endParaRPr>
          </a:p>
        </p:txBody>
      </p:sp>
      <p:pic>
        <p:nvPicPr>
          <p:cNvPr id="3076" name="Picture 4" descr="Pakhawa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581400"/>
            <a:ext cx="3962400" cy="309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5" name="Picture 5" descr="Pakhawa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4114800" cy="333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6806" name="Picture 6" descr="MCj0434963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762000"/>
            <a:ext cx="3060700" cy="164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6807" name="Picture 7" descr="180px-JalTarang_Omena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86200"/>
            <a:ext cx="28194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6808" name="Picture 8" descr="Dho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84810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3048000" y="304800"/>
            <a:ext cx="2571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Percussion Instruments</a:t>
            </a:r>
          </a:p>
        </p:txBody>
      </p:sp>
      <p:pic>
        <p:nvPicPr>
          <p:cNvPr id="76812" name="Picture 12" descr="dha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267200"/>
            <a:ext cx="2286000" cy="185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7680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5CBF"/>
            </a:gs>
            <a:gs pos="25000">
              <a:srgbClr val="0087E6"/>
            </a:gs>
            <a:gs pos="75000">
              <a:srgbClr val="21D6E0"/>
            </a:gs>
            <a:gs pos="100000">
              <a:srgbClr val="03D4A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Tabla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A set of two drums</a:t>
            </a:r>
          </a:p>
          <a:p>
            <a:r>
              <a:rPr lang="en-US">
                <a:latin typeface="Times New Roman" pitchFamily="18" charset="0"/>
              </a:rPr>
              <a:t>The drum for the right hand is a </a:t>
            </a:r>
            <a:r>
              <a:rPr lang="en-US" b="1">
                <a:latin typeface="Times New Roman" pitchFamily="18" charset="0"/>
              </a:rPr>
              <a:t>dayan</a:t>
            </a:r>
          </a:p>
          <a:p>
            <a:r>
              <a:rPr lang="en-US">
                <a:latin typeface="Times New Roman" pitchFamily="18" charset="0"/>
              </a:rPr>
              <a:t>The drum for the left hand is called a </a:t>
            </a:r>
            <a:r>
              <a:rPr lang="en-US" b="1">
                <a:latin typeface="Times New Roman" pitchFamily="18" charset="0"/>
              </a:rPr>
              <a:t>bayan</a:t>
            </a:r>
          </a:p>
          <a:p>
            <a:r>
              <a:rPr lang="en-US">
                <a:latin typeface="Times New Roman" pitchFamily="18" charset="0"/>
              </a:rPr>
              <a:t>The bayan is typically made of metal, iron, aluminium, copper, steel, or clay </a:t>
            </a:r>
          </a:p>
          <a:p>
            <a:r>
              <a:rPr lang="en-US">
                <a:latin typeface="Times New Roman" pitchFamily="18" charset="0"/>
              </a:rPr>
              <a:t>The dayan is typically made of wood</a:t>
            </a:r>
          </a:p>
        </p:txBody>
      </p:sp>
      <p:pic>
        <p:nvPicPr>
          <p:cNvPr id="8196" name="Picture 4" descr="MCj0434963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0" y="0"/>
            <a:ext cx="34290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1" name="Picture 5" descr="n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57200"/>
            <a:ext cx="4598988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3124200" y="5337175"/>
            <a:ext cx="2049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Zakir Hussain</a:t>
            </a:r>
          </a:p>
        </p:txBody>
      </p:sp>
      <p:pic>
        <p:nvPicPr>
          <p:cNvPr id="50183" name="Tabla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0" y="990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005" fill="hold"/>
                                        <p:tgtEl>
                                          <p:spTgt spid="5018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018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Verdana" pitchFamily="34" charset="0"/>
              </a:rPr>
              <a:t>Dhol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r>
              <a:rPr lang="en-US">
                <a:latin typeface="Times New Roman" pitchFamily="18" charset="0"/>
              </a:rPr>
              <a:t>Used for formal Bhangra performances</a:t>
            </a:r>
          </a:p>
          <a:p>
            <a:r>
              <a:rPr lang="en-US">
                <a:latin typeface="Times New Roman" pitchFamily="18" charset="0"/>
              </a:rPr>
              <a:t>The drum is slung over the neck of the player with a </a:t>
            </a:r>
            <a:r>
              <a:rPr lang="en-US" b="1">
                <a:latin typeface="Times New Roman" pitchFamily="18" charset="0"/>
              </a:rPr>
              <a:t>strap</a:t>
            </a:r>
            <a:r>
              <a:rPr lang="en-US">
                <a:latin typeface="Times New Roman" pitchFamily="18" charset="0"/>
              </a:rPr>
              <a:t> usually made up of </a:t>
            </a:r>
            <a:r>
              <a:rPr lang="en-US" b="1">
                <a:latin typeface="Times New Roman" pitchFamily="18" charset="0"/>
              </a:rPr>
              <a:t>ropes</a:t>
            </a:r>
            <a:r>
              <a:rPr lang="en-US">
                <a:latin typeface="Times New Roman" pitchFamily="18" charset="0"/>
              </a:rPr>
              <a:t> or woven cloth </a:t>
            </a:r>
          </a:p>
          <a:p>
            <a:r>
              <a:rPr lang="en-US">
                <a:latin typeface="Times New Roman" pitchFamily="18" charset="0"/>
              </a:rPr>
              <a:t>You play with two wooden sticks</a:t>
            </a:r>
          </a:p>
          <a:p>
            <a:r>
              <a:rPr lang="en-US">
                <a:latin typeface="Times New Roman" pitchFamily="18" charset="0"/>
              </a:rPr>
              <a:t>double-sided barrel drum </a:t>
            </a:r>
            <a:r>
              <a:rPr lang="en-US"/>
              <a:t> </a:t>
            </a:r>
          </a:p>
        </p:txBody>
      </p:sp>
      <p:pic>
        <p:nvPicPr>
          <p:cNvPr id="56325" name="Picture 5" descr="Dh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35280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Harmonium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pitchFamily="18" charset="0"/>
              </a:rPr>
              <a:t>Uses air to play music - a bellow</a:t>
            </a:r>
          </a:p>
          <a:p>
            <a:r>
              <a:rPr lang="en-US">
                <a:latin typeface="Times New Roman" pitchFamily="18" charset="0"/>
              </a:rPr>
              <a:t>Keys are similar to that of a piano except smaller</a:t>
            </a:r>
          </a:p>
          <a:p>
            <a:r>
              <a:rPr lang="en-US">
                <a:latin typeface="Times New Roman" pitchFamily="18" charset="0"/>
              </a:rPr>
              <a:t>You play with one hand, bellow with the other</a:t>
            </a:r>
          </a:p>
          <a:p>
            <a:r>
              <a:rPr lang="en-US">
                <a:latin typeface="Times New Roman" pitchFamily="18" charset="0"/>
              </a:rPr>
              <a:t>Accompanied by a </a:t>
            </a:r>
            <a:r>
              <a:rPr lang="en-US" b="1">
                <a:latin typeface="Times New Roman" pitchFamily="18" charset="0"/>
              </a:rPr>
              <a:t>tabla</a:t>
            </a:r>
          </a:p>
          <a:p>
            <a:pPr>
              <a:buFont typeface="Wingdings" pitchFamily="2" charset="2"/>
              <a:buNone/>
            </a:pPr>
            <a:endParaRPr lang="en-US" b="1">
              <a:latin typeface="Times New Roman" pitchFamily="18" charset="0"/>
            </a:endParaRPr>
          </a:p>
        </p:txBody>
      </p:sp>
      <p:pic>
        <p:nvPicPr>
          <p:cNvPr id="5124" name="Picture 4" descr="MCj0434965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903663"/>
            <a:ext cx="4114800" cy="270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603AB"/>
            </a:gs>
            <a:gs pos="10501">
              <a:srgbClr val="0819FB"/>
            </a:gs>
            <a:gs pos="17501">
              <a:srgbClr val="1A8D48"/>
            </a:gs>
            <a:gs pos="26000">
              <a:srgbClr val="FFFF00"/>
            </a:gs>
            <a:gs pos="36500">
              <a:srgbClr val="EE3F17"/>
            </a:gs>
            <a:gs pos="44000">
              <a:srgbClr val="E81766"/>
            </a:gs>
            <a:gs pos="50000">
              <a:srgbClr val="A603AB"/>
            </a:gs>
            <a:gs pos="56000">
              <a:srgbClr val="E81766"/>
            </a:gs>
            <a:gs pos="63500">
              <a:srgbClr val="EE3F17"/>
            </a:gs>
            <a:gs pos="74000">
              <a:srgbClr val="FFFF00"/>
            </a:gs>
            <a:gs pos="82500">
              <a:srgbClr val="1A8D48"/>
            </a:gs>
            <a:gs pos="89500">
              <a:srgbClr val="0819FB"/>
            </a:gs>
            <a:gs pos="100000">
              <a:srgbClr val="A603AB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Jal Tarang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Has many factors that affect the sound produced-cups, amount of water and sticks</a:t>
            </a:r>
          </a:p>
          <a:p>
            <a:r>
              <a:rPr lang="en-US"/>
              <a:t>Pitch is set by adjusting volume of water in a cup</a:t>
            </a:r>
          </a:p>
          <a:p>
            <a:r>
              <a:rPr lang="en-US"/>
              <a:t>Cups can be made of porcelain, bronze, or China</a:t>
            </a:r>
          </a:p>
          <a:p>
            <a:endParaRPr lang="en-US"/>
          </a:p>
        </p:txBody>
      </p:sp>
      <p:pic>
        <p:nvPicPr>
          <p:cNvPr id="67589" name="Picture 5" descr="180px-JalTarang_Omen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800600"/>
            <a:ext cx="3810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3" name="Picture 5" descr="Milint-Tulankar-on-the-JalTarang-01012008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066800"/>
            <a:ext cx="56388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8616" name="MSj01590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3886010000[1]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685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95" fill="hold"/>
                                        <p:tgtEl>
                                          <p:spTgt spid="686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61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r>
              <a:rPr lang="en-US">
                <a:latin typeface="Georgia" pitchFamily="18" charset="0"/>
              </a:rPr>
              <a:t>Tanpura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209800"/>
            <a:ext cx="8153400" cy="4373563"/>
          </a:xfrm>
        </p:spPr>
        <p:txBody>
          <a:bodyPr/>
          <a:lstStyle/>
          <a:p>
            <a:r>
              <a:rPr lang="en-US">
                <a:latin typeface="Times New Roman" pitchFamily="18" charset="0"/>
              </a:rPr>
              <a:t>Has many different names according to region</a:t>
            </a:r>
          </a:p>
          <a:p>
            <a:r>
              <a:rPr lang="en-US">
                <a:latin typeface="Times New Roman" pitchFamily="18" charset="0"/>
              </a:rPr>
              <a:t>Also known as Tambura (South India)</a:t>
            </a:r>
          </a:p>
          <a:p>
            <a:r>
              <a:rPr lang="en-US">
                <a:latin typeface="Times New Roman" pitchFamily="18" charset="0"/>
              </a:rPr>
              <a:t>Resembles a sitar, but has no </a:t>
            </a:r>
            <a:r>
              <a:rPr lang="en-US" b="1">
                <a:latin typeface="Times New Roman" pitchFamily="18" charset="0"/>
              </a:rPr>
              <a:t>frets</a:t>
            </a:r>
          </a:p>
          <a:p>
            <a:r>
              <a:rPr lang="en-US">
                <a:latin typeface="Times New Roman" pitchFamily="18" charset="0"/>
              </a:rPr>
              <a:t>Designed in three different styles: </a:t>
            </a:r>
            <a:r>
              <a:rPr lang="en-US" b="1">
                <a:latin typeface="Times New Roman" pitchFamily="18" charset="0"/>
              </a:rPr>
              <a:t>Miraj</a:t>
            </a:r>
            <a:r>
              <a:rPr lang="en-US">
                <a:latin typeface="Times New Roman" pitchFamily="18" charset="0"/>
              </a:rPr>
              <a:t>, </a:t>
            </a:r>
            <a:r>
              <a:rPr lang="en-US" b="1">
                <a:latin typeface="Times New Roman" pitchFamily="18" charset="0"/>
              </a:rPr>
              <a:t>Tanjore</a:t>
            </a:r>
            <a:r>
              <a:rPr lang="en-US">
                <a:latin typeface="Times New Roman" pitchFamily="18" charset="0"/>
              </a:rPr>
              <a:t>, and </a:t>
            </a:r>
            <a:r>
              <a:rPr lang="en-US" b="1">
                <a:latin typeface="Times New Roman" pitchFamily="18" charset="0"/>
              </a:rPr>
              <a:t>Tamburi</a:t>
            </a:r>
            <a:r>
              <a:rPr lang="en-US">
                <a:latin typeface="Times New Roman" pitchFamily="18" charset="0"/>
              </a:rPr>
              <a:t> – In Miraj and Tanjore styles, the Tanpura is 3-5 feet long, but in the Tamburi style, it is 2-3 feet long</a:t>
            </a:r>
          </a:p>
        </p:txBody>
      </p:sp>
      <p:pic>
        <p:nvPicPr>
          <p:cNvPr id="4100" name="Picture 4" descr="MCj0435414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0"/>
            <a:ext cx="381000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6428</TotalTime>
  <Words>676</Words>
  <Application>Microsoft Office PowerPoint</Application>
  <PresentationFormat>On-screen Show (4:3)</PresentationFormat>
  <Paragraphs>126</Paragraphs>
  <Slides>20</Slides>
  <Notes>12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Angles</vt:lpstr>
      <vt:lpstr>Indian Musical Instruments </vt:lpstr>
      <vt:lpstr>Pakhawaj</vt:lpstr>
      <vt:lpstr>Tabla</vt:lpstr>
      <vt:lpstr>Slide 4</vt:lpstr>
      <vt:lpstr>Dhol</vt:lpstr>
      <vt:lpstr>Harmonium</vt:lpstr>
      <vt:lpstr>Jal Tarang</vt:lpstr>
      <vt:lpstr>Slide 8</vt:lpstr>
      <vt:lpstr>Tanpura</vt:lpstr>
      <vt:lpstr>Sitar</vt:lpstr>
      <vt:lpstr>Sarod</vt:lpstr>
      <vt:lpstr>Ektara</vt:lpstr>
      <vt:lpstr>Shanai</vt:lpstr>
      <vt:lpstr>Bamboo Flute</vt:lpstr>
      <vt:lpstr>Violin</vt:lpstr>
      <vt:lpstr>Esraj</vt:lpstr>
      <vt:lpstr>Veena</vt:lpstr>
      <vt:lpstr>Ghungroos</vt:lpstr>
      <vt:lpstr>Slide 19</vt:lpstr>
      <vt:lpstr>Slide 20</vt:lpstr>
    </vt:vector>
  </TitlesOfParts>
  <Company>IBM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 Musical Instruments</dc:title>
  <dc:creator>Siddhartha Basu</dc:creator>
  <cp:lastModifiedBy>Windows</cp:lastModifiedBy>
  <cp:revision>21</cp:revision>
  <dcterms:created xsi:type="dcterms:W3CDTF">2009-12-24T01:29:06Z</dcterms:created>
  <dcterms:modified xsi:type="dcterms:W3CDTF">2011-01-01T06:42:30Z</dcterms:modified>
</cp:coreProperties>
</file>