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9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7EF1E0-29B0-4767-A34B-E3C386039261}" type="datetimeFigureOut">
              <a:rPr lang="en-US" smtClean="0"/>
              <a:pPr/>
              <a:t>22/01/2010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8FBE15-AFAD-462C-984F-31EF283408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Wel</a:t>
            </a:r>
            <a:r>
              <a:rPr lang="en-US" dirty="0" smtClean="0"/>
              <a:t> Come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6E015-5EA0-4237-926E-26E5876EFB8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C6AE0-DE02-4F84-BC54-AF75F2B9A7A4}" type="datetimeFigureOut">
              <a:rPr lang="en-US" smtClean="0"/>
              <a:pPr/>
              <a:t>22/01/2010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0623A-B2E5-4336-8DB3-F024B877E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C6AE0-DE02-4F84-BC54-AF75F2B9A7A4}" type="datetimeFigureOut">
              <a:rPr lang="en-US" smtClean="0"/>
              <a:pPr/>
              <a:t>22/01/2010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0623A-B2E5-4336-8DB3-F024B877E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C6AE0-DE02-4F84-BC54-AF75F2B9A7A4}" type="datetimeFigureOut">
              <a:rPr lang="en-US" smtClean="0"/>
              <a:pPr/>
              <a:t>22/01/2010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0623A-B2E5-4336-8DB3-F024B877E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C6AE0-DE02-4F84-BC54-AF75F2B9A7A4}" type="datetimeFigureOut">
              <a:rPr lang="en-US" smtClean="0"/>
              <a:pPr/>
              <a:t>22/01/2010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0623A-B2E5-4336-8DB3-F024B877E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C6AE0-DE02-4F84-BC54-AF75F2B9A7A4}" type="datetimeFigureOut">
              <a:rPr lang="en-US" smtClean="0"/>
              <a:pPr/>
              <a:t>22/01/2010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0623A-B2E5-4336-8DB3-F024B877E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C6AE0-DE02-4F84-BC54-AF75F2B9A7A4}" type="datetimeFigureOut">
              <a:rPr lang="en-US" smtClean="0"/>
              <a:pPr/>
              <a:t>22/01/2010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0623A-B2E5-4336-8DB3-F024B877E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C6AE0-DE02-4F84-BC54-AF75F2B9A7A4}" type="datetimeFigureOut">
              <a:rPr lang="en-US" smtClean="0"/>
              <a:pPr/>
              <a:t>22/01/2010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0623A-B2E5-4336-8DB3-F024B877E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C6AE0-DE02-4F84-BC54-AF75F2B9A7A4}" type="datetimeFigureOut">
              <a:rPr lang="en-US" smtClean="0"/>
              <a:pPr/>
              <a:t>22/01/2010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0623A-B2E5-4336-8DB3-F024B877E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C6AE0-DE02-4F84-BC54-AF75F2B9A7A4}" type="datetimeFigureOut">
              <a:rPr lang="en-US" smtClean="0"/>
              <a:pPr/>
              <a:t>22/01/2010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0623A-B2E5-4336-8DB3-F024B877E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C6AE0-DE02-4F84-BC54-AF75F2B9A7A4}" type="datetimeFigureOut">
              <a:rPr lang="en-US" smtClean="0"/>
              <a:pPr/>
              <a:t>22/01/2010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0623A-B2E5-4336-8DB3-F024B877E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C6AE0-DE02-4F84-BC54-AF75F2B9A7A4}" type="datetimeFigureOut">
              <a:rPr lang="en-US" smtClean="0"/>
              <a:pPr/>
              <a:t>22/01/2010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0623A-B2E5-4336-8DB3-F024B877E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C6AE0-DE02-4F84-BC54-AF75F2B9A7A4}" type="datetimeFigureOut">
              <a:rPr lang="en-US" smtClean="0"/>
              <a:pPr/>
              <a:t>22/01/2010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60623A-B2E5-4336-8DB3-F024B877E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Wel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-Come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Heterocyclic Compounds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1219200" y="762000"/>
          <a:ext cx="6332538" cy="4997450"/>
        </p:xfrm>
        <a:graphic>
          <a:graphicData uri="http://schemas.openxmlformats.org/presentationml/2006/ole">
            <p:oleObj spid="_x0000_s6146" name="CS ChemDraw Drawing" r:id="rId3" imgW="2802240" imgH="2207880" progId="ChemDraw.Document.6.0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1066800" y="838200"/>
          <a:ext cx="6850063" cy="4862513"/>
        </p:xfrm>
        <a:graphic>
          <a:graphicData uri="http://schemas.openxmlformats.org/presentationml/2006/ole">
            <p:oleObj spid="_x0000_s7170" name="CS ChemDraw Drawing" r:id="rId3" imgW="2655720" imgH="1886040" progId="ChemDraw.Document.6.0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1606550" y="914400"/>
          <a:ext cx="5632450" cy="5172075"/>
        </p:xfrm>
        <a:graphic>
          <a:graphicData uri="http://schemas.openxmlformats.org/presentationml/2006/ole">
            <p:oleObj spid="_x0000_s8194" name="CS ChemDraw Drawing" r:id="rId3" imgW="2319120" imgH="2126520" progId="ChemDraw.Document.6.0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057400"/>
            <a:ext cx="7772400" cy="3711575"/>
          </a:xfrm>
        </p:spPr>
        <p:txBody>
          <a:bodyPr/>
          <a:lstStyle/>
          <a:p>
            <a:r>
              <a:rPr lang="en-US" dirty="0" smtClean="0"/>
              <a:t>		The End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67600" y="3886200"/>
            <a:ext cx="914400" cy="520700"/>
          </a:xfrm>
        </p:spPr>
        <p:txBody>
          <a:bodyPr>
            <a:normAutofit fontScale="47500" lnSpcReduction="20000"/>
          </a:bodyPr>
          <a:lstStyle/>
          <a:p>
            <a:endParaRPr lang="en-US" sz="6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en-US" sz="4000" dirty="0" smtClean="0"/>
          </a:p>
          <a:p>
            <a:pPr algn="ctr">
              <a:buNone/>
            </a:pPr>
            <a:r>
              <a:rPr lang="en-US" sz="4000" dirty="0" smtClean="0">
                <a:solidFill>
                  <a:srgbClr val="7030A0"/>
                </a:solidFill>
              </a:rPr>
              <a:t>Dr. </a:t>
            </a:r>
            <a:r>
              <a:rPr lang="en-US" sz="4000" dirty="0" err="1" smtClean="0">
                <a:solidFill>
                  <a:srgbClr val="7030A0"/>
                </a:solidFill>
              </a:rPr>
              <a:t>Lamture</a:t>
            </a:r>
            <a:r>
              <a:rPr lang="en-US" sz="4000" dirty="0" smtClean="0">
                <a:solidFill>
                  <a:srgbClr val="7030A0"/>
                </a:solidFill>
              </a:rPr>
              <a:t> </a:t>
            </a:r>
            <a:r>
              <a:rPr lang="en-US" sz="4000" dirty="0" smtClean="0">
                <a:solidFill>
                  <a:srgbClr val="7030A0"/>
                </a:solidFill>
              </a:rPr>
              <a:t>S.V.</a:t>
            </a:r>
          </a:p>
          <a:p>
            <a:pPr algn="ctr">
              <a:buNone/>
            </a:pPr>
            <a:r>
              <a:rPr lang="en-US" sz="4000" dirty="0" smtClean="0">
                <a:solidFill>
                  <a:srgbClr val="7030A0"/>
                </a:solidFill>
              </a:rPr>
              <a:t>Head &amp; </a:t>
            </a:r>
            <a:r>
              <a:rPr lang="en-US" sz="4000" dirty="0" err="1" smtClean="0">
                <a:solidFill>
                  <a:srgbClr val="7030A0"/>
                </a:solidFill>
              </a:rPr>
              <a:t>Asso.Prof</a:t>
            </a:r>
            <a:r>
              <a:rPr lang="en-US" sz="4000" dirty="0" smtClean="0">
                <a:solidFill>
                  <a:srgbClr val="7030A0"/>
                </a:solidFill>
              </a:rPr>
              <a:t>.</a:t>
            </a:r>
            <a:endParaRPr lang="en-US" sz="4000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en-US" sz="4000" dirty="0" smtClean="0">
                <a:solidFill>
                  <a:srgbClr val="7030A0"/>
                </a:solidFill>
              </a:rPr>
              <a:t>Department </a:t>
            </a:r>
            <a:r>
              <a:rPr lang="en-US" sz="4000" dirty="0" smtClean="0">
                <a:solidFill>
                  <a:srgbClr val="7030A0"/>
                </a:solidFill>
              </a:rPr>
              <a:t>of Chemistry </a:t>
            </a:r>
          </a:p>
          <a:p>
            <a:pPr algn="ctr"/>
            <a:endParaRPr lang="en-US" sz="4000" dirty="0"/>
          </a:p>
          <a:p>
            <a:pPr algn="ctr">
              <a:buNone/>
            </a:pPr>
            <a:endParaRPr lang="en-US" sz="4000" dirty="0"/>
          </a:p>
          <a:p>
            <a:pPr algn="ctr">
              <a:buNone/>
            </a:pPr>
            <a:r>
              <a:rPr lang="en-US" sz="4000" dirty="0" smtClean="0"/>
              <a:t>.</a:t>
            </a:r>
            <a:endParaRPr lang="en-US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828288"/>
            <a:ext cx="6781800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err="1" smtClean="0"/>
              <a:t>Heterocycles</a:t>
            </a:r>
            <a:endParaRPr lang="en-US" dirty="0" smtClean="0"/>
          </a:p>
          <a:p>
            <a:pPr>
              <a:lnSpc>
                <a:spcPct val="200000"/>
              </a:lnSpc>
              <a:spcBef>
                <a:spcPct val="50000"/>
              </a:spcBef>
            </a:pPr>
            <a:r>
              <a:rPr lang="en-US" dirty="0" smtClean="0"/>
              <a:t>Ring compounds with elements other than carbon in the ring.  The most common elements to appear in heterocyclic compounds are oxygen, nitrogen and sulfur.</a:t>
            </a:r>
          </a:p>
          <a:p>
            <a:pPr>
              <a:lnSpc>
                <a:spcPct val="200000"/>
              </a:lnSpc>
              <a:spcBef>
                <a:spcPct val="50000"/>
              </a:spcBef>
            </a:pPr>
            <a:r>
              <a:rPr lang="en-US" dirty="0" smtClean="0"/>
              <a:t>The aliphatic </a:t>
            </a:r>
            <a:r>
              <a:rPr lang="en-US" dirty="0" err="1" smtClean="0"/>
              <a:t>heterocycles</a:t>
            </a:r>
            <a:r>
              <a:rPr lang="en-US" dirty="0" smtClean="0"/>
              <a:t> are similar to the open chain analogues, ethers, amines and sulfides.</a:t>
            </a:r>
          </a:p>
          <a:p>
            <a:pPr>
              <a:lnSpc>
                <a:spcPct val="200000"/>
              </a:lnSpc>
              <a:spcBef>
                <a:spcPct val="50000"/>
              </a:spcBef>
            </a:pPr>
            <a:r>
              <a:rPr lang="en-US" dirty="0" smtClean="0"/>
              <a:t>The aromatic </a:t>
            </a:r>
            <a:r>
              <a:rPr lang="en-US" dirty="0" err="1" smtClean="0"/>
              <a:t>heterocycles</a:t>
            </a:r>
            <a:r>
              <a:rPr lang="en-US" dirty="0" smtClean="0"/>
              <a:t> are similar to other aromatic compounds.</a:t>
            </a:r>
            <a:endParaRPr lang="en-US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609600" y="533400"/>
            <a:ext cx="7924800" cy="356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2"/>
                </a:solidFill>
              </a:rPr>
              <a:t>Heterocyclic Nomenclature</a:t>
            </a:r>
          </a:p>
          <a:p>
            <a:pPr>
              <a:spcBef>
                <a:spcPct val="50000"/>
              </a:spcBef>
            </a:pPr>
            <a:r>
              <a:rPr lang="en-US" dirty="0"/>
              <a:t>Replacement nomenclature (</a:t>
            </a:r>
            <a:r>
              <a:rPr lang="en-US" dirty="0">
                <a:solidFill>
                  <a:schemeClr val="accent2"/>
                </a:solidFill>
              </a:rPr>
              <a:t>IUPAC</a:t>
            </a:r>
            <a:r>
              <a:rPr lang="en-US" dirty="0"/>
              <a:t> recommended 1957)</a:t>
            </a:r>
          </a:p>
          <a:p>
            <a:pPr>
              <a:spcBef>
                <a:spcPct val="50000"/>
              </a:spcBef>
            </a:pPr>
            <a:r>
              <a:rPr lang="en-US" dirty="0"/>
              <a:t>	Oxygen	</a:t>
            </a:r>
            <a:r>
              <a:rPr lang="en-US" dirty="0" err="1"/>
              <a:t>oxa</a:t>
            </a:r>
            <a:r>
              <a:rPr lang="en-US" dirty="0"/>
              <a:t>		</a:t>
            </a:r>
          </a:p>
          <a:p>
            <a:pPr>
              <a:spcBef>
                <a:spcPct val="50000"/>
              </a:spcBef>
            </a:pPr>
            <a:r>
              <a:rPr lang="en-US" dirty="0"/>
              <a:t>	Sulfur		</a:t>
            </a:r>
            <a:r>
              <a:rPr lang="en-US" dirty="0" err="1"/>
              <a:t>thia</a:t>
            </a:r>
            <a:endParaRPr lang="en-US" dirty="0"/>
          </a:p>
          <a:p>
            <a:pPr>
              <a:spcBef>
                <a:spcPct val="50000"/>
              </a:spcBef>
            </a:pPr>
            <a:r>
              <a:rPr lang="en-US" dirty="0"/>
              <a:t>	Nitrogen	</a:t>
            </a:r>
            <a:r>
              <a:rPr lang="en-US" dirty="0" err="1"/>
              <a:t>aza</a:t>
            </a:r>
            <a:endParaRPr lang="en-US" dirty="0"/>
          </a:p>
          <a:p>
            <a:pPr>
              <a:spcBef>
                <a:spcPct val="50000"/>
              </a:spcBef>
            </a:pPr>
            <a:r>
              <a:rPr lang="en-US" dirty="0"/>
              <a:t>Lowest number assigned to the hetero atom with the highest precedence:  O &gt; S &gt; N</a:t>
            </a: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219200" y="3810000"/>
          <a:ext cx="6477000" cy="1371600"/>
        </p:xfrm>
        <a:graphic>
          <a:graphicData uri="http://schemas.openxmlformats.org/presentationml/2006/ole">
            <p:oleObj spid="_x0000_s1026" name="CS ChemDraw Drawing" r:id="rId3" imgW="2620800" imgH="531000" progId="ChemDraw.Document.6.0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457200" y="762000"/>
            <a:ext cx="8686800" cy="465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>
                <a:solidFill>
                  <a:schemeClr val="accent2"/>
                </a:solidFill>
              </a:rPr>
              <a:t>Hantzsch-Widman</a:t>
            </a:r>
            <a:r>
              <a:rPr lang="en-US" dirty="0"/>
              <a:t> (1888)</a:t>
            </a:r>
          </a:p>
          <a:p>
            <a:pPr>
              <a:spcBef>
                <a:spcPct val="50000"/>
              </a:spcBef>
            </a:pPr>
            <a:r>
              <a:rPr lang="en-US" dirty="0"/>
              <a:t>Suffixes</a:t>
            </a:r>
          </a:p>
          <a:p>
            <a:pPr>
              <a:spcBef>
                <a:spcPct val="50000"/>
              </a:spcBef>
            </a:pPr>
            <a:r>
              <a:rPr lang="en-US" dirty="0"/>
              <a:t>		   ring with nitrogen	       ring without nitrogen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dirty="0"/>
              <a:t>Ring members	   </a:t>
            </a:r>
            <a:r>
              <a:rPr lang="en-US" dirty="0" err="1"/>
              <a:t>unsat’d</a:t>
            </a:r>
            <a:r>
              <a:rPr lang="en-US" dirty="0"/>
              <a:t>         </a:t>
            </a:r>
            <a:r>
              <a:rPr lang="en-US" dirty="0" err="1"/>
              <a:t>sat’d</a:t>
            </a:r>
            <a:r>
              <a:rPr lang="en-US" dirty="0"/>
              <a:t>	         </a:t>
            </a:r>
            <a:r>
              <a:rPr lang="en-US" dirty="0" err="1"/>
              <a:t>unsat’d</a:t>
            </a:r>
            <a:r>
              <a:rPr lang="en-US" dirty="0"/>
              <a:t>       </a:t>
            </a:r>
            <a:r>
              <a:rPr lang="en-US" dirty="0" err="1"/>
              <a:t>sat’d</a:t>
            </a:r>
            <a:endParaRPr lang="en-US" dirty="0"/>
          </a:p>
          <a:p>
            <a:pPr>
              <a:spcBef>
                <a:spcPct val="50000"/>
              </a:spcBef>
            </a:pPr>
            <a:r>
              <a:rPr lang="en-US" dirty="0"/>
              <a:t>	3	   -</a:t>
            </a:r>
            <a:r>
              <a:rPr lang="en-US" dirty="0" err="1"/>
              <a:t>irine</a:t>
            </a:r>
            <a:r>
              <a:rPr lang="en-US" dirty="0"/>
              <a:t>	           -</a:t>
            </a:r>
            <a:r>
              <a:rPr lang="en-US" dirty="0" err="1"/>
              <a:t>iridine</a:t>
            </a:r>
            <a:r>
              <a:rPr lang="en-US" dirty="0"/>
              <a:t>	         </a:t>
            </a:r>
            <a:r>
              <a:rPr lang="en-US" dirty="0" err="1"/>
              <a:t>irene</a:t>
            </a:r>
            <a:r>
              <a:rPr lang="en-US" dirty="0"/>
              <a:t>            </a:t>
            </a:r>
            <a:r>
              <a:rPr lang="en-US" dirty="0" err="1"/>
              <a:t>irine</a:t>
            </a:r>
            <a:endParaRPr lang="en-US" dirty="0"/>
          </a:p>
          <a:p>
            <a:pPr>
              <a:spcBef>
                <a:spcPct val="50000"/>
              </a:spcBef>
            </a:pPr>
            <a:r>
              <a:rPr lang="en-US" dirty="0"/>
              <a:t>	4	    </a:t>
            </a:r>
            <a:r>
              <a:rPr lang="en-US" dirty="0" err="1"/>
              <a:t>ete</a:t>
            </a:r>
            <a:r>
              <a:rPr lang="en-US" dirty="0"/>
              <a:t>	            </a:t>
            </a:r>
            <a:r>
              <a:rPr lang="en-US" dirty="0" err="1"/>
              <a:t>etidine</a:t>
            </a:r>
            <a:r>
              <a:rPr lang="en-US" dirty="0"/>
              <a:t>          </a:t>
            </a:r>
            <a:r>
              <a:rPr lang="en-US" dirty="0" err="1"/>
              <a:t>ete</a:t>
            </a:r>
            <a:r>
              <a:rPr lang="en-US" dirty="0"/>
              <a:t>               </a:t>
            </a:r>
            <a:r>
              <a:rPr lang="en-US" dirty="0" err="1"/>
              <a:t>etane</a:t>
            </a:r>
            <a:endParaRPr lang="en-US" dirty="0"/>
          </a:p>
          <a:p>
            <a:pPr>
              <a:spcBef>
                <a:spcPct val="50000"/>
              </a:spcBef>
            </a:pPr>
            <a:r>
              <a:rPr lang="en-US" dirty="0"/>
              <a:t>	5              ole               </a:t>
            </a:r>
            <a:r>
              <a:rPr lang="en-US" dirty="0" err="1"/>
              <a:t>olidine</a:t>
            </a:r>
            <a:r>
              <a:rPr lang="en-US" dirty="0"/>
              <a:t>          ole               </a:t>
            </a:r>
            <a:r>
              <a:rPr lang="en-US" dirty="0" err="1"/>
              <a:t>olane</a:t>
            </a:r>
            <a:endParaRPr lang="en-US" dirty="0"/>
          </a:p>
          <a:p>
            <a:pPr>
              <a:spcBef>
                <a:spcPct val="50000"/>
              </a:spcBef>
            </a:pPr>
            <a:r>
              <a:rPr lang="en-US" dirty="0"/>
              <a:t>	6              </a:t>
            </a:r>
            <a:r>
              <a:rPr lang="en-US" dirty="0" err="1"/>
              <a:t>ine</a:t>
            </a:r>
            <a:r>
              <a:rPr lang="en-US" dirty="0"/>
              <a:t>       </a:t>
            </a:r>
            <a:r>
              <a:rPr lang="en-US" dirty="0" err="1"/>
              <a:t>perhydro__ine</a:t>
            </a:r>
            <a:r>
              <a:rPr lang="en-US" dirty="0"/>
              <a:t>      in                </a:t>
            </a:r>
            <a:r>
              <a:rPr lang="en-US" dirty="0" err="1"/>
              <a:t>ane</a:t>
            </a:r>
            <a:endParaRPr lang="en-US" dirty="0"/>
          </a:p>
          <a:p>
            <a:pPr>
              <a:spcBef>
                <a:spcPct val="50000"/>
              </a:spcBef>
            </a:pPr>
            <a:r>
              <a:rPr lang="en-US" dirty="0"/>
              <a:t>	7	    </a:t>
            </a:r>
            <a:r>
              <a:rPr lang="en-US" dirty="0" err="1"/>
              <a:t>epine</a:t>
            </a:r>
            <a:r>
              <a:rPr lang="en-US" dirty="0"/>
              <a:t>   </a:t>
            </a:r>
            <a:r>
              <a:rPr lang="en-US" dirty="0" err="1"/>
              <a:t>perhydro__epine</a:t>
            </a:r>
            <a:r>
              <a:rPr lang="en-US" dirty="0"/>
              <a:t>  </a:t>
            </a:r>
            <a:r>
              <a:rPr lang="en-US" dirty="0" err="1"/>
              <a:t>epin</a:t>
            </a:r>
            <a:r>
              <a:rPr lang="en-US" dirty="0"/>
              <a:t>             </a:t>
            </a:r>
            <a:r>
              <a:rPr lang="en-US" dirty="0" err="1"/>
              <a:t>epane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2" name="Object 0"/>
          <p:cNvGraphicFramePr>
            <a:graphicFrameLocks noChangeAspect="1"/>
          </p:cNvGraphicFramePr>
          <p:nvPr/>
        </p:nvGraphicFramePr>
        <p:xfrm>
          <a:off x="609600" y="1524000"/>
          <a:ext cx="7921625" cy="4191000"/>
        </p:xfrm>
        <a:graphic>
          <a:graphicData uri="http://schemas.openxmlformats.org/presentationml/2006/ole">
            <p:oleObj spid="_x0000_s2050" name="CS ChemDraw Drawing" r:id="rId3" imgW="3627720" imgH="1928520" progId="ChemDraw.Document.6.0">
              <p:embed/>
            </p:oleObj>
          </a:graphicData>
        </a:graphic>
      </p:graphicFrame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533400" y="3810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CC0000"/>
                </a:solidFill>
              </a:rPr>
              <a:t>You must know the * names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685800" y="1371600"/>
          <a:ext cx="7848600" cy="4100513"/>
        </p:xfrm>
        <a:graphic>
          <a:graphicData uri="http://schemas.openxmlformats.org/presentationml/2006/ole">
            <p:oleObj spid="_x0000_s3074" name="CS ChemDraw Drawing" r:id="rId3" imgW="3236040" imgH="1694160" progId="ChemDraw.Document.6.0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838200" y="1143000"/>
          <a:ext cx="7467600" cy="4173538"/>
        </p:xfrm>
        <a:graphic>
          <a:graphicData uri="http://schemas.openxmlformats.org/presentationml/2006/ole">
            <p:oleObj spid="_x0000_s4098" name="CS ChemDraw Drawing" r:id="rId3" imgW="3400560" imgH="1905480" progId="ChemDraw.Document.6.0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833438" y="1150938"/>
          <a:ext cx="7091362" cy="4032250"/>
        </p:xfrm>
        <a:graphic>
          <a:graphicData uri="http://schemas.openxmlformats.org/presentationml/2006/ole">
            <p:oleObj spid="_x0000_s5122" name="CS ChemDraw Drawing" r:id="rId3" imgW="3068280" imgH="1739160" progId="ChemDraw.Document.6.0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96</Words>
  <Application>Microsoft Office PowerPoint</Application>
  <PresentationFormat>On-screen Show (4:3)</PresentationFormat>
  <Paragraphs>32</Paragraphs>
  <Slides>13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CS ChemDraw Drawing</vt:lpstr>
      <vt:lpstr>Wel -Come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  The End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 Come</dc:title>
  <dc:creator>com</dc:creator>
  <cp:lastModifiedBy>com</cp:lastModifiedBy>
  <cp:revision>6</cp:revision>
  <dcterms:created xsi:type="dcterms:W3CDTF">2010-01-21T22:28:45Z</dcterms:created>
  <dcterms:modified xsi:type="dcterms:W3CDTF">2010-01-21T23:45:24Z</dcterms:modified>
</cp:coreProperties>
</file>