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3C4D7-973F-457D-81AF-531BB9C2E365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11220-FA50-40EA-A597-4E1CD0873C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89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1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5127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3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5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885474" y="0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85474" y="8686187"/>
            <a:ext cx="2972526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9050" tIns="0" rIns="19050" bIns="0" anchor="b"/>
          <a:lstStyle/>
          <a:p>
            <a:pPr algn="r"/>
            <a:r>
              <a:rPr lang="en-US" sz="1000" i="1"/>
              <a:t>6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8686187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2972527" cy="45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77724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70A2F-CB9E-4B55-92B8-64FB6C361E5F}" type="datetimeFigureOut">
              <a:rPr lang="en-US" smtClean="0"/>
              <a:pPr/>
              <a:t>4/12/2017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B5B7-39BC-47C1-A0BC-DFE0B1737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447799"/>
          </a:xfrm>
        </p:spPr>
        <p:txBody>
          <a:bodyPr>
            <a:normAutofit fontScale="90000"/>
          </a:bodyPr>
          <a:lstStyle/>
          <a:p>
            <a:r>
              <a:rPr lang="en-US" sz="8000" b="1" dirty="0" smtClean="0">
                <a:solidFill>
                  <a:srgbClr val="7030A0"/>
                </a:solidFill>
              </a:rPr>
              <a:t>WEL COME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to</a:t>
            </a:r>
            <a:r>
              <a:rPr lang="en-US" dirty="0" smtClean="0"/>
              <a:t>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600200"/>
          </a:xfrm>
        </p:spPr>
        <p:txBody>
          <a:bodyPr>
            <a:normAutofit fontScale="70000" lnSpcReduction="20000"/>
          </a:bodyPr>
          <a:lstStyle/>
          <a:p>
            <a:r>
              <a:rPr lang="en-IN" sz="5400" b="1" dirty="0" err="1" smtClean="0">
                <a:solidFill>
                  <a:srgbClr val="FF0000"/>
                </a:solidFill>
              </a:rPr>
              <a:t>Dr.</a:t>
            </a:r>
            <a:r>
              <a:rPr lang="en-IN" sz="5400" b="1" dirty="0" smtClean="0">
                <a:solidFill>
                  <a:srgbClr val="FF0000"/>
                </a:solidFill>
              </a:rPr>
              <a:t> </a:t>
            </a:r>
            <a:r>
              <a:rPr lang="en-IN" sz="5400" b="1" dirty="0" err="1" smtClean="0">
                <a:solidFill>
                  <a:srgbClr val="FF0000"/>
                </a:solidFill>
              </a:rPr>
              <a:t>Udhav</a:t>
            </a:r>
            <a:r>
              <a:rPr lang="en-IN" sz="5400" b="1" dirty="0" smtClean="0">
                <a:solidFill>
                  <a:srgbClr val="FF0000"/>
                </a:solidFill>
              </a:rPr>
              <a:t> Kale</a:t>
            </a:r>
            <a:endParaRPr lang="en-US" sz="5400" b="1" dirty="0" smtClean="0">
              <a:solidFill>
                <a:srgbClr val="FF0000"/>
              </a:solidFill>
            </a:endParaRPr>
          </a:p>
          <a:p>
            <a:r>
              <a:rPr lang="en-US" sz="5400" b="1" dirty="0" smtClean="0">
                <a:solidFill>
                  <a:srgbClr val="FF0000"/>
                </a:solidFill>
              </a:rPr>
              <a:t>Department </a:t>
            </a:r>
            <a:r>
              <a:rPr lang="en-US" sz="5400" b="1" dirty="0" smtClean="0">
                <a:solidFill>
                  <a:srgbClr val="FF0000"/>
                </a:solidFill>
              </a:rPr>
              <a:t>of Physical Education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Acer\Desktop\pic 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828800"/>
            <a:ext cx="3886200" cy="23037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Definition: Athletics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Highly organized, competitive sports</a:t>
            </a:r>
          </a:p>
          <a:p>
            <a:r>
              <a:rPr lang="en-US"/>
              <a:t>Skillful participants</a:t>
            </a:r>
          </a:p>
        </p:txBody>
      </p:sp>
      <p:pic>
        <p:nvPicPr>
          <p:cNvPr id="14342" name="Picture 6" descr="D:\treadmi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609600"/>
            <a:ext cx="1433513" cy="1433513"/>
          </a:xfrm>
          <a:prstGeom prst="rect">
            <a:avLst/>
          </a:prstGeom>
          <a:noFill/>
        </p:spPr>
      </p:pic>
      <p:pic>
        <p:nvPicPr>
          <p:cNvPr id="14343" name="Picture 7" descr="D:\ncaalogo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3733800"/>
            <a:ext cx="1660525" cy="1752600"/>
          </a:xfrm>
          <a:prstGeom prst="rect">
            <a:avLst/>
          </a:prstGeom>
          <a:noFill/>
        </p:spPr>
      </p:pic>
      <p:pic>
        <p:nvPicPr>
          <p:cNvPr id="14344" name="Picture 8" descr="D:\nhllogo.gi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3733800"/>
            <a:ext cx="1422400" cy="1752600"/>
          </a:xfrm>
          <a:prstGeom prst="rect">
            <a:avLst/>
          </a:prstGeom>
          <a:noFill/>
        </p:spPr>
      </p:pic>
      <p:pic>
        <p:nvPicPr>
          <p:cNvPr id="14345" name="Picture 9" descr="D:\wusalogo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3962400"/>
            <a:ext cx="3595688" cy="123666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23800" b="1" dirty="0" smtClean="0"/>
              <a:t>  END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049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Nature </a:t>
            </a:r>
            <a:r>
              <a:rPr lang="en-US" sz="3600" dirty="0"/>
              <a:t>and Scope of Physical Education, Exercise Science, and Sport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114800"/>
          </a:xfrm>
        </p:spPr>
        <p:txBody>
          <a:bodyPr/>
          <a:lstStyle/>
          <a:p>
            <a:r>
              <a:rPr lang="en-US"/>
              <a:t>What is “contemporary physical education?”</a:t>
            </a:r>
          </a:p>
          <a:p>
            <a:r>
              <a:rPr lang="en-US"/>
              <a:t>How do different areas of physical education relate to the field overall?</a:t>
            </a:r>
          </a:p>
          <a:p>
            <a:r>
              <a:rPr lang="en-US"/>
              <a:t>What is the importance of creating your personal philosophy of physical education, exercise science, and sport?</a:t>
            </a:r>
          </a:p>
        </p:txBody>
      </p:sp>
      <p:pic>
        <p:nvPicPr>
          <p:cNvPr id="65540" name="Picture 4" descr="D:\beanques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419600"/>
            <a:ext cx="2119313" cy="21193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       Goals for Physical Educators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114800"/>
          </a:xfrm>
        </p:spPr>
        <p:txBody>
          <a:bodyPr/>
          <a:lstStyle/>
          <a:p>
            <a:r>
              <a:rPr lang="en-US"/>
              <a:t>Access to physical education and sport for all, regardless of: age, gender, race, ethnicity, sexual orientation, disability status, income, educational level, geographic location and ability.</a:t>
            </a:r>
          </a:p>
          <a:p>
            <a:r>
              <a:rPr lang="en-US"/>
              <a:t>Prevent disease and positively contribute to health and well-being of all participants.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976813" y="1676400"/>
            <a:ext cx="3786187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None/>
            </a:pPr>
            <a:endParaRPr lang="en-US" sz="2800"/>
          </a:p>
        </p:txBody>
      </p:sp>
      <p:pic>
        <p:nvPicPr>
          <p:cNvPr id="4107" name="Picture 11" descr="D:\checkmark.gif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52600" cy="160813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" grpId="0" autoUpdateAnimBg="0"/>
      <p:bldP spid="4106" grpId="0" build="p" autoUpdateAnimBg="0"/>
      <p:bldP spid="41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Expansion of Physical Education, Exercise Science, and Sport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Moved from the traditional school setting to:</a:t>
            </a:r>
          </a:p>
          <a:p>
            <a:pPr lvl="1"/>
            <a:r>
              <a:rPr lang="en-US" sz="2000"/>
              <a:t>Community</a:t>
            </a:r>
          </a:p>
          <a:p>
            <a:pPr lvl="1"/>
            <a:r>
              <a:rPr lang="en-US" sz="2000"/>
              <a:t>Home</a:t>
            </a:r>
          </a:p>
          <a:p>
            <a:pPr lvl="1"/>
            <a:r>
              <a:rPr lang="en-US" sz="2000"/>
              <a:t>Worksite</a:t>
            </a:r>
          </a:p>
          <a:p>
            <a:pPr lvl="1"/>
            <a:r>
              <a:rPr lang="en-US" sz="2000"/>
              <a:t>Commercial &amp; Medical Settings</a:t>
            </a:r>
          </a:p>
          <a:p>
            <a:pPr lvl="1"/>
            <a:r>
              <a:rPr lang="en-US" sz="2000"/>
              <a:t>Corporations</a:t>
            </a:r>
          </a:p>
          <a:p>
            <a:pPr lvl="1"/>
            <a:endParaRPr lang="en-US" sz="2400"/>
          </a:p>
        </p:txBody>
      </p:sp>
      <p:pic>
        <p:nvPicPr>
          <p:cNvPr id="67591" name="Picture 7" descr="D:\community.gif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33400" y="1676400"/>
            <a:ext cx="2165350" cy="2165350"/>
          </a:xfrm>
          <a:noFill/>
          <a:ln/>
        </p:spPr>
      </p:pic>
      <p:pic>
        <p:nvPicPr>
          <p:cNvPr id="67592" name="Picture 8" descr="D:\wor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495800"/>
            <a:ext cx="1660525" cy="1660525"/>
          </a:xfrm>
          <a:prstGeom prst="rect">
            <a:avLst/>
          </a:prstGeom>
          <a:noFill/>
        </p:spPr>
      </p:pic>
      <p:pic>
        <p:nvPicPr>
          <p:cNvPr id="67593" name="Picture 9" descr="D:\hous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3124200"/>
            <a:ext cx="1812925" cy="1812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says Physical Activity is Good?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National Reports:</a:t>
            </a:r>
          </a:p>
          <a:p>
            <a:pPr lvl="1"/>
            <a:r>
              <a:rPr lang="en-US"/>
              <a:t>“Physical Activity and Health: A Report of the Surgeon General”</a:t>
            </a:r>
          </a:p>
          <a:p>
            <a:pPr lvl="1"/>
            <a:r>
              <a:rPr lang="en-US"/>
              <a:t>“Healthy People 2010”</a:t>
            </a:r>
          </a:p>
          <a:p>
            <a:pPr lvl="1"/>
            <a:r>
              <a:rPr lang="en-US"/>
              <a:t>“Promoting Better Health for Young People through Physical Activity and Sports”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/>
              <a:t>Our Physical Activity Challenge:</a:t>
            </a:r>
            <a:br>
              <a:rPr lang="en-US" sz="3600"/>
            </a:br>
            <a:r>
              <a:rPr lang="en-US" sz="2000">
                <a:solidFill>
                  <a:schemeClr val="tx1"/>
                </a:solidFill>
              </a:rPr>
              <a:t>Improve Participation of Populations with Low Rates of Physical Activity</a:t>
            </a:r>
            <a:br>
              <a:rPr lang="en-US" sz="2000">
                <a:solidFill>
                  <a:schemeClr val="tx1"/>
                </a:solidFill>
              </a:rPr>
            </a:b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9645" name="Text Box 1037"/>
          <p:cNvSpPr txBox="1">
            <a:spLocks noChangeArrowheads="1"/>
          </p:cNvSpPr>
          <p:nvPr/>
        </p:nvSpPr>
        <p:spPr bwMode="auto">
          <a:xfrm>
            <a:off x="381000" y="1981200"/>
            <a:ext cx="81534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9647" name="Rectangle 1039"/>
          <p:cNvSpPr>
            <a:spLocks noChangeArrowheads="1"/>
          </p:cNvSpPr>
          <p:nvPr/>
        </p:nvSpPr>
        <p:spPr bwMode="auto">
          <a:xfrm>
            <a:off x="304800" y="1524000"/>
            <a:ext cx="8382000" cy="411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/>
              <a:t>Current Participation Patterns:</a:t>
            </a:r>
            <a:r>
              <a:rPr lang="en-US" sz="2000"/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Women are generally less active than men at all ages.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African Americans and Hispanics are generally less active than whites.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People with low incomes are typically not as active as those with high incomes.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People with less education are generally not as active as those with higher levels of education.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Adults in the Northeast and South tend to be less active than adults in the North Central and Western States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People with disabilities are less physically active than people without disabilities.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/>
              <a:t>Participation in physical activity declines with age. By age 75, one in 3 men and one in two women engage in no physical activity.</a:t>
            </a:r>
          </a:p>
        </p:txBody>
      </p:sp>
      <p:sp>
        <p:nvSpPr>
          <p:cNvPr id="69648" name="Text Box 1040"/>
          <p:cNvSpPr txBox="1">
            <a:spLocks noChangeArrowheads="1"/>
          </p:cNvSpPr>
          <p:nvPr/>
        </p:nvSpPr>
        <p:spPr bwMode="auto">
          <a:xfrm>
            <a:off x="228600" y="6096000"/>
            <a:ext cx="8305800" cy="669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Lucida Sans" pitchFamily="34" charset="0"/>
                <a:cs typeface="Times New Roman" charset="0"/>
              </a:rPr>
              <a:t>U.S. Department of Health and Human Services. Healthy People 2010: Understanding and Improving Health.  Washington, DC: U.S. Government Printing Office, November, 2000.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noFill/>
          <a:ln/>
        </p:spPr>
        <p:txBody>
          <a:bodyPr/>
          <a:lstStyle/>
          <a:p>
            <a:r>
              <a:rPr lang="en-US"/>
              <a:t>Definitions: Physical Education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82000" cy="4876800"/>
          </a:xfrm>
          <a:noFill/>
          <a:ln/>
        </p:spPr>
        <p:txBody>
          <a:bodyPr/>
          <a:lstStyle/>
          <a:p>
            <a:r>
              <a:rPr lang="en-US" dirty="0"/>
              <a:t>Physical education…. </a:t>
            </a:r>
          </a:p>
          <a:p>
            <a:pPr lvl="1"/>
            <a:r>
              <a:rPr lang="en-US" dirty="0"/>
              <a:t>An educational process that uses physical activity as a means to help people acquire skills, fitness, knowledge, and attitudes that contribute to their optimal development and well-being.</a:t>
            </a:r>
          </a:p>
          <a:p>
            <a:pPr lvl="1"/>
            <a:r>
              <a:rPr lang="en-US" dirty="0"/>
              <a:t>Contributes to the development of the whole person.</a:t>
            </a:r>
          </a:p>
          <a:p>
            <a:r>
              <a:rPr lang="en-US" dirty="0"/>
              <a:t>Education</a:t>
            </a:r>
          </a:p>
          <a:p>
            <a:pPr lvl="1"/>
            <a:r>
              <a:rPr lang="en-US" dirty="0"/>
              <a:t>An on-going process that occurs throughout our lifespan.</a:t>
            </a:r>
          </a:p>
        </p:txBody>
      </p:sp>
      <p:pic>
        <p:nvPicPr>
          <p:cNvPr id="8200" name="Picture 8" descr="D:\treadmi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1" y="1052513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Definitions: Exercise Science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Exercise </a:t>
            </a:r>
            <a:r>
              <a:rPr lang="en-US" dirty="0"/>
              <a:t>Science…</a:t>
            </a:r>
          </a:p>
          <a:p>
            <a:pPr lvl="1"/>
            <a:r>
              <a:rPr lang="en-US" dirty="0"/>
              <a:t>The scientific analysis of exercise or physical activity through theories from many different disciplines such as biology, biochemistry, physics, and psychology.</a:t>
            </a:r>
          </a:p>
        </p:txBody>
      </p:sp>
      <p:pic>
        <p:nvPicPr>
          <p:cNvPr id="71684" name="Picture 4" descr="D:\treadmil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066800"/>
            <a:ext cx="1433513" cy="1433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Definitions: Sports 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27950" cy="41148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/>
              <a:t>Organized competitive activities governed by rules that standardize the competition and conditions so individuals can compete fairly.</a:t>
            </a:r>
          </a:p>
          <a:p>
            <a:r>
              <a:rPr lang="en-US"/>
              <a:t>Competition against oneself or opponent(s).</a:t>
            </a:r>
          </a:p>
          <a:p>
            <a:r>
              <a:rPr lang="en-US"/>
              <a:t>Strategy and skill play a significant role in the determination of the outcome.</a:t>
            </a:r>
          </a:p>
        </p:txBody>
      </p:sp>
      <p:pic>
        <p:nvPicPr>
          <p:cNvPr id="12294" name="Picture 6" descr="D:\treadmil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609600"/>
            <a:ext cx="1433513" cy="1433513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482</Words>
  <Application>Microsoft Office PowerPoint</Application>
  <PresentationFormat>On-screen Show (4:3)</PresentationFormat>
  <Paragraphs>54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WEL COME  to  </vt:lpstr>
      <vt:lpstr>Nature and Scope of Physical Education, Exercise Science, and Sport</vt:lpstr>
      <vt:lpstr>       Goals for Physical Educators</vt:lpstr>
      <vt:lpstr>Expansion of Physical Education, Exercise Science, and Sport</vt:lpstr>
      <vt:lpstr>Who says Physical Activity is Good?</vt:lpstr>
      <vt:lpstr>Our Physical Activity Challenge: Improve Participation of Populations with Low Rates of Physical Activity </vt:lpstr>
      <vt:lpstr>Definitions: Physical Education</vt:lpstr>
      <vt:lpstr>Definitions: Exercise Science</vt:lpstr>
      <vt:lpstr>Definitions: Sports </vt:lpstr>
      <vt:lpstr>Definition: Athletics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</dc:creator>
  <cp:lastModifiedBy>PC1</cp:lastModifiedBy>
  <cp:revision>4</cp:revision>
  <dcterms:created xsi:type="dcterms:W3CDTF">2017-12-04T05:23:24Z</dcterms:created>
  <dcterms:modified xsi:type="dcterms:W3CDTF">2017-12-05T04:58:14Z</dcterms:modified>
</cp:coreProperties>
</file>