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61" r:id="rId5"/>
    <p:sldId id="262" r:id="rId6"/>
    <p:sldId id="263" r:id="rId7"/>
    <p:sldId id="259" r:id="rId8"/>
    <p:sldId id="260" r:id="rId9"/>
    <p:sldId id="257"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EC7137-A06F-4B75-94C6-730C308C3A2E}"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C7137-A06F-4B75-94C6-730C308C3A2E}"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C7137-A06F-4B75-94C6-730C308C3A2E}"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C7137-A06F-4B75-94C6-730C308C3A2E}"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EC7137-A06F-4B75-94C6-730C308C3A2E}"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EC7137-A06F-4B75-94C6-730C308C3A2E}"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EC7137-A06F-4B75-94C6-730C308C3A2E}" type="datetimeFigureOut">
              <a:rPr lang="en-US" smtClean="0"/>
              <a:t>30/11/2017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EC7137-A06F-4B75-94C6-730C308C3A2E}" type="datetimeFigureOut">
              <a:rPr lang="en-US" smtClean="0"/>
              <a:t>30/11/2017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C7137-A06F-4B75-94C6-730C308C3A2E}" type="datetimeFigureOut">
              <a:rPr lang="en-US" smtClean="0"/>
              <a:t>30/11/2017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C7137-A06F-4B75-94C6-730C308C3A2E}"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C7137-A06F-4B75-94C6-730C308C3A2E}"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4401E-2DD1-4BD3-965F-90352D3E8BC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C7137-A06F-4B75-94C6-730C308C3A2E}" type="datetimeFigureOut">
              <a:rPr lang="en-US" smtClean="0"/>
              <a:t>30/11/2017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4401E-2DD1-4BD3-965F-90352D3E8B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00200"/>
            <a:ext cx="7772400" cy="1752600"/>
          </a:xfrm>
        </p:spPr>
        <p:txBody>
          <a:bodyPr>
            <a:normAutofit fontScale="90000"/>
          </a:bodyPr>
          <a:lstStyle/>
          <a:p>
            <a:r>
              <a:rPr lang="en-US" dirty="0" err="1" smtClean="0"/>
              <a:t>Mrs.K.S.K.College,Beed</a:t>
            </a:r>
            <a:r>
              <a:rPr lang="en-US" dirty="0" smtClean="0"/>
              <a:t/>
            </a:r>
            <a:br>
              <a:rPr lang="en-US" dirty="0" smtClean="0"/>
            </a:br>
            <a:r>
              <a:rPr lang="en-US" dirty="0" err="1" smtClean="0"/>
              <a:t>Dept.of</a:t>
            </a:r>
            <a:r>
              <a:rPr lang="en-US" dirty="0" smtClean="0"/>
              <a:t> Zoology</a:t>
            </a:r>
            <a:br>
              <a:rPr lang="en-US" dirty="0" smtClean="0"/>
            </a:br>
            <a:r>
              <a:rPr lang="en-US" dirty="0" smtClean="0"/>
              <a:t/>
            </a:r>
            <a:br>
              <a:rPr lang="en-US" dirty="0" smtClean="0"/>
            </a:br>
            <a:r>
              <a:rPr lang="en-US" dirty="0" smtClean="0"/>
              <a:t>Topic</a:t>
            </a:r>
            <a:br>
              <a:rPr lang="en-US" dirty="0" smtClean="0"/>
            </a:br>
            <a:r>
              <a:rPr lang="en-US" sz="5300" b="1" dirty="0" smtClean="0"/>
              <a:t>Euglena</a:t>
            </a:r>
            <a:r>
              <a:rPr lang="en-US" dirty="0" smtClean="0"/>
              <a:t> </a:t>
            </a:r>
            <a:r>
              <a:rPr lang="en-US" dirty="0" smtClean="0"/>
              <a:t/>
            </a:r>
            <a:br>
              <a:rPr lang="en-US" dirty="0" smtClean="0"/>
            </a:br>
            <a:endParaRPr lang="en-US" dirty="0"/>
          </a:p>
        </p:txBody>
      </p:sp>
      <p:sp>
        <p:nvSpPr>
          <p:cNvPr id="3" name="Subtitle 2"/>
          <p:cNvSpPr>
            <a:spLocks noGrp="1"/>
          </p:cNvSpPr>
          <p:nvPr>
            <p:ph type="subTitle" idx="1"/>
          </p:nvPr>
        </p:nvSpPr>
        <p:spPr>
          <a:xfrm>
            <a:off x="2286000" y="4648200"/>
            <a:ext cx="5181600" cy="914400"/>
          </a:xfrm>
        </p:spPr>
        <p:txBody>
          <a:bodyPr/>
          <a:lstStyle/>
          <a:p>
            <a:r>
              <a:rPr lang="en-US" dirty="0" err="1" smtClean="0"/>
              <a:t>Dr.A.N.Shelke</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fontAlgn="base"/>
            <a:r>
              <a:rPr lang="en-US" b="1" dirty="0"/>
              <a:t>Electron structure of flagellum:</a:t>
            </a:r>
            <a:endParaRPr lang="en-US" dirty="0"/>
          </a:p>
          <a:p>
            <a:pPr fontAlgn="base"/>
            <a:r>
              <a:rPr lang="en-US" dirty="0"/>
              <a:t>Electron microscopic study of the flagellum reveals that it consists of two central and nine peripheral fibrils. Each central fibril is single, while the peripheral fibrils are paired having two sub-fibrils in each. One of the two sub-fibrils of each peripheral fibril bears a double row of short projections called arms; all the arms being directed in the same direction.</a:t>
            </a:r>
          </a:p>
          <a:p>
            <a:pPr fontAlgn="base"/>
            <a:r>
              <a:rPr lang="en-US" dirty="0"/>
              <a:t>The two central fibrils are found enclosed in an inner membranous sheath. All the fibrils are enclosed within an outer protoplasmic sheath continuous with the cell membrane. There are nine secondary fibrils between central and peripheral fibrils.</a:t>
            </a:r>
          </a:p>
          <a:p>
            <a:r>
              <a:rPr lang="en-US" dirty="0"/>
              <a:t>All these fibrils fuse to join the </a:t>
            </a:r>
            <a:r>
              <a:rPr lang="en-US" dirty="0" err="1"/>
              <a:t>blepharoplast</a:t>
            </a:r>
            <a:r>
              <a:rPr lang="en-US" dirty="0"/>
              <a:t> or basal granule. Manton (1959) has suggested that </a:t>
            </a:r>
            <a:r>
              <a:rPr lang="en-US" dirty="0" err="1"/>
              <a:t>mastigonemes</a:t>
            </a:r>
            <a:r>
              <a:rPr lang="en-US" dirty="0"/>
              <a:t>, hair-like contractile </a:t>
            </a:r>
            <a:r>
              <a:rPr lang="en-US" dirty="0" err="1"/>
              <a:t>fibres</a:t>
            </a:r>
            <a:r>
              <a:rPr lang="en-US" dirty="0"/>
              <a:t>, arise from two of the nine peripheral fibrils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a:t>Stigma:</a:t>
            </a:r>
            <a:endParaRPr lang="en-US" dirty="0"/>
          </a:p>
          <a:p>
            <a:pPr fontAlgn="base"/>
            <a:r>
              <a:rPr lang="en-US" dirty="0"/>
              <a:t>Near the inner end of the </a:t>
            </a:r>
            <a:r>
              <a:rPr lang="en-US" dirty="0" err="1"/>
              <a:t>cytopharynx</a:t>
            </a:r>
            <a:r>
              <a:rPr lang="en-US" dirty="0"/>
              <a:t> close to the reservoir is a red eye spot or stigma. It consists of a plate of lipid droplets, a </a:t>
            </a:r>
            <a:r>
              <a:rPr lang="en-US" dirty="0" err="1"/>
              <a:t>carotenoid</a:t>
            </a:r>
            <a:r>
              <a:rPr lang="en-US" dirty="0"/>
              <a:t> pigment as red granules of </a:t>
            </a:r>
            <a:r>
              <a:rPr lang="en-US" dirty="0" err="1"/>
              <a:t>haematochrome</a:t>
            </a:r>
            <a:r>
              <a:rPr lang="en-US" dirty="0"/>
              <a:t> which stains blue with iodine. Stigma is cup-shaped with a </a:t>
            </a:r>
            <a:r>
              <a:rPr lang="en-US" dirty="0" err="1"/>
              <a:t>colourless</a:t>
            </a:r>
            <a:r>
              <a:rPr lang="en-US" dirty="0"/>
              <a:t> mass of oily droplets in its concavity which function as a lens. The stigma is sensitive to light.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3).jpg"/>
          <p:cNvPicPr>
            <a:picLocks noGrp="1" noChangeAspect="1"/>
          </p:cNvPicPr>
          <p:nvPr>
            <p:ph idx="1"/>
          </p:nvPr>
        </p:nvPicPr>
        <p:blipFill>
          <a:blip r:embed="rId2"/>
          <a:stretch>
            <a:fillRect/>
          </a:stretch>
        </p:blipFill>
        <p:spPr>
          <a:xfrm>
            <a:off x="2362200" y="2362200"/>
            <a:ext cx="4463427" cy="249951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1"/>
            <a:ext cx="6934200" cy="3886200"/>
          </a:xfrm>
        </p:spPr>
        <p:txBody>
          <a:bodyPr/>
          <a:lstStyle/>
          <a:p>
            <a:pPr algn="just"/>
            <a:r>
              <a:rPr lang="en-US" dirty="0" smtClean="0"/>
              <a:t>Phylum –Protozoa</a:t>
            </a:r>
          </a:p>
          <a:p>
            <a:pPr algn="just"/>
            <a:r>
              <a:rPr lang="en-US" dirty="0" smtClean="0"/>
              <a:t>Class – Phytomastigophora</a:t>
            </a:r>
          </a:p>
          <a:p>
            <a:pPr algn="just"/>
            <a:r>
              <a:rPr lang="en-US" dirty="0" smtClean="0"/>
              <a:t>Order-</a:t>
            </a:r>
            <a:r>
              <a:rPr lang="en-US" dirty="0" err="1" smtClean="0"/>
              <a:t>Euglenida</a:t>
            </a:r>
            <a:endParaRPr lang="en-US" dirty="0" smtClean="0"/>
          </a:p>
          <a:p>
            <a:pPr algn="just"/>
            <a:r>
              <a:rPr lang="en-US" dirty="0" smtClean="0"/>
              <a:t>Genus –Euglena</a:t>
            </a:r>
          </a:p>
          <a:p>
            <a:pPr algn="just"/>
            <a:r>
              <a:rPr lang="en-US" dirty="0" smtClean="0"/>
              <a:t>Species -</a:t>
            </a:r>
            <a:r>
              <a:rPr lang="en-US" dirty="0" err="1" smtClean="0"/>
              <a:t>viridis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020762"/>
          </a:xfrm>
        </p:spPr>
        <p:txBody>
          <a:bodyPr/>
          <a:lstStyle/>
          <a:p>
            <a:r>
              <a:rPr lang="en-US" dirty="0" smtClean="0"/>
              <a:t>Euglena </a:t>
            </a:r>
            <a:r>
              <a:rPr lang="en-US" dirty="0" err="1" smtClean="0"/>
              <a:t>viridis</a:t>
            </a:r>
            <a:endParaRPr lang="en-US" dirty="0"/>
          </a:p>
        </p:txBody>
      </p:sp>
      <p:pic>
        <p:nvPicPr>
          <p:cNvPr id="4" name="Content Placeholder 3" descr="clip_image006_thumb-3.jpg"/>
          <p:cNvPicPr>
            <a:picLocks noGrp="1" noChangeAspect="1"/>
          </p:cNvPicPr>
          <p:nvPr>
            <p:ph idx="1"/>
          </p:nvPr>
        </p:nvPicPr>
        <p:blipFill>
          <a:blip r:embed="rId2"/>
          <a:stretch>
            <a:fillRect/>
          </a:stretch>
        </p:blipFill>
        <p:spPr>
          <a:xfrm>
            <a:off x="685800" y="1524000"/>
            <a:ext cx="3886200" cy="5038098"/>
          </a:xfrm>
        </p:spPr>
      </p:pic>
      <p:pic>
        <p:nvPicPr>
          <p:cNvPr id="5" name="Picture 4" descr="clip_image007_thumb-2.jpg"/>
          <p:cNvPicPr>
            <a:picLocks noChangeAspect="1"/>
          </p:cNvPicPr>
          <p:nvPr/>
        </p:nvPicPr>
        <p:blipFill>
          <a:blip r:embed="rId3"/>
          <a:stretch>
            <a:fillRect/>
          </a:stretch>
        </p:blipFill>
        <p:spPr>
          <a:xfrm>
            <a:off x="5410200" y="2514600"/>
            <a:ext cx="3279972" cy="2895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762000"/>
          </a:xfrm>
        </p:spPr>
        <p:txBody>
          <a:bodyPr>
            <a:normAutofit fontScale="90000"/>
          </a:bodyPr>
          <a:lstStyle/>
          <a:p>
            <a:r>
              <a:rPr lang="en-US" b="1" dirty="0" smtClean="0"/>
              <a:t>Habit and Habitat of Euglena </a:t>
            </a:r>
            <a:r>
              <a:rPr lang="en-US" b="1" dirty="0" err="1" smtClean="0"/>
              <a:t>Viridis</a:t>
            </a:r>
            <a:r>
              <a:rPr lang="en-US" b="1" dirty="0" smtClean="0"/>
              <a:t>:</a:t>
            </a:r>
            <a:r>
              <a:rPr lang="en-US" dirty="0" smtClean="0"/>
              <a:t/>
            </a:r>
            <a:br>
              <a:rPr lang="en-US" dirty="0" smtClean="0"/>
            </a:br>
            <a:endParaRPr lang="en-US" dirty="0"/>
          </a:p>
        </p:txBody>
      </p:sp>
      <p:sp>
        <p:nvSpPr>
          <p:cNvPr id="3" name="Content Placeholder 2"/>
          <p:cNvSpPr>
            <a:spLocks noGrp="1"/>
          </p:cNvSpPr>
          <p:nvPr>
            <p:ph idx="1"/>
          </p:nvPr>
        </p:nvSpPr>
        <p:spPr>
          <a:xfrm>
            <a:off x="381000" y="1524000"/>
            <a:ext cx="8305800" cy="4800600"/>
          </a:xfrm>
        </p:spPr>
        <p:txBody>
          <a:bodyPr>
            <a:normAutofit fontScale="77500" lnSpcReduction="20000"/>
          </a:bodyPr>
          <a:lstStyle/>
          <a:p>
            <a:pPr fontAlgn="base">
              <a:buNone/>
            </a:pPr>
            <a:r>
              <a:rPr lang="en-US" dirty="0" smtClean="0"/>
              <a:t>    Euglena </a:t>
            </a:r>
            <a:r>
              <a:rPr lang="en-US" dirty="0" err="1"/>
              <a:t>viridis</a:t>
            </a:r>
            <a:r>
              <a:rPr lang="en-US" dirty="0"/>
              <a:t> (Gr., </a:t>
            </a:r>
            <a:r>
              <a:rPr lang="en-US" dirty="0" err="1"/>
              <a:t>eu</a:t>
            </a:r>
            <a:r>
              <a:rPr lang="en-US" dirty="0"/>
              <a:t> = true; </a:t>
            </a:r>
            <a:r>
              <a:rPr lang="en-US" dirty="0" err="1"/>
              <a:t>glene</a:t>
            </a:r>
            <a:r>
              <a:rPr lang="en-US" dirty="0"/>
              <a:t> = eye-ball or eye-pupil; L., </a:t>
            </a:r>
            <a:r>
              <a:rPr lang="en-US" dirty="0" err="1"/>
              <a:t>viridis</a:t>
            </a:r>
            <a:r>
              <a:rPr lang="en-US" dirty="0"/>
              <a:t> = green) is a common, solitary and free living freshwater flagellate. </a:t>
            </a:r>
            <a:endParaRPr lang="en-US" dirty="0" smtClean="0"/>
          </a:p>
          <a:p>
            <a:pPr fontAlgn="base">
              <a:buNone/>
            </a:pPr>
            <a:r>
              <a:rPr lang="en-US" dirty="0"/>
              <a:t> </a:t>
            </a:r>
            <a:r>
              <a:rPr lang="en-US" dirty="0" smtClean="0"/>
              <a:t>                It </a:t>
            </a:r>
            <a:r>
              <a:rPr lang="en-US" dirty="0"/>
              <a:t>is found in freshwater pools, ponds, ditches and slowly running streams. It is found in abundance where there is considerable amount of vegetation</a:t>
            </a:r>
            <a:r>
              <a:rPr lang="en-US" dirty="0" smtClean="0"/>
              <a:t>.</a:t>
            </a:r>
          </a:p>
          <a:p>
            <a:pPr fontAlgn="base">
              <a:buNone/>
            </a:pPr>
            <a:r>
              <a:rPr lang="en-US" dirty="0"/>
              <a:t> </a:t>
            </a:r>
            <a:r>
              <a:rPr lang="en-US" dirty="0" smtClean="0"/>
              <a:t>                 </a:t>
            </a:r>
            <a:r>
              <a:rPr lang="en-US" dirty="0"/>
              <a:t>Ponds in the well maintained gardens containing decaying nitrogenous organic matter, such as twigs, leaves and faces of animals, etc., are good source of this organism. It generally lives with the other species of the genus. </a:t>
            </a:r>
            <a:endParaRPr lang="en-US" dirty="0" smtClean="0"/>
          </a:p>
          <a:p>
            <a:pPr fontAlgn="base">
              <a:buNone/>
            </a:pPr>
            <a:r>
              <a:rPr lang="en-US" dirty="0"/>
              <a:t> </a:t>
            </a:r>
            <a:r>
              <a:rPr lang="en-US" dirty="0" smtClean="0"/>
              <a:t>             They </a:t>
            </a:r>
            <a:r>
              <a:rPr lang="en-US" dirty="0"/>
              <a:t>are sometimes so numerous as to give a distinct greenish </a:t>
            </a:r>
            <a:r>
              <a:rPr lang="en-US" dirty="0" err="1"/>
              <a:t>colour</a:t>
            </a:r>
            <a:r>
              <a:rPr lang="en-US" dirty="0"/>
              <a:t> to the water or at times forming a green film of scum on the surface of the pond water.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pPr fontAlgn="base"/>
            <a:r>
              <a:rPr lang="en-US" sz="4400" b="1" dirty="0"/>
              <a:t>Shape:</a:t>
            </a:r>
            <a:endParaRPr lang="en-US" sz="4400" dirty="0"/>
          </a:p>
          <a:p>
            <a:pPr fontAlgn="base"/>
            <a:r>
              <a:rPr lang="en-US" u="sng" dirty="0"/>
              <a:t>Euglena </a:t>
            </a:r>
            <a:r>
              <a:rPr lang="en-US" u="sng" dirty="0" err="1"/>
              <a:t>viridis</a:t>
            </a:r>
            <a:r>
              <a:rPr lang="en-US" u="sng" dirty="0"/>
              <a:t> is elongated and spindle-shaped in appearance. The anterior end is blunt, the middle part is wider, while the posterior end is pointed.</a:t>
            </a:r>
            <a:endParaRPr lang="en-US" dirty="0"/>
          </a:p>
          <a:p>
            <a:pPr fontAlgn="base"/>
            <a:r>
              <a:rPr lang="en-US" sz="4400" b="1" u="sng" dirty="0" smtClean="0"/>
              <a:t>Size:</a:t>
            </a:r>
            <a:endParaRPr lang="en-US" sz="4400" dirty="0" smtClean="0"/>
          </a:p>
          <a:p>
            <a:pPr fontAlgn="base"/>
            <a:r>
              <a:rPr lang="en-US" u="sng" dirty="0" smtClean="0"/>
              <a:t>Euglena </a:t>
            </a:r>
            <a:r>
              <a:rPr lang="en-US" u="sng" dirty="0" err="1"/>
              <a:t>viridis</a:t>
            </a:r>
            <a:r>
              <a:rPr lang="en-US" u="sng" dirty="0"/>
              <a:t> is about 40-60 microns in length and 14-20 microns in breadth at the thickest part of the body.</a:t>
            </a:r>
            <a:endParaRPr lang="en-US" dirty="0"/>
          </a:p>
          <a:p>
            <a:pPr fontAlgn="base"/>
            <a:r>
              <a:rPr lang="en-US" sz="4400" b="1" u="sng" dirty="0"/>
              <a:t>Pellicle:</a:t>
            </a:r>
            <a:endParaRPr lang="en-US" sz="4400" dirty="0"/>
          </a:p>
          <a:p>
            <a:pPr fontAlgn="base"/>
            <a:r>
              <a:rPr lang="en-US" u="sng" dirty="0"/>
              <a:t>The body is covered by a thin, flexible, tough and strong </a:t>
            </a:r>
            <a:r>
              <a:rPr lang="en-US" u="sng" dirty="0" err="1"/>
              <a:t>cuticular</a:t>
            </a:r>
            <a:r>
              <a:rPr lang="en-US" u="sng" dirty="0"/>
              <a:t> </a:t>
            </a:r>
            <a:r>
              <a:rPr lang="en-US" u="sng" dirty="0" err="1"/>
              <a:t>periplast</a:t>
            </a:r>
            <a:r>
              <a:rPr lang="en-US" u="sng" dirty="0"/>
              <a:t> or pellicle which lies beneath the plasma membrane. It has oblique but parallel striations called </a:t>
            </a:r>
            <a:r>
              <a:rPr lang="en-US" u="sng" dirty="0" err="1"/>
              <a:t>myonemes</a:t>
            </a:r>
            <a:r>
              <a:rPr lang="en-US" u="sng" dirty="0"/>
              <a:t> all round. But according to </a:t>
            </a:r>
            <a:r>
              <a:rPr lang="en-US" u="sng" dirty="0" err="1"/>
              <a:t>Chadefaud</a:t>
            </a:r>
            <a:r>
              <a:rPr lang="en-US" u="sng" dirty="0"/>
              <a:t> (1937), the pellicle is made of an outer thin layer </a:t>
            </a:r>
            <a:r>
              <a:rPr lang="en-US" u="sng" dirty="0" err="1"/>
              <a:t>epicuticle</a:t>
            </a:r>
            <a:r>
              <a:rPr lang="en-US" u="sng" dirty="0"/>
              <a:t> and inner thick layer cuticle.</a:t>
            </a:r>
            <a:endParaRPr lang="en-US" dirty="0"/>
          </a:p>
          <a:p>
            <a:pPr fontAlgn="base"/>
            <a:r>
              <a:rPr lang="en-US" u="sng" dirty="0"/>
              <a:t>Both the layers of pellicle are present all over the body but only the </a:t>
            </a:r>
            <a:r>
              <a:rPr lang="en-US" u="sng" dirty="0" err="1"/>
              <a:t>epicuticle</a:t>
            </a:r>
            <a:r>
              <a:rPr lang="en-US" u="sng" dirty="0"/>
              <a:t> ends into an </a:t>
            </a:r>
            <a:r>
              <a:rPr lang="en-US" u="sng" dirty="0" err="1"/>
              <a:t>anteriorly</a:t>
            </a:r>
            <a:r>
              <a:rPr lang="en-US" u="sng" dirty="0"/>
              <a:t> placed </a:t>
            </a:r>
            <a:r>
              <a:rPr lang="en-US" u="sng" dirty="0" err="1"/>
              <a:t>cytopharynx</a:t>
            </a:r>
            <a:r>
              <a:rPr lang="en-US" u="sng" dirty="0"/>
              <a:t> and reservoir.</a:t>
            </a:r>
            <a:endParaRPr lang="en-US" dirty="0"/>
          </a:p>
          <a:p>
            <a:pPr fontAlgn="base"/>
            <a:r>
              <a:rPr lang="en-US" u="sng" dirty="0"/>
              <a:t>The pellicle is composed of fibrous elastic protein but not of cellulose. The pellicle maintains a definite shape of the body, yet it is flexible enough to permit temporary changes in the body shape, these changes of shape are spoken of as </a:t>
            </a:r>
            <a:r>
              <a:rPr lang="en-US" u="sng" dirty="0" err="1"/>
              <a:t>metabody</a:t>
            </a:r>
            <a:r>
              <a:rPr lang="en-US" u="sng" dirty="0"/>
              <a:t> or </a:t>
            </a:r>
            <a:r>
              <a:rPr lang="en-US" u="sng" dirty="0" err="1"/>
              <a:t>euglenoid</a:t>
            </a:r>
            <a:r>
              <a:rPr lang="en-US" u="sng" dirty="0"/>
              <a:t> movements.</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sz="4700" b="1" dirty="0"/>
              <a:t>Electron structure of </a:t>
            </a:r>
            <a:r>
              <a:rPr lang="en-US" sz="4700" b="1" dirty="0" smtClean="0"/>
              <a:t>pellicle</a:t>
            </a:r>
            <a:endParaRPr lang="en-US" sz="4700" dirty="0"/>
          </a:p>
          <a:p>
            <a:pPr fontAlgn="base">
              <a:buNone/>
            </a:pPr>
            <a:r>
              <a:rPr lang="en-US" dirty="0" smtClean="0"/>
              <a:t>   Electron </a:t>
            </a:r>
            <a:r>
              <a:rPr lang="en-US" dirty="0"/>
              <a:t>microscopic study of pellicle reveals that it is made of helically disposed strips. These strips are fused at both the ends of the cell body and each has a groove along one edge and a groove along the other. The edges of </a:t>
            </a:r>
            <a:r>
              <a:rPr lang="en-US" dirty="0" err="1"/>
              <a:t>neighbouring</a:t>
            </a:r>
            <a:r>
              <a:rPr lang="en-US" dirty="0"/>
              <a:t> strips overlap and articulate in a way that the ridge of one strip fits into the groove of the other.</a:t>
            </a:r>
          </a:p>
          <a:p>
            <a:pPr fontAlgn="base"/>
            <a:r>
              <a:rPr lang="en-US" dirty="0"/>
              <a:t>In fact, the articulating ridges give the pellicle striated appearance. Just beneath and parallel to the strips, a row of mucus-secreting </a:t>
            </a:r>
            <a:r>
              <a:rPr lang="en-US" dirty="0" err="1"/>
              <a:t>muciferous</a:t>
            </a:r>
            <a:r>
              <a:rPr lang="en-US" dirty="0"/>
              <a:t> bodies and bundles of </a:t>
            </a:r>
            <a:r>
              <a:rPr lang="en-US" dirty="0" err="1"/>
              <a:t>microtubles</a:t>
            </a:r>
            <a:r>
              <a:rPr lang="en-US" dirty="0"/>
              <a:t> are found arranged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err="1"/>
              <a:t>Cytostome</a:t>
            </a:r>
            <a:r>
              <a:rPr lang="en-US" b="1" dirty="0"/>
              <a:t> and </a:t>
            </a:r>
            <a:r>
              <a:rPr lang="en-US" b="1" dirty="0" err="1"/>
              <a:t>cytopharynx</a:t>
            </a:r>
            <a:r>
              <a:rPr lang="en-US" b="1" dirty="0"/>
              <a:t>:</a:t>
            </a:r>
            <a:endParaRPr lang="en-US" dirty="0"/>
          </a:p>
          <a:p>
            <a:r>
              <a:rPr lang="en-US" dirty="0"/>
              <a:t>At the anterior end is a funnel-shaped </a:t>
            </a:r>
            <a:r>
              <a:rPr lang="en-US" dirty="0" err="1"/>
              <a:t>cytostome</a:t>
            </a:r>
            <a:r>
              <a:rPr lang="en-US" dirty="0"/>
              <a:t> or cell mouth slightly to one side of the centre. </a:t>
            </a:r>
            <a:r>
              <a:rPr lang="en-US" dirty="0" err="1"/>
              <a:t>Cytostome</a:t>
            </a:r>
            <a:r>
              <a:rPr lang="en-US" dirty="0"/>
              <a:t> leads into a short tubular </a:t>
            </a:r>
            <a:r>
              <a:rPr lang="en-US" dirty="0" err="1"/>
              <a:t>cytopharynx</a:t>
            </a:r>
            <a:r>
              <a:rPr lang="en-US" dirty="0"/>
              <a:t> or gullet which, in turn, joins a large spherical vesicle, the reservoir or </a:t>
            </a:r>
            <a:r>
              <a:rPr lang="en-US" dirty="0" err="1"/>
              <a:t>flagellar</a:t>
            </a:r>
            <a:r>
              <a:rPr lang="en-US" dirty="0"/>
              <a:t> sac. The </a:t>
            </a:r>
            <a:r>
              <a:rPr lang="en-US" dirty="0" err="1"/>
              <a:t>cytostome</a:t>
            </a:r>
            <a:r>
              <a:rPr lang="en-US" dirty="0"/>
              <a:t> and </a:t>
            </a:r>
            <a:r>
              <a:rPr lang="en-US" dirty="0" err="1"/>
              <a:t>cytopharynx</a:t>
            </a:r>
            <a:r>
              <a:rPr lang="en-US" dirty="0"/>
              <a:t> are not used for ingestion of food but as a canal for escape of fluid from the reservoir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a:t>Contractile vacuole:</a:t>
            </a:r>
            <a:endParaRPr lang="en-US" dirty="0"/>
          </a:p>
          <a:p>
            <a:pPr fontAlgn="base"/>
            <a:r>
              <a:rPr lang="en-US" dirty="0"/>
              <a:t>A large </a:t>
            </a:r>
            <a:r>
              <a:rPr lang="en-US" dirty="0" err="1"/>
              <a:t>osmoregulatory</a:t>
            </a:r>
            <a:r>
              <a:rPr lang="en-US" dirty="0"/>
              <a:t> body, the contractile vacuole lies near the reservoir on one side. It is surrounded by several minute accessory contractile vacuoles, which probably fuse together to form the larger vacuole. The contractile vacuole discharges the excess of water and some waste products of metabolism into the reservoir from where it goes out through the </a:t>
            </a:r>
            <a:r>
              <a:rPr lang="en-US" dirty="0" err="1"/>
              <a:t>cytostome</a:t>
            </a:r>
            <a:r>
              <a:rPr lang="en-US" dirty="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fontAlgn="base"/>
            <a:r>
              <a:rPr lang="en-US" b="1" dirty="0"/>
              <a:t>Flagellum:</a:t>
            </a:r>
            <a:endParaRPr lang="en-US" dirty="0"/>
          </a:p>
          <a:p>
            <a:pPr fontAlgn="base"/>
            <a:r>
              <a:rPr lang="en-US" dirty="0"/>
              <a:t>A single, long, whip-like flagellum emerges out of the </a:t>
            </a:r>
            <a:r>
              <a:rPr lang="en-US" dirty="0" err="1"/>
              <a:t>cytostome</a:t>
            </a:r>
            <a:r>
              <a:rPr lang="en-US" dirty="0"/>
              <a:t> through </a:t>
            </a:r>
            <a:r>
              <a:rPr lang="en-US" dirty="0" err="1"/>
              <a:t>cytopharynx</a:t>
            </a:r>
            <a:r>
              <a:rPr lang="en-US" dirty="0"/>
              <a:t>. The length of flagellum differs in different species of Euglena but in Euglena </a:t>
            </a:r>
            <a:r>
              <a:rPr lang="en-US" dirty="0" err="1"/>
              <a:t>viridis</a:t>
            </a:r>
            <a:r>
              <a:rPr lang="en-US" dirty="0"/>
              <a:t> it is as long as the body of the animalcule. It arises by two roots from the base of the reservoir from the side opposite to the contractile vacuole.</a:t>
            </a:r>
          </a:p>
          <a:p>
            <a:pPr fontAlgn="base"/>
            <a:r>
              <a:rPr lang="en-US" dirty="0"/>
              <a:t>Each root springs from a </a:t>
            </a:r>
            <a:r>
              <a:rPr lang="en-US" dirty="0" err="1"/>
              <a:t>blepharoplast</a:t>
            </a:r>
            <a:r>
              <a:rPr lang="en-US" dirty="0"/>
              <a:t> (Gr., </a:t>
            </a:r>
            <a:r>
              <a:rPr lang="en-US" dirty="0" err="1"/>
              <a:t>blepharon</a:t>
            </a:r>
            <a:r>
              <a:rPr lang="en-US" dirty="0"/>
              <a:t> = eyelid; </a:t>
            </a:r>
            <a:r>
              <a:rPr lang="en-US" dirty="0" err="1"/>
              <a:t>plastos</a:t>
            </a:r>
            <a:r>
              <a:rPr lang="en-US" dirty="0"/>
              <a:t> = formed) or basal granule which lies embedded in the anterior part of the cytoplasm.</a:t>
            </a:r>
          </a:p>
          <a:p>
            <a:pPr fontAlgn="base"/>
            <a:r>
              <a:rPr lang="en-US" dirty="0"/>
              <a:t>According to some workers, there are two flagella, one long and other short, each arising from a basal granule located in the cytoplasm at the base of the reservoir. The short flagellum does not extend beyond the neck of the reservoir and it often adheres to the long flagellum producing the appearance of bifurcation.</a:t>
            </a:r>
          </a:p>
          <a:p>
            <a:pPr fontAlgn="base"/>
            <a:r>
              <a:rPr lang="en-US" dirty="0"/>
              <a:t>The flagellum consists of an outer contractile protoplasmic sheath and an inner elastic axial filament, the </a:t>
            </a:r>
            <a:r>
              <a:rPr lang="en-US" dirty="0" err="1"/>
              <a:t>axoneme</a:t>
            </a:r>
            <a:r>
              <a:rPr lang="en-US" dirty="0"/>
              <a:t>. The distal portion of the flagellum contains numerous minute </a:t>
            </a:r>
            <a:r>
              <a:rPr lang="en-US" dirty="0" err="1"/>
              <a:t>fibres</a:t>
            </a:r>
            <a:r>
              <a:rPr lang="en-US" dirty="0"/>
              <a:t> known as </a:t>
            </a:r>
            <a:r>
              <a:rPr lang="en-US" dirty="0" err="1"/>
              <a:t>mastigonemes</a:t>
            </a:r>
            <a:r>
              <a:rPr lang="en-US" dirty="0"/>
              <a:t> which project along one side of the sheath and, therefore, the flagellum is </a:t>
            </a:r>
            <a:r>
              <a:rPr lang="en-US" dirty="0" err="1"/>
              <a:t>stichonematic</a:t>
            </a:r>
            <a:r>
              <a:rPr lang="en-US" dirty="0"/>
              <a:t> type</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1005</Words>
  <Application>Microsoft Office PowerPoint</Application>
  <PresentationFormat>On-screen Show (4:3)</PresentationFormat>
  <Paragraphs>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Mrs.K.S.K.College,Beed Dept.of Zoology  Topic Euglena  </vt:lpstr>
      <vt:lpstr>Slide 2</vt:lpstr>
      <vt:lpstr>Euglena viridis</vt:lpstr>
      <vt:lpstr>Habit and Habitat of Euglena Viridis: </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Mrs.K.S.K.College,Beed Dept.of Zoology  Topic Euglena  </dc:title>
  <dc:creator>Windows</dc:creator>
  <cp:lastModifiedBy>Windows</cp:lastModifiedBy>
  <cp:revision>13</cp:revision>
  <dcterms:created xsi:type="dcterms:W3CDTF">2017-11-30T12:50:01Z</dcterms:created>
  <dcterms:modified xsi:type="dcterms:W3CDTF">2017-11-30T13:09:59Z</dcterms:modified>
</cp:coreProperties>
</file>