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E65A7A-39FB-40C6-A2C7-E860A0C67D23}" type="datetimeFigureOut">
              <a:rPr lang="en-US" smtClean="0"/>
              <a:pPr/>
              <a:t>22/01/2010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BFCF69F-D3B6-4DB6-B2C5-A1E18D7E53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FCF69F-D3B6-4DB6-B2C5-A1E18D7E53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FCF69F-D3B6-4DB6-B2C5-A1E18D7E53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FCF69F-D3B6-4DB6-B2C5-A1E18D7E53A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BFCF69F-D3B6-4DB6-B2C5-A1E18D7E53A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FCF69F-D3B6-4DB6-B2C5-A1E18D7E53A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BFCF69F-D3B6-4DB6-B2C5-A1E18D7E53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BFCF69F-D3B6-4DB6-B2C5-A1E18D7E53A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E65A7A-39FB-40C6-A2C7-E860A0C67D23}" type="datetimeFigureOut">
              <a:rPr lang="en-US" smtClean="0"/>
              <a:pPr/>
              <a:t>22/01/2010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BFCF69F-D3B6-4DB6-B2C5-A1E18D7E53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5E65A7A-39FB-40C6-A2C7-E860A0C67D23}" type="datetimeFigureOut">
              <a:rPr lang="en-US" smtClean="0"/>
              <a:pPr/>
              <a:t>22/01/2010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BFCF69F-D3B6-4DB6-B2C5-A1E18D7E53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E65A7A-39FB-40C6-A2C7-E860A0C67D23}" type="datetimeFigureOut">
              <a:rPr lang="en-US" smtClean="0"/>
              <a:pPr/>
              <a:t>22/01/2010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BFCF69F-D3B6-4DB6-B2C5-A1E18D7E53A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E65A7A-39FB-40C6-A2C7-E860A0C67D23}" type="datetimeFigureOut">
              <a:rPr lang="en-US" smtClean="0"/>
              <a:pPr/>
              <a:t>22/01/2010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BFCF69F-D3B6-4DB6-B2C5-A1E18D7E53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voyager.egglescliffe.org.uk/physics/astronomy/starevolution/stellarevolution.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142999"/>
          </a:xfrm>
        </p:spPr>
        <p:txBody>
          <a:bodyPr>
            <a:normAutofit fontScale="90000"/>
          </a:bodyPr>
          <a:lstStyle/>
          <a:p>
            <a:r>
              <a:rPr lang="en-US" dirty="0" smtClean="0"/>
              <a:t>Elementary Quantum Mechanics</a:t>
            </a:r>
            <a:endParaRPr lang="en-US" dirty="0"/>
          </a:p>
        </p:txBody>
      </p:sp>
      <p:sp>
        <p:nvSpPr>
          <p:cNvPr id="3" name="Subtitle 2"/>
          <p:cNvSpPr>
            <a:spLocks noGrp="1"/>
          </p:cNvSpPr>
          <p:nvPr>
            <p:ph type="subTitle" idx="1"/>
          </p:nvPr>
        </p:nvSpPr>
        <p:spPr/>
        <p:txBody>
          <a:bodyPr>
            <a:normAutofit fontScale="70000" lnSpcReduction="20000"/>
          </a:bodyPr>
          <a:lstStyle/>
          <a:p>
            <a:pPr>
              <a:defRPr/>
            </a:pPr>
            <a:r>
              <a:rPr lang="en-US" b="1" dirty="0" smtClean="0">
                <a:solidFill>
                  <a:srgbClr val="FF0000"/>
                </a:solidFill>
                <a:latin typeface="Comic Sans MS" pitchFamily="66" charset="0"/>
              </a:rPr>
              <a:t>Mr. </a:t>
            </a:r>
            <a:r>
              <a:rPr lang="en-US" b="1" dirty="0" err="1" smtClean="0">
                <a:solidFill>
                  <a:srgbClr val="FF0000"/>
                </a:solidFill>
                <a:latin typeface="Comic Sans MS" pitchFamily="66" charset="0"/>
              </a:rPr>
              <a:t>Sonaji</a:t>
            </a:r>
            <a:r>
              <a:rPr lang="en-US" b="1" dirty="0" smtClean="0">
                <a:solidFill>
                  <a:srgbClr val="FF0000"/>
                </a:solidFill>
                <a:latin typeface="Comic Sans MS" pitchFamily="66" charset="0"/>
              </a:rPr>
              <a:t> V. </a:t>
            </a:r>
            <a:r>
              <a:rPr lang="en-US" b="1" dirty="0" err="1" smtClean="0">
                <a:solidFill>
                  <a:srgbClr val="FF0000"/>
                </a:solidFill>
                <a:latin typeface="Comic Sans MS" pitchFamily="66" charset="0"/>
              </a:rPr>
              <a:t>Gayakwad</a:t>
            </a:r>
            <a:endParaRPr lang="en-US" b="1" dirty="0" smtClean="0">
              <a:solidFill>
                <a:srgbClr val="FF0000"/>
              </a:solidFill>
              <a:latin typeface="Comic Sans MS" pitchFamily="66" charset="0"/>
            </a:endParaRPr>
          </a:p>
          <a:p>
            <a:pPr>
              <a:defRPr/>
            </a:pPr>
            <a:r>
              <a:rPr lang="en-US" b="1" dirty="0" smtClean="0">
                <a:solidFill>
                  <a:srgbClr val="FF0000"/>
                </a:solidFill>
                <a:latin typeface="Comic Sans MS" pitchFamily="66" charset="0"/>
              </a:rPr>
              <a:t>Asst. professor </a:t>
            </a:r>
          </a:p>
          <a:p>
            <a:pPr>
              <a:defRPr/>
            </a:pPr>
            <a:r>
              <a:rPr lang="en-US" b="1" dirty="0" smtClean="0">
                <a:solidFill>
                  <a:srgbClr val="FF0000"/>
                </a:solidFill>
                <a:latin typeface="Comic Sans MS" pitchFamily="66" charset="0"/>
              </a:rPr>
              <a:t>Dept of chemistry</a:t>
            </a:r>
          </a:p>
          <a:p>
            <a:pPr>
              <a:defRPr/>
            </a:pPr>
            <a:r>
              <a:rPr lang="en-US" b="1" dirty="0" err="1" smtClean="0">
                <a:solidFill>
                  <a:srgbClr val="FF0000"/>
                </a:solidFill>
                <a:latin typeface="Comic Sans MS" pitchFamily="66" charset="0"/>
              </a:rPr>
              <a:t>Mrs.K.S.K</a:t>
            </a:r>
            <a:r>
              <a:rPr lang="en-US" b="1" dirty="0" smtClean="0">
                <a:solidFill>
                  <a:srgbClr val="FF0000"/>
                </a:solidFill>
                <a:latin typeface="Comic Sans MS" pitchFamily="66" charset="0"/>
              </a:rPr>
              <a:t>. </a:t>
            </a:r>
            <a:r>
              <a:rPr lang="en-US" b="1" dirty="0" err="1" smtClean="0">
                <a:solidFill>
                  <a:srgbClr val="FF0000"/>
                </a:solidFill>
                <a:latin typeface="Comic Sans MS" pitchFamily="66" charset="0"/>
              </a:rPr>
              <a:t>College,Beed</a:t>
            </a:r>
            <a:endParaRPr lang="en-US" b="1" dirty="0" smtClean="0">
              <a:solidFill>
                <a:srgbClr val="FF0000"/>
              </a:solidFill>
              <a:latin typeface="Comic Sans MS" pitchFamily="66"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a:xfrm>
            <a:off x="533400" y="914400"/>
            <a:ext cx="7848599" cy="5486400"/>
          </a:xfrm>
          <a:noFill/>
        </p:spPr>
      </p:pic>
      <p:sp>
        <p:nvSpPr>
          <p:cNvPr id="2" name="Title 1"/>
          <p:cNvSpPr>
            <a:spLocks noGrp="1"/>
          </p:cNvSpPr>
          <p:nvPr>
            <p:ph type="title"/>
          </p:nvPr>
        </p:nvSpPr>
        <p:spPr>
          <a:xfrm>
            <a:off x="457200" y="274638"/>
            <a:ext cx="8229600" cy="563562"/>
          </a:xfrm>
        </p:spPr>
        <p:txBody>
          <a:bodyPr>
            <a:normAutofit/>
          </a:bodyPr>
          <a:lstStyle/>
          <a:p>
            <a:r>
              <a:rPr lang="en-US" sz="2400" dirty="0" smtClean="0"/>
              <a:t>Photoelectric Effect</a:t>
            </a:r>
            <a:endParaRPr lang="en-US" sz="2400" dirty="0"/>
          </a:p>
        </p:txBody>
      </p:sp>
      <p:sp>
        <p:nvSpPr>
          <p:cNvPr id="5" name="TextBox 4"/>
          <p:cNvSpPr txBox="1"/>
          <p:nvPr/>
        </p:nvSpPr>
        <p:spPr>
          <a:xfrm>
            <a:off x="609600" y="6019800"/>
            <a:ext cx="8153400" cy="646331"/>
          </a:xfrm>
          <a:prstGeom prst="rect">
            <a:avLst/>
          </a:prstGeom>
          <a:noFill/>
        </p:spPr>
        <p:txBody>
          <a:bodyPr wrap="square" rtlCol="0">
            <a:spAutoFit/>
          </a:bodyPr>
          <a:lstStyle/>
          <a:p>
            <a:r>
              <a:rPr lang="en-US" dirty="0" smtClean="0">
                <a:solidFill>
                  <a:schemeClr val="bg2">
                    <a:lumMod val="25000"/>
                  </a:schemeClr>
                </a:solidFill>
              </a:rPr>
              <a:t>Larger light intensity means larger number of photons at a given frequency (Energy</a:t>
            </a:r>
            <a:r>
              <a:rPr lang="en-US" dirty="0" smtClean="0">
                <a:solidFill>
                  <a:srgbClr val="FFFF66"/>
                </a:solidFill>
              </a:rPr>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a:xfrm>
            <a:off x="457200" y="914401"/>
            <a:ext cx="8153400" cy="4733364"/>
          </a:xfrm>
          <a:noFill/>
        </p:spPr>
      </p:pic>
      <p:sp>
        <p:nvSpPr>
          <p:cNvPr id="2" name="Title 1"/>
          <p:cNvSpPr>
            <a:spLocks noGrp="1"/>
          </p:cNvSpPr>
          <p:nvPr>
            <p:ph type="title"/>
          </p:nvPr>
        </p:nvSpPr>
        <p:spPr>
          <a:xfrm>
            <a:off x="457200" y="274638"/>
            <a:ext cx="8229600" cy="334962"/>
          </a:xfrm>
        </p:spPr>
        <p:txBody>
          <a:bodyPr>
            <a:normAutofit fontScale="90000"/>
          </a:bodyPr>
          <a:lstStyle/>
          <a:p>
            <a:r>
              <a:rPr lang="en-US" sz="2400" dirty="0" smtClean="0"/>
              <a:t>Photoelectric Effect </a:t>
            </a:r>
            <a:endParaRPr lang="en-US" sz="2400" dirty="0"/>
          </a:p>
        </p:txBody>
      </p:sp>
      <p:sp>
        <p:nvSpPr>
          <p:cNvPr id="5" name="TextBox 4"/>
          <p:cNvSpPr txBox="1"/>
          <p:nvPr/>
        </p:nvSpPr>
        <p:spPr>
          <a:xfrm>
            <a:off x="609600" y="5791200"/>
            <a:ext cx="8173204" cy="369332"/>
          </a:xfrm>
          <a:prstGeom prst="rect">
            <a:avLst/>
          </a:prstGeom>
          <a:noFill/>
        </p:spPr>
        <p:txBody>
          <a:bodyPr wrap="square" rtlCol="0">
            <a:spAutoFit/>
          </a:bodyPr>
          <a:lstStyle/>
          <a:p>
            <a:endParaRPr lang="en-US" dirty="0">
              <a:solidFill>
                <a:schemeClr val="tx2">
                  <a:lumMod val="60000"/>
                  <a:lumOff val="4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990600" lvl="1" indent="-533400">
              <a:lnSpc>
                <a:spcPct val="80000"/>
              </a:lnSpc>
            </a:pPr>
            <a:r>
              <a:rPr lang="en-US" sz="2400" b="1" dirty="0" smtClean="0"/>
              <a:t>The photoelectric effect provides evidence for the particle nature of light.</a:t>
            </a:r>
          </a:p>
          <a:p>
            <a:pPr marL="990600" lvl="1" indent="-533400">
              <a:lnSpc>
                <a:spcPct val="80000"/>
              </a:lnSpc>
            </a:pPr>
            <a:endParaRPr lang="en-US" sz="2400" b="1" dirty="0" smtClean="0"/>
          </a:p>
          <a:p>
            <a:pPr marL="990600" lvl="1" indent="-533400">
              <a:lnSpc>
                <a:spcPct val="80000"/>
              </a:lnSpc>
            </a:pPr>
            <a:r>
              <a:rPr lang="en-US" sz="2400" dirty="0" smtClean="0"/>
              <a:t> </a:t>
            </a:r>
            <a:r>
              <a:rPr lang="en-US" sz="2400" b="1" dirty="0" smtClean="0"/>
              <a:t>It also provides evidence for quantization.</a:t>
            </a:r>
          </a:p>
          <a:p>
            <a:pPr marL="990600" lvl="1" indent="-533400">
              <a:lnSpc>
                <a:spcPct val="80000"/>
              </a:lnSpc>
            </a:pPr>
            <a:endParaRPr lang="en-US" sz="2400" b="1" dirty="0" smtClean="0"/>
          </a:p>
          <a:p>
            <a:pPr marL="990600" lvl="1" indent="-533400">
              <a:lnSpc>
                <a:spcPct val="80000"/>
              </a:lnSpc>
            </a:pPr>
            <a:r>
              <a:rPr lang="en-US" sz="2400" b="1" dirty="0" smtClean="0"/>
              <a:t>If light shines on the surface of a metal, there is a point at which electrons are ejected from the metal.</a:t>
            </a:r>
          </a:p>
          <a:p>
            <a:pPr marL="990600" lvl="1" indent="-533400">
              <a:lnSpc>
                <a:spcPct val="80000"/>
              </a:lnSpc>
            </a:pPr>
            <a:endParaRPr lang="en-US" sz="2400" b="1" dirty="0" smtClean="0"/>
          </a:p>
          <a:p>
            <a:pPr marL="990600" lvl="1" indent="-533400">
              <a:lnSpc>
                <a:spcPct val="80000"/>
              </a:lnSpc>
            </a:pPr>
            <a:r>
              <a:rPr lang="en-US" sz="2400" b="1" dirty="0" smtClean="0"/>
              <a:t>The electrons will only be ejected once the threshold frequency is reached .</a:t>
            </a:r>
          </a:p>
          <a:p>
            <a:pPr marL="990600" lvl="1" indent="-533400">
              <a:lnSpc>
                <a:spcPct val="80000"/>
              </a:lnSpc>
            </a:pPr>
            <a:endParaRPr lang="en-US" sz="2400" b="1" dirty="0" smtClean="0"/>
          </a:p>
          <a:p>
            <a:pPr marL="990600" lvl="1" indent="-533400">
              <a:lnSpc>
                <a:spcPct val="80000"/>
              </a:lnSpc>
            </a:pPr>
            <a:r>
              <a:rPr lang="en-US" sz="2400" b="1" dirty="0" smtClean="0"/>
              <a:t>Below the threshold frequency, no electrons are ejected.</a:t>
            </a:r>
          </a:p>
          <a:p>
            <a:pPr marL="990600" lvl="1" indent="-533400">
              <a:lnSpc>
                <a:spcPct val="80000"/>
              </a:lnSpc>
              <a:buNone/>
            </a:pPr>
            <a:endParaRPr lang="en-US" sz="2400" b="1" dirty="0" smtClean="0"/>
          </a:p>
          <a:p>
            <a:pPr marL="990600" lvl="1" indent="-533400">
              <a:lnSpc>
                <a:spcPct val="80000"/>
              </a:lnSpc>
            </a:pPr>
            <a:r>
              <a:rPr lang="en-US" sz="2400" b="1" dirty="0" smtClean="0"/>
              <a:t>Above the threshold frequency, the number of electrons ejected depend on the intensity of the light.</a:t>
            </a:r>
            <a:endParaRPr lang="en-US" sz="2400" dirty="0" smtClean="0"/>
          </a:p>
          <a:p>
            <a:pPr marL="609600" indent="-609600">
              <a:lnSpc>
                <a:spcPct val="80000"/>
              </a:lnSpc>
            </a:pPr>
            <a:endParaRPr lang="en-US" sz="2800" dirty="0" smtClean="0"/>
          </a:p>
          <a:p>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r>
              <a:rPr lang="en-US" sz="2800" dirty="0" smtClean="0"/>
              <a:t>Photoelectric Effect</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2057400"/>
            <a:ext cx="5638800" cy="1569660"/>
          </a:xfrm>
          <a:prstGeom prst="rect">
            <a:avLst/>
          </a:prstGeom>
          <a:noFill/>
        </p:spPr>
        <p:txBody>
          <a:bodyPr wrap="square" rtlCol="0">
            <a:spAutoFit/>
          </a:bodyPr>
          <a:lstStyle/>
          <a:p>
            <a:pPr algn="ctr"/>
            <a:r>
              <a:rPr lang="en-US" sz="9600" dirty="0" smtClean="0"/>
              <a:t>Thanks</a:t>
            </a:r>
            <a:endParaRPr lang="en-US"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142999"/>
          </a:xfrm>
        </p:spPr>
        <p:txBody>
          <a:bodyPr>
            <a:normAutofit/>
          </a:bodyPr>
          <a:lstStyle/>
          <a:p>
            <a:r>
              <a:rPr lang="en-US" sz="3200" dirty="0" smtClean="0"/>
              <a:t>Black Body Radiation</a:t>
            </a:r>
            <a:endParaRPr lang="en-US" sz="3200" dirty="0"/>
          </a:p>
        </p:txBody>
      </p:sp>
      <p:sp>
        <p:nvSpPr>
          <p:cNvPr id="3" name="Subtitle 2"/>
          <p:cNvSpPr>
            <a:spLocks noGrp="1"/>
          </p:cNvSpPr>
          <p:nvPr>
            <p:ph type="subTitle" idx="1"/>
          </p:nvPr>
        </p:nvSpPr>
        <p:spPr>
          <a:xfrm>
            <a:off x="228600" y="1066800"/>
            <a:ext cx="8534400" cy="5486400"/>
          </a:xfrm>
        </p:spPr>
        <p:txBody>
          <a:bodyPr/>
          <a:lstStyle/>
          <a:p>
            <a:pPr algn="l"/>
            <a:r>
              <a:rPr lang="en-US" sz="1600" b="1" u="sng" dirty="0">
                <a:solidFill>
                  <a:srgbClr val="FF0000"/>
                </a:solidFill>
              </a:rPr>
              <a:t>INTRODUCTION:</a:t>
            </a:r>
            <a:endParaRPr lang="en-US" sz="1600" dirty="0">
              <a:solidFill>
                <a:srgbClr val="FF0000"/>
              </a:solidFill>
            </a:endParaRPr>
          </a:p>
          <a:p>
            <a:pPr algn="l"/>
            <a:r>
              <a:rPr lang="en-US" sz="1400" dirty="0">
                <a:solidFill>
                  <a:srgbClr val="7030A0"/>
                </a:solidFill>
              </a:rPr>
              <a:t>A black body is a theoretical object that absorbs 100% of the radiation that hits it. Therefore </a:t>
            </a:r>
            <a:r>
              <a:rPr lang="en-US" sz="1400" dirty="0" smtClean="0">
                <a:solidFill>
                  <a:srgbClr val="7030A0"/>
                </a:solidFill>
              </a:rPr>
              <a:t>it reflects </a:t>
            </a:r>
            <a:r>
              <a:rPr lang="en-US" sz="1400" dirty="0">
                <a:solidFill>
                  <a:srgbClr val="7030A0"/>
                </a:solidFill>
              </a:rPr>
              <a:t>no radiation and appears perfectly black</a:t>
            </a:r>
            <a:r>
              <a:rPr lang="en-US" sz="1400" dirty="0" smtClean="0">
                <a:solidFill>
                  <a:srgbClr val="7030A0"/>
                </a:solidFill>
              </a:rPr>
              <a:t>.</a:t>
            </a:r>
          </a:p>
          <a:p>
            <a:pPr algn="l"/>
            <a:endParaRPr lang="en-US" sz="1400" dirty="0" smtClean="0">
              <a:solidFill>
                <a:srgbClr val="7030A0"/>
              </a:solidFill>
            </a:endParaRPr>
          </a:p>
          <a:p>
            <a:pPr algn="l"/>
            <a:r>
              <a:rPr lang="en-US" sz="1400" dirty="0">
                <a:solidFill>
                  <a:srgbClr val="7030A0"/>
                </a:solidFill>
              </a:rPr>
              <a:t>In practice no material has been found to absorb all incoming radiation, but carbon in its graphite form absorbs </a:t>
            </a:r>
            <a:r>
              <a:rPr lang="en-US" sz="1400" dirty="0" smtClean="0">
                <a:solidFill>
                  <a:srgbClr val="7030A0"/>
                </a:solidFill>
              </a:rPr>
              <a:t>all but </a:t>
            </a:r>
            <a:r>
              <a:rPr lang="en-US" sz="1400" dirty="0">
                <a:solidFill>
                  <a:srgbClr val="7030A0"/>
                </a:solidFill>
              </a:rPr>
              <a:t>about 3%. It is also a perfect emitter of </a:t>
            </a:r>
            <a:r>
              <a:rPr lang="en-US" sz="1400" dirty="0" smtClean="0">
                <a:solidFill>
                  <a:srgbClr val="7030A0"/>
                </a:solidFill>
              </a:rPr>
              <a:t>radiation.</a:t>
            </a:r>
          </a:p>
          <a:p>
            <a:pPr algn="l"/>
            <a:endParaRPr lang="en-US" sz="1400" dirty="0" smtClean="0">
              <a:solidFill>
                <a:srgbClr val="7030A0"/>
              </a:solidFill>
            </a:endParaRPr>
          </a:p>
          <a:p>
            <a:pPr algn="l"/>
            <a:r>
              <a:rPr lang="en-US" sz="1400" dirty="0">
                <a:solidFill>
                  <a:srgbClr val="7030A0"/>
                </a:solidFill>
              </a:rPr>
              <a:t>At a particular temperature the black body would emit the maximum amount of energy possible for that temperature</a:t>
            </a:r>
            <a:r>
              <a:rPr lang="en-US" sz="1400" dirty="0" smtClean="0">
                <a:solidFill>
                  <a:srgbClr val="7030A0"/>
                </a:solidFill>
              </a:rPr>
              <a:t>.</a:t>
            </a:r>
            <a:r>
              <a:rPr lang="en-US" sz="1400" dirty="0">
                <a:solidFill>
                  <a:srgbClr val="7030A0"/>
                </a:solidFill>
              </a:rPr>
              <a:t> This value is known as the black body </a:t>
            </a:r>
            <a:r>
              <a:rPr lang="en-US" sz="1400" dirty="0" smtClean="0">
                <a:solidFill>
                  <a:srgbClr val="7030A0"/>
                </a:solidFill>
              </a:rPr>
              <a:t>radiation.</a:t>
            </a:r>
          </a:p>
          <a:p>
            <a:pPr algn="l"/>
            <a:endParaRPr lang="en-US" sz="1400" dirty="0" smtClean="0">
              <a:solidFill>
                <a:srgbClr val="7030A0"/>
              </a:solidFill>
            </a:endParaRPr>
          </a:p>
          <a:p>
            <a:pPr algn="l"/>
            <a:r>
              <a:rPr lang="en-US" sz="1400" dirty="0">
                <a:solidFill>
                  <a:srgbClr val="7030A0"/>
                </a:solidFill>
              </a:rPr>
              <a:t>A simple example of a black body radiator is the furnace. If there is a small hole in the door of the furnace heat energy can enter from the outside. Inside the furnace this is absorbed by the inside walls. The walls are very hot and are also emitting thermal radiation. This may be absorbed by another part of the furnace wall or it may escape through the whole in the </a:t>
            </a:r>
            <a:r>
              <a:rPr lang="en-US" sz="1400" dirty="0" smtClean="0">
                <a:solidFill>
                  <a:srgbClr val="7030A0"/>
                </a:solidFill>
              </a:rPr>
              <a:t>door.</a:t>
            </a:r>
          </a:p>
          <a:p>
            <a:pPr algn="l"/>
            <a:endParaRPr lang="en-US" sz="1400" dirty="0" smtClean="0"/>
          </a:p>
          <a:p>
            <a:pPr algn="l"/>
            <a:r>
              <a:rPr lang="en-US" sz="1400" dirty="0">
                <a:solidFill>
                  <a:srgbClr val="7030A0"/>
                </a:solidFill>
                <a:hlinkClick r:id="rId2"/>
              </a:rPr>
              <a:t>Stars</a:t>
            </a:r>
            <a:r>
              <a:rPr lang="en-US" sz="1400" dirty="0">
                <a:solidFill>
                  <a:srgbClr val="7030A0"/>
                </a:solidFill>
              </a:rPr>
              <a:t> are also approximate black body radiators. Most of the light directed at a star is absorbed. It is therefore capable of absorbing all wavelengths of electromagnetic radiation, so is also capable of emitting all wavelengths of electromagnetic radiation</a:t>
            </a:r>
            <a:r>
              <a:rPr lang="en-US" sz="1400" dirty="0" smtClean="0">
                <a:solidFill>
                  <a:srgbClr val="7030A0"/>
                </a:solidFill>
              </a:rPr>
              <a:t>.</a:t>
            </a:r>
          </a:p>
          <a:p>
            <a:pPr algn="l"/>
            <a:endParaRPr lang="en-US" sz="1400" dirty="0" smtClean="0">
              <a:solidFill>
                <a:srgbClr val="7030A0"/>
              </a:solidFill>
            </a:endParaRPr>
          </a:p>
          <a:p>
            <a:pPr algn="l"/>
            <a:r>
              <a:rPr lang="en-US" sz="1400" dirty="0">
                <a:solidFill>
                  <a:srgbClr val="7030A0"/>
                </a:solidFill>
              </a:rPr>
              <a:t>Most approximate blackbodies are solids but stars are an exception because the gas particles in them are so dense they are capable of absorbing the majority of the radiant energy.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142999"/>
          </a:xfrm>
        </p:spPr>
        <p:txBody>
          <a:bodyPr>
            <a:normAutofit/>
          </a:bodyPr>
          <a:lstStyle/>
          <a:p>
            <a:r>
              <a:rPr lang="en-US" sz="3200" dirty="0" smtClean="0"/>
              <a:t>Black Body Radiation curves</a:t>
            </a:r>
            <a:endParaRPr lang="en-US" sz="3200" dirty="0"/>
          </a:p>
        </p:txBody>
      </p:sp>
      <p:sp>
        <p:nvSpPr>
          <p:cNvPr id="3" name="Subtitle 2"/>
          <p:cNvSpPr>
            <a:spLocks noGrp="1"/>
          </p:cNvSpPr>
          <p:nvPr>
            <p:ph type="subTitle" idx="1"/>
          </p:nvPr>
        </p:nvSpPr>
        <p:spPr>
          <a:xfrm>
            <a:off x="228600" y="1219200"/>
            <a:ext cx="8534400" cy="5334000"/>
          </a:xfrm>
        </p:spPr>
        <p:txBody>
          <a:bodyPr/>
          <a:lstStyle/>
          <a:p>
            <a:endParaRPr lang="en-US" dirty="0"/>
          </a:p>
        </p:txBody>
      </p:sp>
      <p:pic>
        <p:nvPicPr>
          <p:cNvPr id="4" name="Picture 3" descr="http://voyager.egglescliffe.org.uk/physics/astronomy/blackbody/Image20b.gif"/>
          <p:cNvPicPr/>
          <p:nvPr/>
        </p:nvPicPr>
        <p:blipFill>
          <a:blip r:embed="rId2"/>
          <a:srcRect/>
          <a:stretch>
            <a:fillRect/>
          </a:stretch>
        </p:blipFill>
        <p:spPr bwMode="auto">
          <a:xfrm>
            <a:off x="762001" y="1752600"/>
            <a:ext cx="7010400" cy="4267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562600"/>
          </a:xfrm>
        </p:spPr>
        <p:txBody>
          <a:bodyPr>
            <a:normAutofit/>
          </a:bodyPr>
          <a:lstStyle/>
          <a:p>
            <a:pPr>
              <a:lnSpc>
                <a:spcPct val="200000"/>
              </a:lnSpc>
            </a:pPr>
            <a:r>
              <a:rPr lang="en-US" sz="1600" dirty="0">
                <a:solidFill>
                  <a:srgbClr val="7030A0"/>
                </a:solidFill>
              </a:rPr>
              <a:t>The black body radiation curve (Fig1) shows that the black body does radiate energy at every wavelength. The curve gets infinitely close to the x-axis but never touches it. The curve touches at infinite wavelength. It also shows that the black body emits at a peak wavelength, at which most of the radiant energy is emitted. At 5000K the peak wavelength is about 5x10</a:t>
            </a:r>
            <a:r>
              <a:rPr lang="en-US" sz="1600" b="1" baseline="30000" dirty="0">
                <a:solidFill>
                  <a:srgbClr val="7030A0"/>
                </a:solidFill>
              </a:rPr>
              <a:t>-7</a:t>
            </a:r>
            <a:r>
              <a:rPr lang="en-US" sz="1600" dirty="0">
                <a:solidFill>
                  <a:srgbClr val="7030A0"/>
                </a:solidFill>
              </a:rPr>
              <a:t>m (500nm) which is in the visible light region, in the yellow-green section. At each temperature the black body emits a standard amount of energy. This is represented by the area under the curve</a:t>
            </a:r>
            <a:r>
              <a:rPr lang="en-US" sz="1600" dirty="0" smtClean="0"/>
              <a:t>.</a:t>
            </a:r>
          </a:p>
          <a:p>
            <a:endParaRPr lang="en-US" sz="1600" dirty="0"/>
          </a:p>
          <a:p>
            <a:endParaRPr lang="en-US" dirty="0"/>
          </a:p>
        </p:txBody>
      </p:sp>
      <p:sp>
        <p:nvSpPr>
          <p:cNvPr id="2" name="Title 1"/>
          <p:cNvSpPr>
            <a:spLocks noGrp="1"/>
          </p:cNvSpPr>
          <p:nvPr>
            <p:ph type="title"/>
          </p:nvPr>
        </p:nvSpPr>
        <p:spPr/>
        <p:txBody>
          <a:bodyPr>
            <a:noAutofit/>
          </a:bodyPr>
          <a:lstStyle/>
          <a:p>
            <a:r>
              <a:rPr lang="en-US" sz="1600" b="1" u="sng" dirty="0">
                <a:solidFill>
                  <a:srgbClr val="FF0000"/>
                </a:solidFill>
              </a:rPr>
              <a:t>BLACK BODY RADIATION CURVES</a:t>
            </a:r>
            <a:r>
              <a:rPr lang="en-US" sz="1600" dirty="0"/>
              <a:t/>
            </a:r>
            <a:br>
              <a:rPr lang="en-US" sz="1600" dirty="0"/>
            </a:b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voyager.egglescliffe.org.uk/physics/astronomy/blackbody/Image21b.gif"/>
          <p:cNvPicPr>
            <a:picLocks noGrp="1"/>
          </p:cNvPicPr>
          <p:nvPr>
            <p:ph idx="1"/>
          </p:nvPr>
        </p:nvPicPr>
        <p:blipFill>
          <a:blip r:embed="rId2"/>
          <a:srcRect/>
          <a:stretch>
            <a:fillRect/>
          </a:stretch>
        </p:blipFill>
        <p:spPr bwMode="auto">
          <a:xfrm>
            <a:off x="304800" y="228600"/>
            <a:ext cx="8382000" cy="60960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This graph shows how the black body radiation curves change at various temperatures. These all have their peak wavelengths in the infra-red part of the spectrum as they are at a lower temperature than the previous graph. </a:t>
            </a:r>
            <a:br>
              <a:rPr lang="en-US" dirty="0" smtClean="0"/>
            </a:br>
            <a:r>
              <a:rPr lang="en-US" dirty="0" smtClean="0"/>
              <a:t>The graph shows.</a:t>
            </a:r>
          </a:p>
          <a:p>
            <a:endParaRPr lang="en-US" dirty="0" smtClean="0"/>
          </a:p>
          <a:p>
            <a:r>
              <a:rPr lang="en-US" sz="4000" dirty="0" smtClean="0">
                <a:solidFill>
                  <a:srgbClr val="FF0000"/>
                </a:solidFill>
              </a:rPr>
              <a:t>As the temperature increases, the peak wavelength emitted by the black body decreases.</a:t>
            </a:r>
          </a:p>
          <a:p>
            <a:r>
              <a:rPr lang="en-US" dirty="0" smtClean="0">
                <a:solidFill>
                  <a:srgbClr val="00B050"/>
                </a:solidFill>
              </a:rPr>
              <a:t> </a:t>
            </a:r>
            <a:r>
              <a:rPr lang="en-US" sz="3600" dirty="0" smtClean="0">
                <a:solidFill>
                  <a:srgbClr val="00B050"/>
                </a:solidFill>
              </a:rPr>
              <a:t>As temperature increases, the total energy emitted increases, because the total area under the curve increases.</a:t>
            </a:r>
            <a:endParaRPr lang="en-US" dirty="0">
              <a:solidFill>
                <a:srgbClr val="00B050"/>
              </a:solidFill>
            </a:endParaRPr>
          </a:p>
        </p:txBody>
      </p:sp>
      <p:sp>
        <p:nvSpPr>
          <p:cNvPr id="2" name="Title 1"/>
          <p:cNvSpPr>
            <a:spLocks noGrp="1"/>
          </p:cNvSpPr>
          <p:nvPr>
            <p:ph type="title"/>
          </p:nvPr>
        </p:nvSpPr>
        <p:spPr>
          <a:xfrm>
            <a:off x="457200" y="274638"/>
            <a:ext cx="8229600" cy="1020762"/>
          </a:xfrm>
        </p:spPr>
        <p:txBody>
          <a:bodyPr>
            <a:normAutofit/>
          </a:bodyPr>
          <a:lstStyle/>
          <a:p>
            <a:r>
              <a:rPr lang="en-US" sz="2000" b="1" u="sng" dirty="0" smtClean="0"/>
              <a:t>BLACK BODY RADIATION CURVES</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867400"/>
          </a:xfrm>
        </p:spPr>
        <p:txBody>
          <a:bodyPr>
            <a:normAutofit/>
          </a:bodyPr>
          <a:lstStyle/>
          <a:p>
            <a:r>
              <a:rPr lang="en-US" sz="1800" b="1" dirty="0"/>
              <a:t>The average or bulk properties of electromagnetic radiation interacting with matter are systematized in a simple set of rules called </a:t>
            </a:r>
            <a:r>
              <a:rPr lang="en-US" sz="1800" b="1" i="1" dirty="0"/>
              <a:t>radiation laws</a:t>
            </a:r>
            <a:r>
              <a:rPr lang="en-US" sz="1800" b="1" dirty="0"/>
              <a:t>. These laws apply when the radiating body is what physicists call a </a:t>
            </a:r>
            <a:r>
              <a:rPr lang="en-US" sz="1800" b="1" i="1" dirty="0"/>
              <a:t>blackbody radiator</a:t>
            </a:r>
            <a:r>
              <a:rPr lang="en-US" sz="1800" b="1" dirty="0"/>
              <a:t>. Generally, blackbody conditions apply when the radiator has very weak interaction with the surrounding environment and can be considered to be in a state of equilibrium. Although stars do not satisfy perfectly the conditions to be blackbody radiators, they do to a sufficiently good approximation that it is useful to view stars as approximate blackbody radiators. </a:t>
            </a:r>
            <a:endParaRPr lang="en-US" sz="1800" dirty="0"/>
          </a:p>
          <a:p>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US" sz="3100" b="1" dirty="0"/>
              <a:t>Planck Radiation Law</a:t>
            </a:r>
            <a:r>
              <a:rPr lang="en-US" dirty="0"/>
              <a:t/>
            </a:r>
            <a:br>
              <a:rPr lang="en-US" dirty="0"/>
            </a:br>
            <a:endParaRPr lang="en-US" dirty="0"/>
          </a:p>
        </p:txBody>
      </p:sp>
      <p:pic>
        <p:nvPicPr>
          <p:cNvPr id="4" name="Picture 3" descr="http://csep10.phys.utk.edu/astr162/lect/light/planck.gif"/>
          <p:cNvPicPr/>
          <p:nvPr/>
        </p:nvPicPr>
        <p:blipFill>
          <a:blip r:embed="rId2"/>
          <a:srcRect/>
          <a:stretch>
            <a:fillRect/>
          </a:stretch>
        </p:blipFill>
        <p:spPr bwMode="auto">
          <a:xfrm>
            <a:off x="3657600" y="2590800"/>
            <a:ext cx="5334000" cy="4038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5791200"/>
          </a:xfrm>
        </p:spPr>
        <p:txBody>
          <a:bodyPr>
            <a:normAutofit fontScale="92500" lnSpcReduction="10000"/>
          </a:bodyPr>
          <a:lstStyle/>
          <a:p>
            <a:r>
              <a:rPr lang="en-US" sz="2000" b="1" dirty="0"/>
              <a:t>The primary law governing blackbody radiation is the </a:t>
            </a:r>
            <a:r>
              <a:rPr lang="en-US" sz="2000" b="1" i="1" dirty="0"/>
              <a:t>Planck Radiation Law</a:t>
            </a:r>
            <a:r>
              <a:rPr lang="en-US" sz="2000" b="1" dirty="0"/>
              <a:t>, which governs the intensity of radiation emitted by unit surface area into a fixed direction (solid angle) from the blackbody as a function of wavelength for a fixed temperature. The Planck Law can be expressed through the following equation</a:t>
            </a:r>
            <a:r>
              <a:rPr lang="en-US" sz="2000" b="1" dirty="0" smtClean="0"/>
              <a:t>.</a:t>
            </a:r>
            <a:r>
              <a:rPr lang="en-US" sz="2000" b="1" dirty="0"/>
              <a:t> </a:t>
            </a:r>
            <a:endParaRPr lang="en-US" sz="2000" b="1" dirty="0" smtClean="0"/>
          </a:p>
          <a:p>
            <a:endParaRPr lang="en-US" sz="2000" b="1" dirty="0"/>
          </a:p>
          <a:p>
            <a:endParaRPr lang="en-US" sz="2000" b="1" dirty="0" smtClean="0"/>
          </a:p>
          <a:p>
            <a:endParaRPr lang="en-US" sz="2000" b="1" dirty="0"/>
          </a:p>
          <a:p>
            <a:endParaRPr lang="en-US" sz="2000" b="1" dirty="0" smtClean="0"/>
          </a:p>
          <a:p>
            <a:endParaRPr lang="en-US" sz="2000" b="1" dirty="0"/>
          </a:p>
          <a:p>
            <a:endParaRPr lang="en-US" sz="2000" b="1" dirty="0" smtClean="0"/>
          </a:p>
          <a:p>
            <a:endParaRPr lang="en-US" sz="2000" b="1" dirty="0"/>
          </a:p>
          <a:p>
            <a:endParaRPr lang="en-US" sz="2000" b="1" dirty="0" smtClean="0"/>
          </a:p>
          <a:p>
            <a:endParaRPr lang="en-US" sz="2000" b="1" dirty="0" smtClean="0"/>
          </a:p>
          <a:p>
            <a:r>
              <a:rPr lang="en-US" sz="2000" b="1" dirty="0" smtClean="0"/>
              <a:t>The </a:t>
            </a:r>
            <a:r>
              <a:rPr lang="en-US" sz="2000" b="1" dirty="0"/>
              <a:t>behavior is illustrated in the figure shown above. The Planck Law gives a distribution that peaks at a certain wavelength, the peak shifts to shorter wavelengths for higher temperatures, and the area under the curve grows rapidly with increasing </a:t>
            </a:r>
            <a:r>
              <a:rPr lang="en-US" sz="2000" b="1" dirty="0" smtClean="0"/>
              <a:t>temperature.</a:t>
            </a:r>
            <a:endParaRPr lang="en-US" sz="2000" dirty="0"/>
          </a:p>
          <a:p>
            <a:endParaRPr lang="en-US" sz="2000" dirty="0"/>
          </a:p>
          <a:p>
            <a:endParaRPr lang="en-US" dirty="0"/>
          </a:p>
        </p:txBody>
      </p:sp>
      <p:sp>
        <p:nvSpPr>
          <p:cNvPr id="2" name="Title 1"/>
          <p:cNvSpPr>
            <a:spLocks noGrp="1"/>
          </p:cNvSpPr>
          <p:nvPr>
            <p:ph type="title"/>
          </p:nvPr>
        </p:nvSpPr>
        <p:spPr/>
        <p:txBody>
          <a:bodyPr>
            <a:normAutofit fontScale="90000"/>
          </a:bodyPr>
          <a:lstStyle/>
          <a:p>
            <a:r>
              <a:rPr lang="en-US" sz="2700" b="1" dirty="0"/>
              <a:t>Radiation Laws</a:t>
            </a:r>
            <a:r>
              <a:rPr lang="en-US" dirty="0"/>
              <a:t/>
            </a:r>
            <a:br>
              <a:rPr lang="en-US" dirty="0"/>
            </a:br>
            <a:r>
              <a:rPr lang="en-US" b="1" dirty="0"/>
              <a:t> </a:t>
            </a:r>
            <a:r>
              <a:rPr lang="en-US" dirty="0"/>
              <a:t/>
            </a:r>
            <a:br>
              <a:rPr lang="en-US" dirty="0"/>
            </a:br>
            <a:endParaRPr lang="en-US" dirty="0"/>
          </a:p>
        </p:txBody>
      </p:sp>
      <p:pic>
        <p:nvPicPr>
          <p:cNvPr id="5" name="Picture 4" descr="http://csep10.phys.utk.edu/astr162/lect/light/plancklaw.gif"/>
          <p:cNvPicPr/>
          <p:nvPr/>
        </p:nvPicPr>
        <p:blipFill>
          <a:blip r:embed="rId2"/>
          <a:srcRect/>
          <a:stretch>
            <a:fillRect/>
          </a:stretch>
        </p:blipFill>
        <p:spPr bwMode="auto">
          <a:xfrm>
            <a:off x="2389468" y="2365744"/>
            <a:ext cx="4365064" cy="212651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sz="2400" dirty="0" smtClean="0"/>
              <a:t>A Photocell is Used to Study the Photoelectric Effect</a:t>
            </a:r>
          </a:p>
          <a:p>
            <a:endParaRPr lang="en-US" dirty="0"/>
          </a:p>
        </p:txBody>
      </p:sp>
      <p:sp>
        <p:nvSpPr>
          <p:cNvPr id="2" name="Title 1"/>
          <p:cNvSpPr>
            <a:spLocks noGrp="1"/>
          </p:cNvSpPr>
          <p:nvPr>
            <p:ph type="title"/>
          </p:nvPr>
        </p:nvSpPr>
        <p:spPr>
          <a:xfrm>
            <a:off x="457200" y="0"/>
            <a:ext cx="8229600" cy="685800"/>
          </a:xfrm>
        </p:spPr>
        <p:txBody>
          <a:bodyPr>
            <a:normAutofit/>
          </a:bodyPr>
          <a:lstStyle/>
          <a:p>
            <a:r>
              <a:rPr lang="en-US" sz="3100" dirty="0" smtClean="0"/>
              <a:t>Photoelectric Effect</a:t>
            </a:r>
            <a:endParaRPr lang="en-US" dirty="0"/>
          </a:p>
        </p:txBody>
      </p:sp>
      <p:pic>
        <p:nvPicPr>
          <p:cNvPr id="4" name="Picture 4"/>
          <p:cNvPicPr>
            <a:picLocks noChangeAspect="1" noChangeArrowheads="1"/>
          </p:cNvPicPr>
          <p:nvPr/>
        </p:nvPicPr>
        <p:blipFill>
          <a:blip r:embed="rId2"/>
          <a:srcRect/>
          <a:stretch>
            <a:fillRect/>
          </a:stretch>
        </p:blipFill>
        <p:spPr bwMode="auto">
          <a:xfrm>
            <a:off x="533400" y="1219200"/>
            <a:ext cx="8001000" cy="4876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TotalTime>
  <Words>746</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Elementary Quantum Mechanics</vt:lpstr>
      <vt:lpstr>Black Body Radiation</vt:lpstr>
      <vt:lpstr>Black Body Radiation curves</vt:lpstr>
      <vt:lpstr>BLACK BODY RADIATION CURVES </vt:lpstr>
      <vt:lpstr>Slide 5</vt:lpstr>
      <vt:lpstr>BLACK BODY RADIATION CURVES</vt:lpstr>
      <vt:lpstr>Planck Radiation Law </vt:lpstr>
      <vt:lpstr>Radiation Laws   </vt:lpstr>
      <vt:lpstr>Photoelectric Effect</vt:lpstr>
      <vt:lpstr>Photoelectric Effect</vt:lpstr>
      <vt:lpstr>Photoelectric Effect </vt:lpstr>
      <vt:lpstr>Photoelectric Effect</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Quantum Mechanics</dc:title>
  <dc:creator>com</dc:creator>
  <cp:lastModifiedBy>com</cp:lastModifiedBy>
  <cp:revision>26</cp:revision>
  <dcterms:created xsi:type="dcterms:W3CDTF">2010-01-21T22:25:34Z</dcterms:created>
  <dcterms:modified xsi:type="dcterms:W3CDTF">2010-01-21T23:39:41Z</dcterms:modified>
</cp:coreProperties>
</file>