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1A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C7D564-B720-46FE-AAEE-A0E43E8086B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1283041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7D564-B720-46FE-AAEE-A0E43E8086B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160813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7D564-B720-46FE-AAEE-A0E43E8086B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362898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C7D564-B720-46FE-AAEE-A0E43E8086B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2951143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C7D564-B720-46FE-AAEE-A0E43E8086BA}"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1313797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8C7D564-B720-46FE-AAEE-A0E43E8086B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3939569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8C7D564-B720-46FE-AAEE-A0E43E8086BA}"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717076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C7D564-B720-46FE-AAEE-A0E43E8086BA}"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1433000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7D564-B720-46FE-AAEE-A0E43E8086BA}"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144285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7D564-B720-46FE-AAEE-A0E43E8086B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2687789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C7D564-B720-46FE-AAEE-A0E43E8086BA}"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8D882-EC1F-43D5-883F-B2D283039A71}" type="slidenum">
              <a:rPr lang="en-US" smtClean="0"/>
              <a:t>‹#›</a:t>
            </a:fld>
            <a:endParaRPr lang="en-US"/>
          </a:p>
        </p:txBody>
      </p:sp>
    </p:spTree>
    <p:extLst>
      <p:ext uri="{BB962C8B-B14F-4D97-AF65-F5344CB8AC3E}">
        <p14:creationId xmlns:p14="http://schemas.microsoft.com/office/powerpoint/2010/main" val="394493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7D564-B720-46FE-AAEE-A0E43E8086BA}" type="datetimeFigureOut">
              <a:rPr lang="en-US" smtClean="0"/>
              <a:t>11/30/2017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28D882-EC1F-43D5-883F-B2D283039A71}" type="slidenum">
              <a:rPr lang="en-US" smtClean="0"/>
              <a:t>‹#›</a:t>
            </a:fld>
            <a:endParaRPr lang="en-US"/>
          </a:p>
        </p:txBody>
      </p:sp>
    </p:spTree>
    <p:extLst>
      <p:ext uri="{BB962C8B-B14F-4D97-AF65-F5344CB8AC3E}">
        <p14:creationId xmlns:p14="http://schemas.microsoft.com/office/powerpoint/2010/main" val="2199219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accent3">
                    <a:lumMod val="75000"/>
                  </a:schemeClr>
                </a:solidFill>
                <a:latin typeface="Times New Roman" pitchFamily="18" charset="0"/>
                <a:cs typeface="Times New Roman" pitchFamily="18" charset="0"/>
              </a:rPr>
              <a:t>E-COMMERCE</a:t>
            </a:r>
            <a:endParaRPr lang="en-US" b="1" dirty="0">
              <a:solidFill>
                <a:schemeClr val="accent3">
                  <a:lumMod val="75000"/>
                </a:schemeClr>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b="1" dirty="0" smtClean="0">
                <a:solidFill>
                  <a:srgbClr val="F81AAE"/>
                </a:solidFill>
                <a:latin typeface="Times New Roman" pitchFamily="18" charset="0"/>
                <a:cs typeface="Times New Roman" pitchFamily="18" charset="0"/>
              </a:rPr>
              <a:t>BY</a:t>
            </a:r>
          </a:p>
          <a:p>
            <a:r>
              <a:rPr lang="en-US" b="1" dirty="0" smtClean="0">
                <a:solidFill>
                  <a:srgbClr val="F81AAE"/>
                </a:solidFill>
                <a:latin typeface="Times New Roman" pitchFamily="18" charset="0"/>
                <a:cs typeface="Times New Roman" pitchFamily="18" charset="0"/>
              </a:rPr>
              <a:t>GAWARE S.R.</a:t>
            </a:r>
          </a:p>
          <a:p>
            <a:r>
              <a:rPr lang="en-US" b="1" dirty="0" smtClean="0">
                <a:solidFill>
                  <a:srgbClr val="F81AAE"/>
                </a:solidFill>
                <a:latin typeface="Times New Roman" pitchFamily="18" charset="0"/>
                <a:cs typeface="Times New Roman" pitchFamily="18" charset="0"/>
              </a:rPr>
              <a:t>DEPT.OF COMP.SCI</a:t>
            </a:r>
            <a:endParaRPr lang="en-US" b="1" dirty="0">
              <a:solidFill>
                <a:srgbClr val="F81AAE"/>
              </a:solidFill>
              <a:latin typeface="Times New Roman" pitchFamily="18" charset="0"/>
              <a:cs typeface="Times New Roman" pitchFamily="18" charset="0"/>
            </a:endParaRPr>
          </a:p>
        </p:txBody>
      </p:sp>
    </p:spTree>
    <p:extLst>
      <p:ext uri="{BB962C8B-B14F-4D97-AF65-F5344CB8AC3E}">
        <p14:creationId xmlns:p14="http://schemas.microsoft.com/office/powerpoint/2010/main" val="348365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533400"/>
            <a:ext cx="8229600" cy="3693319"/>
          </a:xfrm>
          <a:prstGeom prst="rect">
            <a:avLst/>
          </a:prstGeom>
          <a:noFill/>
        </p:spPr>
        <p:txBody>
          <a:bodyPr wrap="square" rtlCol="0">
            <a:spAutoFit/>
          </a:bodyPr>
          <a:lstStyle/>
          <a:p>
            <a:r>
              <a:rPr lang="en-US" dirty="0" smtClean="0">
                <a:latin typeface="Times New Roman" pitchFamily="18" charset="0"/>
                <a:cs typeface="Times New Roman" pitchFamily="18" charset="0"/>
              </a:rPr>
              <a:t>INTRODUCTION:</a:t>
            </a:r>
          </a:p>
          <a:p>
            <a:r>
              <a:rPr lang="en-US" dirty="0" smtClean="0">
                <a:latin typeface="Times New Roman" pitchFamily="18" charset="0"/>
                <a:cs typeface="Times New Roman" pitchFamily="18" charset="0"/>
              </a:rPr>
              <a:t>E-Commerce </a:t>
            </a:r>
            <a:r>
              <a:rPr lang="en-US" dirty="0">
                <a:latin typeface="Times New Roman" pitchFamily="18" charset="0"/>
                <a:cs typeface="Times New Roman" pitchFamily="18" charset="0"/>
              </a:rPr>
              <a:t>or Electronics Commerce is a methodology of modern business, which addresses the requirements of business organizations. It can be broadly defined as the process of buying or selling of goods or services using an electronic medium such as the Internet</a:t>
            </a:r>
            <a:r>
              <a:rPr lang="en-US" dirty="0" smtClean="0">
                <a:latin typeface="Times New Roman" pitchFamily="18" charset="0"/>
                <a:cs typeface="Times New Roman" pitchFamily="18" charset="0"/>
              </a:rPr>
              <a:t>.</a:t>
            </a:r>
          </a:p>
          <a:p>
            <a:r>
              <a:rPr lang="en-US" dirty="0">
                <a:latin typeface="Times New Roman" pitchFamily="18" charset="0"/>
                <a:cs typeface="Times New Roman" pitchFamily="18" charset="0"/>
              </a:rPr>
              <a:t>Ecommerce refers to the paperless exchange of business information using the following ways −</a:t>
            </a:r>
          </a:p>
          <a:p>
            <a:r>
              <a:rPr lang="en-US" dirty="0">
                <a:latin typeface="Times New Roman" pitchFamily="18" charset="0"/>
                <a:cs typeface="Times New Roman" pitchFamily="18" charset="0"/>
              </a:rPr>
              <a:t>Electronic Data Exchange (EDI)</a:t>
            </a:r>
          </a:p>
          <a:p>
            <a:r>
              <a:rPr lang="en-US" dirty="0">
                <a:latin typeface="Times New Roman" pitchFamily="18" charset="0"/>
                <a:cs typeface="Times New Roman" pitchFamily="18" charset="0"/>
              </a:rPr>
              <a:t>Electronic Mail (e-mail)</a:t>
            </a:r>
          </a:p>
          <a:p>
            <a:r>
              <a:rPr lang="en-US" dirty="0">
                <a:latin typeface="Times New Roman" pitchFamily="18" charset="0"/>
                <a:cs typeface="Times New Roman" pitchFamily="18" charset="0"/>
              </a:rPr>
              <a:t>Electronic Bulletin Boards</a:t>
            </a:r>
          </a:p>
          <a:p>
            <a:r>
              <a:rPr lang="en-US" dirty="0">
                <a:latin typeface="Times New Roman" pitchFamily="18" charset="0"/>
                <a:cs typeface="Times New Roman" pitchFamily="18" charset="0"/>
              </a:rPr>
              <a:t>Electronic Fund Transfer (EFT)</a:t>
            </a:r>
          </a:p>
          <a:p>
            <a:r>
              <a:rPr lang="en-US" dirty="0">
                <a:latin typeface="Times New Roman" pitchFamily="18" charset="0"/>
                <a:cs typeface="Times New Roman" pitchFamily="18" charset="0"/>
              </a:rPr>
              <a:t>Other Network-based technologies</a:t>
            </a:r>
          </a:p>
          <a:p>
            <a:endParaRPr lang="en-US"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3581400"/>
            <a:ext cx="4572000" cy="303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4528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6200"/>
            <a:ext cx="8077200" cy="6617196"/>
          </a:xfrm>
          <a:prstGeom prst="rect">
            <a:avLst/>
          </a:prstGeom>
        </p:spPr>
        <p:txBody>
          <a:bodyPr wrap="square">
            <a:spAutoFit/>
          </a:bodyPr>
          <a:lstStyle/>
          <a:p>
            <a:r>
              <a:rPr lang="en-US" sz="2400" b="1" dirty="0" smtClean="0">
                <a:solidFill>
                  <a:srgbClr val="FF0000"/>
                </a:solidFill>
                <a:latin typeface="Times New Roman" pitchFamily="18" charset="0"/>
                <a:cs typeface="Times New Roman" pitchFamily="18" charset="0"/>
              </a:rPr>
              <a:t>Features:</a:t>
            </a:r>
            <a:endParaRPr lang="en-US" sz="2400" b="1" dirty="0">
              <a:solidFill>
                <a:srgbClr val="FF0000"/>
              </a:solidFill>
              <a:latin typeface="Times New Roman" pitchFamily="18" charset="0"/>
              <a:cs typeface="Times New Roman" pitchFamily="18" charset="0"/>
            </a:endParaRPr>
          </a:p>
          <a:p>
            <a:r>
              <a:rPr lang="en-US" sz="2000" dirty="0">
                <a:latin typeface="Times New Roman" pitchFamily="18" charset="0"/>
                <a:cs typeface="Times New Roman" pitchFamily="18" charset="0"/>
              </a:rPr>
              <a:t>E-Commerce provides the following features −</a:t>
            </a:r>
          </a:p>
          <a:p>
            <a:r>
              <a:rPr lang="en-US" sz="2000" b="1" dirty="0">
                <a:latin typeface="Times New Roman" pitchFamily="18" charset="0"/>
                <a:cs typeface="Times New Roman" pitchFamily="18" charset="0"/>
              </a:rPr>
              <a:t>Non-Cash Payment</a:t>
            </a:r>
            <a:r>
              <a:rPr lang="en-US" sz="2000" dirty="0">
                <a:latin typeface="Times New Roman" pitchFamily="18" charset="0"/>
                <a:cs typeface="Times New Roman" pitchFamily="18" charset="0"/>
              </a:rPr>
              <a:t> − E-Commerce enables the use of credit cards, debit cards, smart cards, electronic fund transfer via bank's website, and other modes of electronics payment.</a:t>
            </a:r>
          </a:p>
          <a:p>
            <a:r>
              <a:rPr lang="en-US" sz="2000" b="1" dirty="0">
                <a:latin typeface="Times New Roman" pitchFamily="18" charset="0"/>
                <a:cs typeface="Times New Roman" pitchFamily="18" charset="0"/>
              </a:rPr>
              <a:t>24x7 Service availability</a:t>
            </a:r>
            <a:r>
              <a:rPr lang="en-US" sz="2000" dirty="0">
                <a:latin typeface="Times New Roman" pitchFamily="18" charset="0"/>
                <a:cs typeface="Times New Roman" pitchFamily="18" charset="0"/>
              </a:rPr>
              <a:t> − E-commerce automates the business of enterprises and the way they provide services to their customers. It is available anytime, anywhere.</a:t>
            </a:r>
          </a:p>
          <a:p>
            <a:r>
              <a:rPr lang="en-US" sz="2000" b="1" dirty="0">
                <a:latin typeface="Times New Roman" pitchFamily="18" charset="0"/>
                <a:cs typeface="Times New Roman" pitchFamily="18" charset="0"/>
              </a:rPr>
              <a:t>Advertising / Marketing</a:t>
            </a:r>
            <a:r>
              <a:rPr lang="en-US" sz="2000" dirty="0">
                <a:latin typeface="Times New Roman" pitchFamily="18" charset="0"/>
                <a:cs typeface="Times New Roman" pitchFamily="18" charset="0"/>
              </a:rPr>
              <a:t> − E-commerce increases the reach of advertising of products and services of businesses. It helps in better marketing management of products/services.</a:t>
            </a:r>
          </a:p>
          <a:p>
            <a:r>
              <a:rPr lang="en-US" sz="2000" b="1" dirty="0">
                <a:latin typeface="Times New Roman" pitchFamily="18" charset="0"/>
                <a:cs typeface="Times New Roman" pitchFamily="18" charset="0"/>
              </a:rPr>
              <a:t>Improved Sales</a:t>
            </a:r>
            <a:r>
              <a:rPr lang="en-US" sz="2000" dirty="0">
                <a:latin typeface="Times New Roman" pitchFamily="18" charset="0"/>
                <a:cs typeface="Times New Roman" pitchFamily="18" charset="0"/>
              </a:rPr>
              <a:t> − Using e-commerce, orders for the products can be generated anytime, anywhere without any human intervention. It gives a big boost to existing sales volumes.</a:t>
            </a:r>
          </a:p>
          <a:p>
            <a:r>
              <a:rPr lang="en-US" sz="2000" b="1" dirty="0">
                <a:latin typeface="Times New Roman" pitchFamily="18" charset="0"/>
                <a:cs typeface="Times New Roman" pitchFamily="18" charset="0"/>
              </a:rPr>
              <a:t>Support</a:t>
            </a:r>
            <a:r>
              <a:rPr lang="en-US" sz="2000" dirty="0">
                <a:latin typeface="Times New Roman" pitchFamily="18" charset="0"/>
                <a:cs typeface="Times New Roman" pitchFamily="18" charset="0"/>
              </a:rPr>
              <a:t> − E-commerce provides various ways to provide pre-sales and post-sales assistance to provide better services to customers.</a:t>
            </a:r>
          </a:p>
          <a:p>
            <a:r>
              <a:rPr lang="en-US" sz="2000" b="1" dirty="0">
                <a:latin typeface="Times New Roman" pitchFamily="18" charset="0"/>
                <a:cs typeface="Times New Roman" pitchFamily="18" charset="0"/>
              </a:rPr>
              <a:t>Inventory Management</a:t>
            </a:r>
            <a:r>
              <a:rPr lang="en-US" sz="2000" dirty="0">
                <a:latin typeface="Times New Roman" pitchFamily="18" charset="0"/>
                <a:cs typeface="Times New Roman" pitchFamily="18" charset="0"/>
              </a:rPr>
              <a:t> − E-commerce automates inventory management. Reports get generated instantly when required. Product inventory management becomes very efficient and easy to maintain.</a:t>
            </a:r>
          </a:p>
          <a:p>
            <a:r>
              <a:rPr lang="en-US" sz="2000" b="1" dirty="0">
                <a:latin typeface="Times New Roman" pitchFamily="18" charset="0"/>
                <a:cs typeface="Times New Roman" pitchFamily="18" charset="0"/>
              </a:rPr>
              <a:t>Communication improvement</a:t>
            </a:r>
            <a:r>
              <a:rPr lang="en-US" sz="2000" dirty="0">
                <a:latin typeface="Times New Roman" pitchFamily="18" charset="0"/>
                <a:cs typeface="Times New Roman" pitchFamily="18" charset="0"/>
              </a:rPr>
              <a:t> − E-commerce provides ways for faster, efficient, reliable communication with customers and partners.</a:t>
            </a:r>
          </a:p>
        </p:txBody>
      </p:sp>
    </p:spTree>
    <p:extLst>
      <p:ext uri="{BB962C8B-B14F-4D97-AF65-F5344CB8AC3E}">
        <p14:creationId xmlns:p14="http://schemas.microsoft.com/office/powerpoint/2010/main" val="1856937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374073"/>
            <a:ext cx="8077200" cy="1231106"/>
          </a:xfrm>
          <a:prstGeom prst="rect">
            <a:avLst/>
          </a:prstGeom>
          <a:noFill/>
        </p:spPr>
        <p:txBody>
          <a:bodyPr wrap="square" rtlCol="0">
            <a:spAutoFit/>
          </a:bodyPr>
          <a:lstStyle/>
          <a:p>
            <a:r>
              <a:rPr lang="en-US" sz="2000" b="1" dirty="0" smtClean="0">
                <a:solidFill>
                  <a:srgbClr val="FFC000"/>
                </a:solidFill>
                <a:latin typeface="Times New Roman" pitchFamily="18" charset="0"/>
                <a:cs typeface="Times New Roman" pitchFamily="18" charset="0"/>
              </a:rPr>
              <a:t>SECURITY:</a:t>
            </a:r>
          </a:p>
          <a:p>
            <a:r>
              <a:rPr lang="en-US" dirty="0" smtClean="0">
                <a:latin typeface="Times New Roman" pitchFamily="18" charset="0"/>
                <a:cs typeface="Times New Roman" pitchFamily="18" charset="0"/>
              </a:rPr>
              <a:t>Security </a:t>
            </a:r>
            <a:r>
              <a:rPr lang="en-US" dirty="0">
                <a:latin typeface="Times New Roman" pitchFamily="18" charset="0"/>
                <a:cs typeface="Times New Roman" pitchFamily="18" charset="0"/>
              </a:rPr>
              <a:t>is an essential part of any transaction that takes place over the internet. Customers will lose his/her faith in e-business if its security is compromised. Following are the essential requirements for safe e-payments/transactions −</a:t>
            </a:r>
          </a:p>
        </p:txBody>
      </p:sp>
      <p:sp>
        <p:nvSpPr>
          <p:cNvPr id="4" name="Rectangle 3"/>
          <p:cNvSpPr/>
          <p:nvPr/>
        </p:nvSpPr>
        <p:spPr>
          <a:xfrm>
            <a:off x="609600" y="1795552"/>
            <a:ext cx="7772400" cy="4524315"/>
          </a:xfrm>
          <a:prstGeom prst="rect">
            <a:avLst/>
          </a:prstGeom>
        </p:spPr>
        <p:txBody>
          <a:bodyPr wrap="square">
            <a:spAutoFit/>
          </a:bodyPr>
          <a:lstStyle/>
          <a:p>
            <a:r>
              <a:rPr lang="en-US" b="1" dirty="0">
                <a:latin typeface="Times New Roman" pitchFamily="18" charset="0"/>
                <a:cs typeface="Times New Roman" pitchFamily="18" charset="0"/>
              </a:rPr>
              <a:t>Confidentiality</a:t>
            </a:r>
            <a:r>
              <a:rPr lang="en-US" dirty="0">
                <a:latin typeface="Times New Roman" pitchFamily="18" charset="0"/>
                <a:cs typeface="Times New Roman" pitchFamily="18" charset="0"/>
              </a:rPr>
              <a:t> − Information should not be accessible to an unauthorized person. It should not be intercepted during the transmission.</a:t>
            </a:r>
          </a:p>
          <a:p>
            <a:r>
              <a:rPr lang="en-US" b="1" dirty="0">
                <a:latin typeface="Times New Roman" pitchFamily="18" charset="0"/>
                <a:cs typeface="Times New Roman" pitchFamily="18" charset="0"/>
              </a:rPr>
              <a:t>Integrity</a:t>
            </a:r>
            <a:r>
              <a:rPr lang="en-US" dirty="0">
                <a:latin typeface="Times New Roman" pitchFamily="18" charset="0"/>
                <a:cs typeface="Times New Roman" pitchFamily="18" charset="0"/>
              </a:rPr>
              <a:t> − Information should not be altered during its transmission over the network.</a:t>
            </a:r>
          </a:p>
          <a:p>
            <a:r>
              <a:rPr lang="en-US" b="1" dirty="0">
                <a:latin typeface="Times New Roman" pitchFamily="18" charset="0"/>
                <a:cs typeface="Times New Roman" pitchFamily="18" charset="0"/>
              </a:rPr>
              <a:t>Availability</a:t>
            </a:r>
            <a:r>
              <a:rPr lang="en-US" dirty="0">
                <a:latin typeface="Times New Roman" pitchFamily="18" charset="0"/>
                <a:cs typeface="Times New Roman" pitchFamily="18" charset="0"/>
              </a:rPr>
              <a:t> − Information should be available wherever and whenever required within a time limit specified.</a:t>
            </a:r>
          </a:p>
          <a:p>
            <a:r>
              <a:rPr lang="en-US" b="1" dirty="0">
                <a:latin typeface="Times New Roman" pitchFamily="18" charset="0"/>
                <a:cs typeface="Times New Roman" pitchFamily="18" charset="0"/>
              </a:rPr>
              <a:t>Authenticity</a:t>
            </a:r>
            <a:r>
              <a:rPr lang="en-US" dirty="0">
                <a:latin typeface="Times New Roman" pitchFamily="18" charset="0"/>
                <a:cs typeface="Times New Roman" pitchFamily="18" charset="0"/>
              </a:rPr>
              <a:t> − There should be a mechanism to authenticate a user before giving him/her an access to the required information.</a:t>
            </a:r>
          </a:p>
          <a:p>
            <a:r>
              <a:rPr lang="en-US" b="1" dirty="0">
                <a:latin typeface="Times New Roman" pitchFamily="18" charset="0"/>
                <a:cs typeface="Times New Roman" pitchFamily="18" charset="0"/>
              </a:rPr>
              <a:t>Non-</a:t>
            </a:r>
            <a:r>
              <a:rPr lang="en-US" b="1" dirty="0" err="1">
                <a:latin typeface="Times New Roman" pitchFamily="18" charset="0"/>
                <a:cs typeface="Times New Roman" pitchFamily="18" charset="0"/>
              </a:rPr>
              <a:t>Repudiability</a:t>
            </a:r>
            <a:r>
              <a:rPr lang="en-US" dirty="0">
                <a:latin typeface="Times New Roman" pitchFamily="18" charset="0"/>
                <a:cs typeface="Times New Roman" pitchFamily="18" charset="0"/>
              </a:rPr>
              <a:t> − It is the protection against the denial of order or denial of payment. Once a sender sends a message, the sender should not be able to deny sending the message. Similarly, the recipient of message should not be able to deny the receipt.</a:t>
            </a:r>
          </a:p>
          <a:p>
            <a:r>
              <a:rPr lang="en-US" b="1" dirty="0">
                <a:latin typeface="Times New Roman" pitchFamily="18" charset="0"/>
                <a:cs typeface="Times New Roman" pitchFamily="18" charset="0"/>
              </a:rPr>
              <a:t>Encryption</a:t>
            </a:r>
            <a:r>
              <a:rPr lang="en-US" dirty="0">
                <a:latin typeface="Times New Roman" pitchFamily="18" charset="0"/>
                <a:cs typeface="Times New Roman" pitchFamily="18" charset="0"/>
              </a:rPr>
              <a:t> − Information should be encrypted and decrypted only by an authorized user.</a:t>
            </a:r>
          </a:p>
          <a:p>
            <a:r>
              <a:rPr lang="en-US" b="1" dirty="0">
                <a:latin typeface="Times New Roman" pitchFamily="18" charset="0"/>
                <a:cs typeface="Times New Roman" pitchFamily="18" charset="0"/>
              </a:rPr>
              <a:t>Auditability</a:t>
            </a:r>
            <a:r>
              <a:rPr lang="en-US" dirty="0">
                <a:latin typeface="Times New Roman" pitchFamily="18" charset="0"/>
                <a:cs typeface="Times New Roman" pitchFamily="18" charset="0"/>
              </a:rPr>
              <a:t> − Data should be recorded in such a way that it can be audited for integrity requirements.</a:t>
            </a:r>
          </a:p>
        </p:txBody>
      </p:sp>
    </p:spTree>
    <p:extLst>
      <p:ext uri="{BB962C8B-B14F-4D97-AF65-F5344CB8AC3E}">
        <p14:creationId xmlns:p14="http://schemas.microsoft.com/office/powerpoint/2010/main" val="4160441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457200"/>
            <a:ext cx="7924800" cy="4154984"/>
          </a:xfrm>
          <a:prstGeom prst="rect">
            <a:avLst/>
          </a:prstGeom>
          <a:noFill/>
        </p:spPr>
        <p:txBody>
          <a:bodyPr wrap="square" rtlCol="0">
            <a:spAutoFit/>
          </a:bodyPr>
          <a:lstStyle/>
          <a:p>
            <a:r>
              <a:rPr lang="en-US" sz="2400" b="1" dirty="0">
                <a:latin typeface="Times New Roman" pitchFamily="18" charset="0"/>
                <a:cs typeface="Times New Roman" pitchFamily="18" charset="0"/>
              </a:rPr>
              <a:t>Encryption</a:t>
            </a:r>
            <a:r>
              <a:rPr lang="en-US" sz="2400" dirty="0">
                <a:latin typeface="Times New Roman" pitchFamily="18" charset="0"/>
                <a:cs typeface="Times New Roman" pitchFamily="18" charset="0"/>
              </a:rPr>
              <a:t> − It is a very effective and practical way to safeguard the data being transmitted over the network. Sender of the information encrypts the data using a secret code and only the specified receiver can decrypt the data using the same or a different secret code.</a:t>
            </a:r>
          </a:p>
          <a:p>
            <a:r>
              <a:rPr lang="en-US" sz="2400" b="1" dirty="0">
                <a:latin typeface="Times New Roman" pitchFamily="18" charset="0"/>
                <a:cs typeface="Times New Roman" pitchFamily="18" charset="0"/>
              </a:rPr>
              <a:t>Digital Signature</a:t>
            </a:r>
            <a:r>
              <a:rPr lang="en-US" sz="2400" dirty="0">
                <a:latin typeface="Times New Roman" pitchFamily="18" charset="0"/>
                <a:cs typeface="Times New Roman" pitchFamily="18" charset="0"/>
              </a:rPr>
              <a:t> − Digital signature ensures the authenticity of the information. A digital signature is an e-signature authenticated through encryption and password.</a:t>
            </a:r>
          </a:p>
          <a:p>
            <a:r>
              <a:rPr lang="en-US" sz="2400" b="1" dirty="0">
                <a:latin typeface="Times New Roman" pitchFamily="18" charset="0"/>
                <a:cs typeface="Times New Roman" pitchFamily="18" charset="0"/>
              </a:rPr>
              <a:t>Security Certificates</a:t>
            </a:r>
            <a:r>
              <a:rPr lang="en-US" sz="2400" dirty="0">
                <a:latin typeface="Times New Roman" pitchFamily="18" charset="0"/>
                <a:cs typeface="Times New Roman" pitchFamily="18" charset="0"/>
              </a:rPr>
              <a:t> − Security certificate is a unique digital id used to verify the identity of an individual website or user.</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01662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81000"/>
            <a:ext cx="8686800" cy="5262979"/>
          </a:xfrm>
          <a:prstGeom prst="rect">
            <a:avLst/>
          </a:prstGeom>
          <a:noFill/>
        </p:spPr>
        <p:txBody>
          <a:bodyPr wrap="square" rtlCol="0">
            <a:spAutoFit/>
          </a:bodyPr>
          <a:lstStyle/>
          <a:p>
            <a:r>
              <a:rPr lang="en-US" sz="2400" b="1" dirty="0">
                <a:latin typeface="Times New Roman" pitchFamily="18" charset="0"/>
                <a:cs typeface="Times New Roman" pitchFamily="18" charset="0"/>
              </a:rPr>
              <a:t>Secure Socket Layer (SSL</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It is the most commonly used protocol and is widely used across the industry. It meets following security requirements −</a:t>
            </a:r>
          </a:p>
          <a:p>
            <a:r>
              <a:rPr lang="en-US" sz="2400" dirty="0">
                <a:latin typeface="Times New Roman" pitchFamily="18" charset="0"/>
                <a:cs typeface="Times New Roman" pitchFamily="18" charset="0"/>
              </a:rPr>
              <a:t>Authentication</a:t>
            </a:r>
          </a:p>
          <a:p>
            <a:r>
              <a:rPr lang="en-US" sz="2400" dirty="0">
                <a:latin typeface="Times New Roman" pitchFamily="18" charset="0"/>
                <a:cs typeface="Times New Roman" pitchFamily="18" charset="0"/>
              </a:rPr>
              <a:t>Encryption</a:t>
            </a:r>
          </a:p>
          <a:p>
            <a:r>
              <a:rPr lang="en-US" sz="2400" dirty="0">
                <a:latin typeface="Times New Roman" pitchFamily="18" charset="0"/>
                <a:cs typeface="Times New Roman" pitchFamily="18" charset="0"/>
              </a:rPr>
              <a:t>Integrity</a:t>
            </a:r>
          </a:p>
          <a:p>
            <a:r>
              <a:rPr lang="en-US" sz="2400" dirty="0">
                <a:latin typeface="Times New Roman" pitchFamily="18" charset="0"/>
                <a:cs typeface="Times New Roman" pitchFamily="18" charset="0"/>
              </a:rPr>
              <a:t>Non-reputability</a:t>
            </a:r>
          </a:p>
          <a:p>
            <a:r>
              <a:rPr lang="en-US" sz="2400" b="1" dirty="0">
                <a:latin typeface="Times New Roman" pitchFamily="18" charset="0"/>
                <a:cs typeface="Times New Roman" pitchFamily="18" charset="0"/>
              </a:rPr>
              <a:t>Secure Hypertext Transfer Protocol (SHTTP</a:t>
            </a:r>
            <a:r>
              <a:rPr lang="en-US" sz="2400" b="1" dirty="0" smtClean="0">
                <a:latin typeface="Times New Roman" pitchFamily="18" charset="0"/>
                <a:cs typeface="Times New Roman" pitchFamily="18" charset="0"/>
              </a:rPr>
              <a:t>):</a:t>
            </a:r>
            <a:endParaRPr lang="en-US" sz="2400" b="1" dirty="0">
              <a:latin typeface="Times New Roman" pitchFamily="18" charset="0"/>
              <a:cs typeface="Times New Roman" pitchFamily="18" charset="0"/>
            </a:endParaRPr>
          </a:p>
          <a:p>
            <a:r>
              <a:rPr lang="en-US" sz="2400" dirty="0">
                <a:latin typeface="Times New Roman" pitchFamily="18" charset="0"/>
                <a:cs typeface="Times New Roman" pitchFamily="18" charset="0"/>
              </a:rPr>
              <a:t>SHTTP extends the HTTP internet protocol with public key encryption, authentication, and digital signature over the internet. Secure HTTP supports multiple security mechanism, providing security to the end-users. SHTTP works by negotiating encryption scheme types used between the client and the server.</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9916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7924800" cy="5047536"/>
          </a:xfrm>
          <a:prstGeom prst="rect">
            <a:avLst/>
          </a:prstGeom>
          <a:noFill/>
        </p:spPr>
        <p:txBody>
          <a:bodyPr wrap="square" rtlCol="0">
            <a:spAutoFit/>
          </a:bodyPr>
          <a:lstStyle/>
          <a:p>
            <a:r>
              <a:rPr lang="en-US" sz="2400" b="1" dirty="0">
                <a:latin typeface="Times New Roman" pitchFamily="18" charset="0"/>
                <a:cs typeface="Times New Roman" pitchFamily="18" charset="0"/>
              </a:rPr>
              <a:t>Secure Electronic </a:t>
            </a:r>
            <a:r>
              <a:rPr lang="en-US" sz="2400" b="1" dirty="0" smtClean="0">
                <a:latin typeface="Times New Roman" pitchFamily="18" charset="0"/>
                <a:cs typeface="Times New Roman" pitchFamily="18" charset="0"/>
              </a:rPr>
              <a:t>Transaction:</a:t>
            </a:r>
            <a:endParaRPr lang="en-US" sz="2400" b="1" dirty="0">
              <a:latin typeface="Times New Roman" pitchFamily="18" charset="0"/>
              <a:cs typeface="Times New Roman" pitchFamily="18" charset="0"/>
            </a:endParaRPr>
          </a:p>
          <a:p>
            <a:r>
              <a:rPr lang="en-US" sz="2000" dirty="0">
                <a:latin typeface="Times New Roman" pitchFamily="18" charset="0"/>
                <a:cs typeface="Times New Roman" pitchFamily="18" charset="0"/>
              </a:rPr>
              <a:t>It is a secure protocol developed by MasterCard and Visa in collaboration. Theoretically, it is the best security protocol. It has the following components −</a:t>
            </a:r>
          </a:p>
          <a:p>
            <a:r>
              <a:rPr lang="en-US" sz="2000" b="1" dirty="0">
                <a:latin typeface="Times New Roman" pitchFamily="18" charset="0"/>
                <a:cs typeface="Times New Roman" pitchFamily="18" charset="0"/>
              </a:rPr>
              <a:t>Card Holder's Digital Wallet Software</a:t>
            </a:r>
            <a:r>
              <a:rPr lang="en-US" sz="2000" dirty="0">
                <a:latin typeface="Times New Roman" pitchFamily="18" charset="0"/>
                <a:cs typeface="Times New Roman" pitchFamily="18" charset="0"/>
              </a:rPr>
              <a:t> − Digital Wallet allows the card holder to make secure purchases online via point and click interface.</a:t>
            </a:r>
          </a:p>
          <a:p>
            <a:r>
              <a:rPr lang="en-US" sz="2000" b="1" dirty="0">
                <a:latin typeface="Times New Roman" pitchFamily="18" charset="0"/>
                <a:cs typeface="Times New Roman" pitchFamily="18" charset="0"/>
              </a:rPr>
              <a:t>Merchant Software</a:t>
            </a:r>
            <a:r>
              <a:rPr lang="en-US" sz="2000" dirty="0">
                <a:latin typeface="Times New Roman" pitchFamily="18" charset="0"/>
                <a:cs typeface="Times New Roman" pitchFamily="18" charset="0"/>
              </a:rPr>
              <a:t> − This software helps merchants to communicate with potential customers and financial institutions in a secure manner.</a:t>
            </a:r>
          </a:p>
          <a:p>
            <a:r>
              <a:rPr lang="en-US" sz="2000" b="1" dirty="0">
                <a:latin typeface="Times New Roman" pitchFamily="18" charset="0"/>
                <a:cs typeface="Times New Roman" pitchFamily="18" charset="0"/>
              </a:rPr>
              <a:t>Payment Gateway Server Software</a:t>
            </a:r>
            <a:r>
              <a:rPr lang="en-US" sz="2000" dirty="0">
                <a:latin typeface="Times New Roman" pitchFamily="18" charset="0"/>
                <a:cs typeface="Times New Roman" pitchFamily="18" charset="0"/>
              </a:rPr>
              <a:t> − Payment gateway provides automatic and standard payment process. It supports the process for merchant's certificate request.</a:t>
            </a:r>
          </a:p>
          <a:p>
            <a:r>
              <a:rPr lang="en-US" sz="2000" b="1" dirty="0">
                <a:latin typeface="Times New Roman" pitchFamily="18" charset="0"/>
                <a:cs typeface="Times New Roman" pitchFamily="18" charset="0"/>
              </a:rPr>
              <a:t>Certificate Authority Software</a:t>
            </a:r>
            <a:r>
              <a:rPr lang="en-US" sz="2000" dirty="0">
                <a:latin typeface="Times New Roman" pitchFamily="18" charset="0"/>
                <a:cs typeface="Times New Roman" pitchFamily="18" charset="0"/>
              </a:rPr>
              <a:t> − This software is used by financial institutions to issue digital certificates to card holders and merchants, and to enable them to register their account agreements for secure electronic commerce.</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9147850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264</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E-COMMERCE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pc22</dc:creator>
  <cp:lastModifiedBy>pc22</cp:lastModifiedBy>
  <cp:revision>6</cp:revision>
  <dcterms:created xsi:type="dcterms:W3CDTF">2017-11-30T07:38:15Z</dcterms:created>
  <dcterms:modified xsi:type="dcterms:W3CDTF">2017-11-30T08:06:18Z</dcterms:modified>
</cp:coreProperties>
</file>