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91" r:id="rId2"/>
    <p:sldId id="257" r:id="rId3"/>
    <p:sldId id="280" r:id="rId4"/>
    <p:sldId id="281" r:id="rId5"/>
    <p:sldId id="282" r:id="rId6"/>
    <p:sldId id="283" r:id="rId7"/>
    <p:sldId id="288" r:id="rId8"/>
    <p:sldId id="289" r:id="rId9"/>
    <p:sldId id="290" r:id="rId10"/>
    <p:sldId id="284" r:id="rId11"/>
    <p:sldId id="285" r:id="rId12"/>
    <p:sldId id="286" r:id="rId13"/>
    <p:sldId id="258" r:id="rId14"/>
    <p:sldId id="259" r:id="rId15"/>
    <p:sldId id="260" r:id="rId16"/>
    <p:sldId id="261" r:id="rId17"/>
    <p:sldId id="274" r:id="rId18"/>
    <p:sldId id="275" r:id="rId19"/>
    <p:sldId id="276" r:id="rId20"/>
    <p:sldId id="277" r:id="rId21"/>
    <p:sldId id="278"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37B11"/>
    <a:srgbClr val="720C5C"/>
    <a:srgbClr val="2A54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496EB8EA-EB5E-4717-A254-3E1C2188B31F}" type="datetimeFigureOut">
              <a:rPr lang="en-US" smtClean="0"/>
              <a:pPr/>
              <a:t>25/11/2017</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764CD6B3-3C5D-4D5A-9FD9-769DD33630C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6EB8EA-EB5E-4717-A254-3E1C2188B31F}" type="datetimeFigureOut">
              <a:rPr lang="en-US" smtClean="0"/>
              <a:pPr/>
              <a:t>25/11/2017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CD6B3-3C5D-4D5A-9FD9-769DD33630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6EB8EA-EB5E-4717-A254-3E1C2188B31F}" type="datetimeFigureOut">
              <a:rPr lang="en-US" smtClean="0"/>
              <a:pPr/>
              <a:t>25/11/2017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CD6B3-3C5D-4D5A-9FD9-769DD33630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96EB8EA-EB5E-4717-A254-3E1C2188B31F}" type="datetimeFigureOut">
              <a:rPr lang="en-US" smtClean="0"/>
              <a:pPr/>
              <a:t>25/11/2017</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764CD6B3-3C5D-4D5A-9FD9-769DD33630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496EB8EA-EB5E-4717-A254-3E1C2188B31F}" type="datetimeFigureOut">
              <a:rPr lang="en-US" smtClean="0"/>
              <a:pPr/>
              <a:t>25/11/2017</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764CD6B3-3C5D-4D5A-9FD9-769DD33630CF}"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496EB8EA-EB5E-4717-A254-3E1C2188B31F}" type="datetimeFigureOut">
              <a:rPr lang="en-US" smtClean="0"/>
              <a:pPr/>
              <a:t>25/11/2017</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764CD6B3-3C5D-4D5A-9FD9-769DD33630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496EB8EA-EB5E-4717-A254-3E1C2188B31F}" type="datetimeFigureOut">
              <a:rPr lang="en-US" smtClean="0"/>
              <a:pPr/>
              <a:t>25/11/2017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764CD6B3-3C5D-4D5A-9FD9-769DD33630CF}"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96EB8EA-EB5E-4717-A254-3E1C2188B31F}" type="datetimeFigureOut">
              <a:rPr lang="en-US" smtClean="0"/>
              <a:pPr/>
              <a:t>25/11/2017</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4CD6B3-3C5D-4D5A-9FD9-769DD33630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96EB8EA-EB5E-4717-A254-3E1C2188B31F}" type="datetimeFigureOut">
              <a:rPr lang="en-US" smtClean="0"/>
              <a:pPr/>
              <a:t>25/11/2017</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4CD6B3-3C5D-4D5A-9FD9-769DD33630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96EB8EA-EB5E-4717-A254-3E1C2188B31F}" type="datetimeFigureOut">
              <a:rPr lang="en-US" smtClean="0"/>
              <a:pPr/>
              <a:t>25/11/2017</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4CD6B3-3C5D-4D5A-9FD9-769DD33630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496EB8EA-EB5E-4717-A254-3E1C2188B31F}" type="datetimeFigureOut">
              <a:rPr lang="en-US" smtClean="0"/>
              <a:pPr/>
              <a:t>25/11/2017</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764CD6B3-3C5D-4D5A-9FD9-769DD33630CF}"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96EB8EA-EB5E-4717-A254-3E1C2188B31F}" type="datetimeFigureOut">
              <a:rPr lang="en-US" smtClean="0"/>
              <a:pPr/>
              <a:t>25/11/2017</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64CD6B3-3C5D-4D5A-9FD9-769DD33630CF}"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wmf"/><Relationship Id="rId4" Type="http://schemas.openxmlformats.org/officeDocument/2006/relationships/image" Target="../media/image5.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Potassium_bromide" TargetMode="External"/><Relationship Id="rId2" Type="http://schemas.openxmlformats.org/officeDocument/2006/relationships/hyperlink" Target="http://en.wikipedia.org/wiki/Chlorin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en.wikipedia.org/wiki/Dipol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IN" sz="5400" dirty="0" err="1" smtClean="0">
                <a:solidFill>
                  <a:srgbClr val="0070C0"/>
                </a:solidFill>
                <a:latin typeface="Arabic Typesetting" pitchFamily="66" charset="-78"/>
                <a:cs typeface="Arabic Typesetting" pitchFamily="66" charset="-78"/>
              </a:rPr>
              <a:t>Dr.</a:t>
            </a:r>
            <a:r>
              <a:rPr lang="en-IN" sz="5400" dirty="0" smtClean="0">
                <a:solidFill>
                  <a:srgbClr val="0070C0"/>
                </a:solidFill>
                <a:latin typeface="Arabic Typesetting" pitchFamily="66" charset="-78"/>
                <a:cs typeface="Arabic Typesetting" pitchFamily="66" charset="-78"/>
              </a:rPr>
              <a:t> S. B </a:t>
            </a:r>
            <a:r>
              <a:rPr lang="en-IN" sz="5400" dirty="0" err="1" smtClean="0">
                <a:solidFill>
                  <a:srgbClr val="0070C0"/>
                </a:solidFill>
                <a:latin typeface="Arabic Typesetting" pitchFamily="66" charset="-78"/>
                <a:cs typeface="Arabic Typesetting" pitchFamily="66" charset="-78"/>
              </a:rPr>
              <a:t>Maulage</a:t>
            </a:r>
            <a:endParaRPr lang="en-IN" sz="5400" dirty="0" smtClean="0">
              <a:solidFill>
                <a:srgbClr val="0070C0"/>
              </a:solidFill>
              <a:latin typeface="Arabic Typesetting" pitchFamily="66" charset="-78"/>
              <a:cs typeface="Arabic Typesetting" pitchFamily="66" charset="-78"/>
            </a:endParaRPr>
          </a:p>
          <a:p>
            <a:pPr marL="0" indent="0" algn="ctr">
              <a:buNone/>
            </a:pPr>
            <a:r>
              <a:rPr lang="en-IN" sz="7200" dirty="0" err="1" smtClean="0">
                <a:solidFill>
                  <a:srgbClr val="0070C0"/>
                </a:solidFill>
                <a:latin typeface="Arabic Typesetting" pitchFamily="66" charset="-78"/>
                <a:cs typeface="Arabic Typesetting" pitchFamily="66" charset="-78"/>
              </a:rPr>
              <a:t>Dept</a:t>
            </a:r>
            <a:r>
              <a:rPr lang="en-IN" sz="7200" dirty="0" smtClean="0">
                <a:solidFill>
                  <a:srgbClr val="0070C0"/>
                </a:solidFill>
                <a:latin typeface="Arabic Typesetting" pitchFamily="66" charset="-78"/>
                <a:cs typeface="Arabic Typesetting" pitchFamily="66" charset="-78"/>
              </a:rPr>
              <a:t> of Chemistry</a:t>
            </a:r>
            <a:endParaRPr lang="en-US" sz="7200" dirty="0">
              <a:solidFill>
                <a:srgbClr val="0070C0"/>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2225231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r>
              <a:rPr lang="en-US" b="1" dirty="0" smtClean="0"/>
              <a:t>Dipole Moments of Some Compounds</a:t>
            </a:r>
            <a:endParaRPr lang="en-US" dirty="0"/>
          </a:p>
        </p:txBody>
      </p:sp>
      <p:graphicFrame>
        <p:nvGraphicFramePr>
          <p:cNvPr id="5" name="Content Placeholder 4"/>
          <p:cNvGraphicFramePr>
            <a:graphicFrameLocks noGrp="1"/>
          </p:cNvGraphicFramePr>
          <p:nvPr>
            <p:ph idx="1"/>
          </p:nvPr>
        </p:nvGraphicFramePr>
        <p:xfrm>
          <a:off x="304800" y="1554162"/>
          <a:ext cx="8686800" cy="4237037"/>
        </p:xfrm>
        <a:graphic>
          <a:graphicData uri="http://schemas.openxmlformats.org/drawingml/2006/table">
            <a:tbl>
              <a:tblPr firstRow="1" bandRow="1">
                <a:tableStyleId>{073A0DAA-6AF3-43AB-8588-CEC1D06C72B9}</a:tableStyleId>
              </a:tblPr>
              <a:tblGrid>
                <a:gridCol w="4343400"/>
                <a:gridCol w="4343400"/>
              </a:tblGrid>
              <a:tr h="496674">
                <a:tc>
                  <a:txBody>
                    <a:bodyPr/>
                    <a:lstStyle/>
                    <a:p>
                      <a:pPr algn="ctr"/>
                      <a:r>
                        <a:rPr lang="en-US" dirty="0" smtClean="0"/>
                        <a:t>Compound</a:t>
                      </a:r>
                      <a:endParaRPr lang="en-US" dirty="0"/>
                    </a:p>
                  </a:txBody>
                  <a:tcPr/>
                </a:tc>
                <a:tc>
                  <a:txBody>
                    <a:bodyPr/>
                    <a:lstStyle/>
                    <a:p>
                      <a:pPr algn="ctr"/>
                      <a:r>
                        <a:rPr lang="en-US" dirty="0" smtClean="0"/>
                        <a:t>Dipole Moment (</a:t>
                      </a:r>
                      <a:r>
                        <a:rPr lang="en-US" dirty="0" err="1" smtClean="0"/>
                        <a:t>Debyes</a:t>
                      </a:r>
                      <a:r>
                        <a:rPr lang="en-US" dirty="0" smtClean="0"/>
                        <a:t>)</a:t>
                      </a:r>
                      <a:endParaRPr lang="en-US" dirty="0"/>
                    </a:p>
                  </a:txBody>
                  <a:tcPr/>
                </a:tc>
              </a:tr>
              <a:tr h="496674">
                <a:tc>
                  <a:txBody>
                    <a:bodyPr/>
                    <a:lstStyle/>
                    <a:p>
                      <a:endParaRPr lang="en-US" dirty="0"/>
                    </a:p>
                  </a:txBody>
                  <a:tcPr anchor="ctr"/>
                </a:tc>
                <a:tc>
                  <a:txBody>
                    <a:bodyPr/>
                    <a:lstStyle/>
                    <a:p>
                      <a:endParaRPr lang="en-US"/>
                    </a:p>
                  </a:txBody>
                  <a:tcPr/>
                </a:tc>
              </a:tr>
              <a:tr h="496674">
                <a:tc>
                  <a:txBody>
                    <a:bodyPr/>
                    <a:lstStyle/>
                    <a:p>
                      <a:pPr algn="ctr"/>
                      <a:r>
                        <a:rPr lang="en-US"/>
                        <a:t>NaCl</a:t>
                      </a:r>
                    </a:p>
                  </a:txBody>
                  <a:tcPr marL="9525" marR="9525" marT="9525" marB="9525" anchor="ctr"/>
                </a:tc>
                <a:tc>
                  <a:txBody>
                    <a:bodyPr/>
                    <a:lstStyle/>
                    <a:p>
                      <a:pPr algn="ctr"/>
                      <a:r>
                        <a:rPr lang="en-US" dirty="0"/>
                        <a:t>9.0 </a:t>
                      </a:r>
                    </a:p>
                  </a:txBody>
                  <a:tcPr marL="9525" marR="9525" marT="9525" marB="9525" anchor="ctr"/>
                </a:tc>
              </a:tr>
              <a:tr h="496674">
                <a:tc>
                  <a:txBody>
                    <a:bodyPr/>
                    <a:lstStyle/>
                    <a:p>
                      <a:pPr algn="ctr"/>
                      <a:r>
                        <a:rPr lang="en-US"/>
                        <a:t>CH</a:t>
                      </a:r>
                      <a:r>
                        <a:rPr lang="en-US" baseline="-25000"/>
                        <a:t>3</a:t>
                      </a:r>
                      <a:r>
                        <a:rPr lang="en-US"/>
                        <a:t>Cl</a:t>
                      </a:r>
                    </a:p>
                  </a:txBody>
                  <a:tcPr marL="9525" marR="9525" marT="9525" marB="9525" anchor="ctr"/>
                </a:tc>
                <a:tc>
                  <a:txBody>
                    <a:bodyPr/>
                    <a:lstStyle/>
                    <a:p>
                      <a:pPr algn="ctr"/>
                      <a:r>
                        <a:rPr lang="en-US"/>
                        <a:t>1.87</a:t>
                      </a:r>
                    </a:p>
                  </a:txBody>
                  <a:tcPr marL="9525" marR="9525" marT="9525" marB="9525" anchor="ctr"/>
                </a:tc>
              </a:tr>
              <a:tr h="496674">
                <a:tc>
                  <a:txBody>
                    <a:bodyPr/>
                    <a:lstStyle/>
                    <a:p>
                      <a:pPr algn="ctr"/>
                      <a:r>
                        <a:rPr lang="en-US"/>
                        <a:t>H</a:t>
                      </a:r>
                      <a:r>
                        <a:rPr lang="en-US" baseline="-25000"/>
                        <a:t>2</a:t>
                      </a:r>
                      <a:r>
                        <a:rPr lang="en-US"/>
                        <a:t>O</a:t>
                      </a:r>
                    </a:p>
                  </a:txBody>
                  <a:tcPr marL="9525" marR="9525" marT="9525" marB="9525" anchor="ctr"/>
                </a:tc>
                <a:tc>
                  <a:txBody>
                    <a:bodyPr/>
                    <a:lstStyle/>
                    <a:p>
                      <a:pPr algn="ctr"/>
                      <a:r>
                        <a:rPr lang="en-US"/>
                        <a:t>1.85</a:t>
                      </a:r>
                    </a:p>
                  </a:txBody>
                  <a:tcPr marL="9525" marR="9525" marT="9525" marB="9525" anchor="ctr"/>
                </a:tc>
              </a:tr>
              <a:tr h="496674">
                <a:tc>
                  <a:txBody>
                    <a:bodyPr/>
                    <a:lstStyle/>
                    <a:p>
                      <a:pPr algn="ctr"/>
                      <a:r>
                        <a:rPr lang="en-US"/>
                        <a:t>NH</a:t>
                      </a:r>
                      <a:r>
                        <a:rPr lang="en-US" baseline="-25000"/>
                        <a:t>3</a:t>
                      </a:r>
                      <a:endParaRPr lang="en-US"/>
                    </a:p>
                  </a:txBody>
                  <a:tcPr marL="9525" marR="9525" marT="9525" marB="9525" anchor="ctr"/>
                </a:tc>
                <a:tc>
                  <a:txBody>
                    <a:bodyPr/>
                    <a:lstStyle/>
                    <a:p>
                      <a:pPr algn="ctr"/>
                      <a:r>
                        <a:rPr lang="en-US"/>
                        <a:t>1.47</a:t>
                      </a:r>
                    </a:p>
                  </a:txBody>
                  <a:tcPr marL="9525" marR="9525" marT="9525" marB="9525" anchor="ctr"/>
                </a:tc>
              </a:tr>
              <a:tr h="496674">
                <a:tc>
                  <a:txBody>
                    <a:bodyPr/>
                    <a:lstStyle/>
                    <a:p>
                      <a:pPr algn="ctr"/>
                      <a:r>
                        <a:rPr lang="en-US"/>
                        <a:t>CO</a:t>
                      </a:r>
                      <a:r>
                        <a:rPr lang="en-US" baseline="-25000"/>
                        <a:t>2</a:t>
                      </a:r>
                      <a:endParaRPr lang="en-US"/>
                    </a:p>
                  </a:txBody>
                  <a:tcPr marL="9525" marR="9525" marT="9525" marB="9525" anchor="ctr"/>
                </a:tc>
                <a:tc>
                  <a:txBody>
                    <a:bodyPr/>
                    <a:lstStyle/>
                    <a:p>
                      <a:pPr algn="ctr"/>
                      <a:r>
                        <a:rPr lang="en-US"/>
                        <a:t>0</a:t>
                      </a:r>
                    </a:p>
                  </a:txBody>
                  <a:tcPr marL="9525" marR="9525" marT="9525" marB="9525" anchor="ctr"/>
                </a:tc>
              </a:tr>
              <a:tr h="760319">
                <a:tc>
                  <a:txBody>
                    <a:bodyPr/>
                    <a:lstStyle/>
                    <a:p>
                      <a:pPr algn="ctr"/>
                      <a:r>
                        <a:rPr lang="en-US" dirty="0"/>
                        <a:t>CCl</a:t>
                      </a:r>
                      <a:r>
                        <a:rPr lang="en-US" baseline="-25000" dirty="0"/>
                        <a:t>4</a:t>
                      </a:r>
                      <a:endParaRPr lang="en-US" dirty="0"/>
                    </a:p>
                  </a:txBody>
                  <a:tcPr marL="9525" marR="9525" marT="9525" marB="9525" anchor="ctr"/>
                </a:tc>
                <a:tc>
                  <a:txBody>
                    <a:bodyPr/>
                    <a:lstStyle/>
                    <a:p>
                      <a:pPr algn="ctr"/>
                      <a:r>
                        <a:rPr lang="en-US" dirty="0"/>
                        <a:t>0</a:t>
                      </a:r>
                      <a:br>
                        <a:rPr lang="en-US" dirty="0"/>
                      </a:br>
                      <a:endParaRPr lang="en-US" dirty="0"/>
                    </a:p>
                  </a:txBody>
                  <a:tcPr marL="9525" marR="9525" marT="9525" marB="9525" anchor="ct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b="1" dirty="0" smtClean="0"/>
              <a:t>Polar molecules and Dipole-Dipole Interaction</a:t>
            </a:r>
            <a:endParaRPr lang="en-US" dirty="0"/>
          </a:p>
        </p:txBody>
      </p:sp>
      <p:sp>
        <p:nvSpPr>
          <p:cNvPr id="3" name="Content Placeholder 2"/>
          <p:cNvSpPr>
            <a:spLocks noGrp="1"/>
          </p:cNvSpPr>
          <p:nvPr>
            <p:ph idx="1"/>
          </p:nvPr>
        </p:nvSpPr>
        <p:spPr/>
        <p:txBody>
          <a:bodyPr>
            <a:noAutofit/>
          </a:bodyPr>
          <a:lstStyle/>
          <a:p>
            <a:pPr>
              <a:buNone/>
            </a:pPr>
            <a:r>
              <a:rPr lang="en-US" sz="2800" dirty="0" smtClean="0"/>
              <a:t>A polar molecule is a molecule where one end has a positive electrical charge and the other end has a negative charge due to the arrangement or geometry of its atoms. Because polar molecules have a positive and negative charge ends, the positive charge end of a molecule will attract to the negative end of adjacent molecule with the same or different kind of molecule. The attraction </a:t>
            </a:r>
            <a:r>
              <a:rPr lang="en-US" sz="2800" dirty="0" err="1" smtClean="0"/>
              <a:t>beween</a:t>
            </a:r>
            <a:r>
              <a:rPr lang="en-US" sz="2800" dirty="0" smtClean="0"/>
              <a:t> two polar molecules is called </a:t>
            </a:r>
            <a:r>
              <a:rPr lang="en-US" sz="2800" i="1" dirty="0" smtClean="0"/>
              <a:t>dipole-dipole interaction</a:t>
            </a:r>
            <a:r>
              <a:rPr lang="en-US" sz="2800" dirty="0" smtClean="0"/>
              <a:t>. The attraction between two dipoles create a very strong intermolecular force, which have great influence in the evaporation of liquid and condensation of gas.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r>
              <a:rPr lang="en-US" b="1" dirty="0" smtClean="0"/>
              <a:t>For example</a:t>
            </a:r>
            <a:r>
              <a:rPr lang="en-US" dirty="0" smtClean="0"/>
              <a:t>, Since water are polar molecules, the interaction between water molecules are so strong that it takes a lot of energy to break the bond between the water molecules. Therefore, the boiling point of polar substances are higher than those of </a:t>
            </a:r>
            <a:r>
              <a:rPr lang="en-US" dirty="0" err="1" smtClean="0"/>
              <a:t>nonpolar</a:t>
            </a:r>
            <a:r>
              <a:rPr lang="en-US" dirty="0" smtClean="0"/>
              <a:t> substance due to stronger intermolecular force among polar molecules.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latin typeface="Bernard MT Condensed" pitchFamily="18" charset="0"/>
              </a:rPr>
              <a:t>Mathematical Expression </a:t>
            </a:r>
            <a:endParaRPr lang="en-US" dirty="0">
              <a:solidFill>
                <a:srgbClr val="00B0F0"/>
              </a:solidFill>
              <a:latin typeface="Bernard MT Condensed" pitchFamily="18" charset="0"/>
            </a:endParaRPr>
          </a:p>
        </p:txBody>
      </p:sp>
      <p:sp>
        <p:nvSpPr>
          <p:cNvPr id="3" name="Content Placeholder 2"/>
          <p:cNvSpPr>
            <a:spLocks noGrp="1"/>
          </p:cNvSpPr>
          <p:nvPr>
            <p:ph idx="1"/>
          </p:nvPr>
        </p:nvSpPr>
        <p:spPr/>
        <p:txBody>
          <a:bodyPr/>
          <a:lstStyle/>
          <a:p>
            <a:pPr>
              <a:buNone/>
            </a:pPr>
            <a:r>
              <a:rPr lang="en-US" sz="8800" dirty="0"/>
              <a:t>	</a:t>
            </a:r>
            <a:r>
              <a:rPr lang="en-US" sz="8800" dirty="0" smtClean="0"/>
              <a:t>	</a:t>
            </a:r>
            <a:r>
              <a:rPr lang="en-US" sz="16600" b="1" dirty="0" smtClean="0">
                <a:latin typeface="Blackadder ITC" pitchFamily="82" charset="0"/>
              </a:rPr>
              <a:t>u = q </a:t>
            </a:r>
            <a:r>
              <a:rPr lang="en-US" sz="16600" dirty="0" smtClean="0">
                <a:latin typeface="Blackadder ITC" pitchFamily="82" charset="0"/>
              </a:rPr>
              <a:t>x</a:t>
            </a:r>
            <a:r>
              <a:rPr lang="en-US" sz="16600" b="1" dirty="0" smtClean="0">
                <a:latin typeface="Blackadder ITC" pitchFamily="82" charset="0"/>
              </a:rPr>
              <a:t> r</a:t>
            </a:r>
          </a:p>
          <a:p>
            <a:pPr>
              <a:buNone/>
            </a:pPr>
            <a:r>
              <a:rPr lang="en-US" sz="2400" b="1" dirty="0" smtClean="0">
                <a:latin typeface="Blackadder ITC" pitchFamily="82" charset="0"/>
              </a:rPr>
              <a:t>		</a:t>
            </a:r>
            <a:r>
              <a:rPr lang="en-US" b="1" dirty="0" smtClean="0">
                <a:latin typeface="Blackadder ITC" pitchFamily="82" charset="0"/>
              </a:rPr>
              <a:t>u – </a:t>
            </a:r>
            <a:r>
              <a:rPr lang="en-US" dirty="0" smtClean="0">
                <a:latin typeface="Blackadder ITC" pitchFamily="82" charset="0"/>
              </a:rPr>
              <a:t>Dipole moment</a:t>
            </a:r>
          </a:p>
          <a:p>
            <a:pPr>
              <a:buNone/>
            </a:pPr>
            <a:r>
              <a:rPr lang="en-US" sz="2400" b="1" dirty="0">
                <a:latin typeface="Blackadder ITC" pitchFamily="82" charset="0"/>
              </a:rPr>
              <a:t>	</a:t>
            </a:r>
            <a:r>
              <a:rPr lang="en-US" sz="2400" b="1" dirty="0" smtClean="0">
                <a:latin typeface="Blackadder ITC" pitchFamily="82" charset="0"/>
              </a:rPr>
              <a:t>	</a:t>
            </a:r>
            <a:r>
              <a:rPr lang="en-US" dirty="0" smtClean="0">
                <a:latin typeface="Blackadder ITC" pitchFamily="82" charset="0"/>
              </a:rPr>
              <a:t>q– Charge on the  atoms</a:t>
            </a:r>
          </a:p>
          <a:p>
            <a:pPr>
              <a:buNone/>
            </a:pPr>
            <a:r>
              <a:rPr lang="en-US" dirty="0">
                <a:latin typeface="Blackadder ITC" pitchFamily="82" charset="0"/>
              </a:rPr>
              <a:t>	</a:t>
            </a:r>
            <a:r>
              <a:rPr lang="en-US" dirty="0" smtClean="0">
                <a:latin typeface="Blackadder ITC" pitchFamily="82" charset="0"/>
              </a:rPr>
              <a:t>	r– distance </a:t>
            </a:r>
            <a:r>
              <a:rPr lang="en-US" dirty="0" err="1" smtClean="0">
                <a:latin typeface="Blackadder ITC" pitchFamily="82" charset="0"/>
              </a:rPr>
              <a:t>betw</a:t>
            </a:r>
            <a:r>
              <a:rPr lang="en-US" dirty="0" smtClean="0">
                <a:latin typeface="Blackadder ITC" pitchFamily="82" charset="0"/>
              </a:rPr>
              <a:t>. The charges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2D050"/>
                </a:solidFill>
                <a:latin typeface="Bernard MT Condensed" pitchFamily="18" charset="0"/>
              </a:rPr>
              <a:t> </a:t>
            </a:r>
            <a:r>
              <a:rPr lang="en-US" dirty="0" smtClean="0">
                <a:solidFill>
                  <a:srgbClr val="00B050"/>
                </a:solidFill>
                <a:latin typeface="Bernard MT Condensed" pitchFamily="18" charset="0"/>
              </a:rPr>
              <a:t>Units of Dipole Moment  </a:t>
            </a:r>
            <a:endParaRPr lang="en-US" dirty="0">
              <a:solidFill>
                <a:srgbClr val="00B050"/>
              </a:solidFill>
              <a:latin typeface="Bernard MT Condensed" pitchFamily="18" charset="0"/>
            </a:endParaRPr>
          </a:p>
        </p:txBody>
      </p:sp>
      <p:sp>
        <p:nvSpPr>
          <p:cNvPr id="3" name="Content Placeholder 2"/>
          <p:cNvSpPr>
            <a:spLocks noGrp="1"/>
          </p:cNvSpPr>
          <p:nvPr>
            <p:ph idx="1"/>
          </p:nvPr>
        </p:nvSpPr>
        <p:spPr/>
        <p:txBody>
          <a:bodyPr>
            <a:normAutofit/>
          </a:bodyPr>
          <a:lstStyle/>
          <a:p>
            <a:pPr>
              <a:buNone/>
            </a:pPr>
            <a:r>
              <a:rPr lang="en-US" sz="4000" u="sng" dirty="0"/>
              <a:t> </a:t>
            </a:r>
            <a:r>
              <a:rPr lang="en-US" sz="4000" u="sng" dirty="0" smtClean="0">
                <a:latin typeface="Bernard MT Condensed" pitchFamily="18" charset="0"/>
              </a:rPr>
              <a:t>CGS Unit </a:t>
            </a:r>
            <a:r>
              <a:rPr lang="en-US" sz="4000" u="sng" dirty="0" smtClean="0"/>
              <a:t>:</a:t>
            </a:r>
          </a:p>
          <a:p>
            <a:pPr>
              <a:buNone/>
            </a:pPr>
            <a:r>
              <a:rPr lang="en-US" sz="4000" dirty="0" smtClean="0">
                <a:solidFill>
                  <a:srgbClr val="00B0F0"/>
                </a:solidFill>
                <a:latin typeface="Algerian" pitchFamily="82" charset="0"/>
              </a:rPr>
              <a:t>‘</a:t>
            </a:r>
            <a:r>
              <a:rPr lang="en-US" sz="4000" dirty="0" err="1" smtClean="0">
                <a:solidFill>
                  <a:srgbClr val="00B0F0"/>
                </a:solidFill>
                <a:latin typeface="Algerian" pitchFamily="82" charset="0"/>
              </a:rPr>
              <a:t>Debyes</a:t>
            </a:r>
            <a:r>
              <a:rPr lang="en-US" sz="4000" dirty="0" smtClean="0">
                <a:solidFill>
                  <a:srgbClr val="00B0F0"/>
                </a:solidFill>
                <a:latin typeface="Algerian" pitchFamily="82" charset="0"/>
              </a:rPr>
              <a:t>’ – denoted by -‘D’</a:t>
            </a:r>
          </a:p>
          <a:p>
            <a:pPr>
              <a:buNone/>
            </a:pPr>
            <a:r>
              <a:rPr lang="en-US" sz="4000" dirty="0"/>
              <a:t>	</a:t>
            </a:r>
            <a:r>
              <a:rPr lang="en-US" sz="4000" dirty="0" smtClean="0"/>
              <a:t>	</a:t>
            </a:r>
            <a:r>
              <a:rPr lang="en-US" sz="4000" dirty="0"/>
              <a:t> </a:t>
            </a:r>
            <a:r>
              <a:rPr lang="en-US" sz="4000" dirty="0">
                <a:solidFill>
                  <a:srgbClr val="FF0000"/>
                </a:solidFill>
                <a:latin typeface="Arial Black" pitchFamily="34" charset="0"/>
              </a:rPr>
              <a:t>1 D = </a:t>
            </a:r>
            <a:r>
              <a:rPr lang="en-US" sz="4000" dirty="0" smtClean="0">
                <a:solidFill>
                  <a:srgbClr val="FF0000"/>
                </a:solidFill>
                <a:latin typeface="Arial Black" pitchFamily="34" charset="0"/>
              </a:rPr>
              <a:t>10</a:t>
            </a:r>
            <a:r>
              <a:rPr lang="en-US" sz="4000" baseline="30000" dirty="0" smtClean="0">
                <a:solidFill>
                  <a:srgbClr val="FF0000"/>
                </a:solidFill>
                <a:latin typeface="Arial Black" pitchFamily="34" charset="0"/>
              </a:rPr>
              <a:t>-18</a:t>
            </a:r>
            <a:r>
              <a:rPr lang="en-US" sz="4000" dirty="0" smtClean="0">
                <a:solidFill>
                  <a:srgbClr val="FF0000"/>
                </a:solidFill>
                <a:latin typeface="Arial Black" pitchFamily="34" charset="0"/>
              </a:rPr>
              <a:t> esu.cm</a:t>
            </a:r>
          </a:p>
          <a:p>
            <a:pPr>
              <a:buNone/>
            </a:pPr>
            <a:r>
              <a:rPr lang="en-US" sz="4000" dirty="0"/>
              <a:t>	</a:t>
            </a:r>
            <a:r>
              <a:rPr lang="en-US" sz="4000" dirty="0" smtClean="0"/>
              <a:t>	    </a:t>
            </a:r>
            <a:r>
              <a:rPr lang="en-US" sz="4000" dirty="0" smtClean="0">
                <a:solidFill>
                  <a:srgbClr val="7030A0"/>
                </a:solidFill>
              </a:rPr>
              <a:t>q = 10</a:t>
            </a:r>
            <a:r>
              <a:rPr lang="en-US" sz="4000" baseline="30000" dirty="0" smtClean="0">
                <a:solidFill>
                  <a:srgbClr val="7030A0"/>
                </a:solidFill>
              </a:rPr>
              <a:t>-10</a:t>
            </a:r>
            <a:r>
              <a:rPr lang="en-US" sz="4000" dirty="0" smtClean="0">
                <a:solidFill>
                  <a:srgbClr val="7030A0"/>
                </a:solidFill>
              </a:rPr>
              <a:t> </a:t>
            </a:r>
            <a:r>
              <a:rPr lang="en-US" sz="4000" dirty="0" err="1" smtClean="0">
                <a:solidFill>
                  <a:srgbClr val="7030A0"/>
                </a:solidFill>
              </a:rPr>
              <a:t>esu</a:t>
            </a:r>
            <a:endParaRPr lang="en-US" sz="4000" dirty="0" smtClean="0">
              <a:solidFill>
                <a:srgbClr val="7030A0"/>
              </a:solidFill>
            </a:endParaRPr>
          </a:p>
          <a:p>
            <a:pPr>
              <a:buNone/>
            </a:pPr>
            <a:r>
              <a:rPr lang="en-US" sz="4000" dirty="0">
                <a:solidFill>
                  <a:srgbClr val="7030A0"/>
                </a:solidFill>
              </a:rPr>
              <a:t>	</a:t>
            </a:r>
            <a:r>
              <a:rPr lang="en-US" sz="4000" dirty="0" smtClean="0">
                <a:solidFill>
                  <a:srgbClr val="7030A0"/>
                </a:solidFill>
              </a:rPr>
              <a:t>	     </a:t>
            </a:r>
            <a:r>
              <a:rPr lang="en-US" sz="4000" dirty="0" smtClean="0">
                <a:solidFill>
                  <a:srgbClr val="0070C0"/>
                </a:solidFill>
              </a:rPr>
              <a:t>r = 10</a:t>
            </a:r>
            <a:r>
              <a:rPr lang="en-US" sz="4000" baseline="30000" dirty="0" smtClean="0">
                <a:solidFill>
                  <a:srgbClr val="0070C0"/>
                </a:solidFill>
              </a:rPr>
              <a:t>-8</a:t>
            </a:r>
            <a:r>
              <a:rPr lang="en-US" sz="4000" dirty="0" smtClean="0">
                <a:solidFill>
                  <a:srgbClr val="0070C0"/>
                </a:solidFill>
              </a:rPr>
              <a:t> cm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latin typeface="Bernard MT Condensed" pitchFamily="18" charset="0"/>
              </a:rPr>
              <a:t>SI - Unit</a:t>
            </a:r>
            <a:endParaRPr lang="en-US" dirty="0">
              <a:solidFill>
                <a:srgbClr val="002060"/>
              </a:solidFill>
              <a:latin typeface="Bernard MT Condensed" pitchFamily="18" charset="0"/>
            </a:endParaRPr>
          </a:p>
        </p:txBody>
      </p:sp>
      <p:sp>
        <p:nvSpPr>
          <p:cNvPr id="3" name="Content Placeholder 2"/>
          <p:cNvSpPr>
            <a:spLocks noGrp="1"/>
          </p:cNvSpPr>
          <p:nvPr>
            <p:ph idx="1"/>
          </p:nvPr>
        </p:nvSpPr>
        <p:spPr/>
        <p:txBody>
          <a:bodyPr/>
          <a:lstStyle/>
          <a:p>
            <a:pPr>
              <a:buNone/>
            </a:pPr>
            <a:r>
              <a:rPr lang="en-US" dirty="0" smtClean="0"/>
              <a:t>		</a:t>
            </a:r>
          </a:p>
          <a:p>
            <a:pPr>
              <a:buNone/>
            </a:pPr>
            <a:r>
              <a:rPr lang="en-US" dirty="0"/>
              <a:t>	</a:t>
            </a:r>
            <a:r>
              <a:rPr lang="en-US" dirty="0" smtClean="0"/>
              <a:t>	</a:t>
            </a:r>
            <a:r>
              <a:rPr lang="en-US" sz="3600" dirty="0" smtClean="0">
                <a:solidFill>
                  <a:srgbClr val="FF0000"/>
                </a:solidFill>
                <a:latin typeface="Algerian" pitchFamily="82" charset="0"/>
              </a:rPr>
              <a:t>SI unit is </a:t>
            </a:r>
            <a:r>
              <a:rPr lang="en-US" sz="3600" b="1" dirty="0" smtClean="0">
                <a:solidFill>
                  <a:srgbClr val="FF0000"/>
                </a:solidFill>
                <a:latin typeface="Algerian" pitchFamily="82" charset="0"/>
              </a:rPr>
              <a:t>‘Coulomb Meter’</a:t>
            </a:r>
            <a:endParaRPr lang="en-US" b="1" dirty="0" smtClean="0">
              <a:solidFill>
                <a:srgbClr val="FF0000"/>
              </a:solidFill>
              <a:latin typeface="Algerian" pitchFamily="82" charset="0"/>
            </a:endParaRPr>
          </a:p>
          <a:p>
            <a:pPr>
              <a:buNone/>
            </a:pPr>
            <a:r>
              <a:rPr lang="en-US" b="1" dirty="0"/>
              <a:t>	</a:t>
            </a:r>
            <a:r>
              <a:rPr lang="en-US" b="1" dirty="0" smtClean="0"/>
              <a:t>	</a:t>
            </a:r>
          </a:p>
          <a:p>
            <a:pPr>
              <a:buNone/>
            </a:pPr>
            <a:r>
              <a:rPr lang="en-US" sz="4800" dirty="0" smtClean="0"/>
              <a:t>  </a:t>
            </a:r>
            <a:r>
              <a:rPr lang="en-US" sz="7200" dirty="0" smtClean="0">
                <a:solidFill>
                  <a:srgbClr val="0070C0"/>
                </a:solidFill>
                <a:latin typeface="Bodoni MT Black" pitchFamily="18" charset="0"/>
              </a:rPr>
              <a:t>1</a:t>
            </a:r>
            <a:r>
              <a:rPr lang="en-US" sz="4800" dirty="0" smtClean="0">
                <a:solidFill>
                  <a:srgbClr val="0070C0"/>
                </a:solidFill>
                <a:latin typeface="Bodoni MT Black" pitchFamily="18" charset="0"/>
              </a:rPr>
              <a:t>D = 3.336 x 10</a:t>
            </a:r>
            <a:r>
              <a:rPr lang="en-US" sz="4800" baseline="30000" dirty="0" smtClean="0">
                <a:solidFill>
                  <a:srgbClr val="0070C0"/>
                </a:solidFill>
                <a:latin typeface="Bodoni MT Black" pitchFamily="18" charset="0"/>
              </a:rPr>
              <a:t>-30</a:t>
            </a:r>
            <a:r>
              <a:rPr lang="en-US" sz="4800" dirty="0" smtClean="0">
                <a:solidFill>
                  <a:srgbClr val="0070C0"/>
                </a:solidFill>
                <a:latin typeface="Bodoni MT Black" pitchFamily="18" charset="0"/>
              </a:rPr>
              <a:t> C . M. </a:t>
            </a:r>
            <a:endParaRPr lang="en-US" sz="2400" b="1" dirty="0">
              <a:solidFill>
                <a:srgbClr val="0070C0"/>
              </a:solidFill>
              <a:latin typeface="Bodoni MT Black"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dirty="0" smtClean="0"/>
          </a:p>
          <a:p>
            <a:pPr algn="ctr">
              <a:buNone/>
            </a:pPr>
            <a:r>
              <a:rPr lang="en-US" dirty="0" smtClean="0">
                <a:solidFill>
                  <a:srgbClr val="00B0F0"/>
                </a:solidFill>
                <a:latin typeface="Franklin Gothic Heavy" pitchFamily="34" charset="0"/>
              </a:rPr>
              <a:t>Dipole moment is Vector quantity having magnitude and direction</a:t>
            </a:r>
            <a:endParaRPr lang="en-US" dirty="0">
              <a:solidFill>
                <a:srgbClr val="00B0F0"/>
              </a:solidFill>
              <a:latin typeface="Franklin Gothic Heavy"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C00000"/>
                </a:solidFill>
                <a:latin typeface="Bodoni MT Black" pitchFamily="18" charset="0"/>
              </a:rPr>
              <a:t> </a:t>
            </a:r>
            <a:r>
              <a:rPr lang="en-US" b="1" dirty="0" smtClean="0">
                <a:solidFill>
                  <a:srgbClr val="C00000"/>
                </a:solidFill>
                <a:latin typeface="Bodoni MT Black" pitchFamily="18" charset="0"/>
              </a:rPr>
              <a:t>Dipole Moment of </a:t>
            </a:r>
            <a:r>
              <a:rPr lang="en-US" b="1" dirty="0" err="1" smtClean="0">
                <a:solidFill>
                  <a:srgbClr val="C00000"/>
                </a:solidFill>
                <a:latin typeface="Bodoni MT Black" pitchFamily="18" charset="0"/>
              </a:rPr>
              <a:t>of</a:t>
            </a:r>
            <a:r>
              <a:rPr lang="en-US" b="1" dirty="0" smtClean="0">
                <a:solidFill>
                  <a:srgbClr val="C00000"/>
                </a:solidFill>
                <a:latin typeface="Bodoni MT Black" pitchFamily="18" charset="0"/>
              </a:rPr>
              <a:t> </a:t>
            </a:r>
            <a:r>
              <a:rPr lang="en-US" dirty="0" smtClean="0">
                <a:solidFill>
                  <a:srgbClr val="C00000"/>
                </a:solidFill>
                <a:latin typeface="Bodoni MT Black" pitchFamily="18" charset="0"/>
                <a:cs typeface="Arial" pitchFamily="34" charset="0"/>
              </a:rPr>
              <a:t>CHCL</a:t>
            </a:r>
            <a:r>
              <a:rPr lang="en-US" baseline="-25000" dirty="0" smtClean="0">
                <a:solidFill>
                  <a:srgbClr val="C00000"/>
                </a:solidFill>
                <a:latin typeface="Bodoni MT Black" pitchFamily="18" charset="0"/>
                <a:cs typeface="Arial" pitchFamily="34" charset="0"/>
              </a:rPr>
              <a:t>3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a:t>
            </a:r>
          </a:p>
          <a:p>
            <a:pPr>
              <a:buNone/>
            </a:pPr>
            <a:endParaRPr lang="en-US" dirty="0" smtClean="0"/>
          </a:p>
          <a:p>
            <a:pPr>
              <a:buNone/>
            </a:pPr>
            <a:r>
              <a:rPr lang="en-US" dirty="0" smtClean="0"/>
              <a:t>		</a:t>
            </a:r>
            <a:r>
              <a:rPr lang="en-US" b="1" dirty="0" smtClean="0"/>
              <a:t> </a:t>
            </a:r>
            <a:r>
              <a:rPr lang="en-US" b="1" dirty="0" smtClean="0">
                <a:solidFill>
                  <a:srgbClr val="7030A0"/>
                </a:solidFill>
                <a:latin typeface="Algerian" pitchFamily="82" charset="0"/>
              </a:rPr>
              <a:t>Therefore, polar molecules have...</a:t>
            </a:r>
          </a:p>
          <a:p>
            <a:pPr>
              <a:buNone/>
            </a:pPr>
            <a:r>
              <a:rPr lang="en-US" dirty="0" smtClean="0">
                <a:solidFill>
                  <a:srgbClr val="00B050"/>
                </a:solidFill>
                <a:latin typeface="Arial Black" pitchFamily="34" charset="0"/>
              </a:rPr>
              <a:t>– asymmetrical shape (lone pairs) or</a:t>
            </a:r>
          </a:p>
          <a:p>
            <a:pPr>
              <a:buNone/>
            </a:pPr>
            <a:r>
              <a:rPr lang="en-US" dirty="0" smtClean="0">
                <a:solidFill>
                  <a:srgbClr val="FF0000"/>
                </a:solidFill>
                <a:latin typeface="Bauhaus 93" pitchFamily="82" charset="0"/>
              </a:rPr>
              <a:t>– asymmetrical atoms</a:t>
            </a:r>
            <a:endParaRPr lang="en-US" dirty="0">
              <a:solidFill>
                <a:srgbClr val="FF0000"/>
              </a:solidFill>
              <a:latin typeface="Bauhaus 93" pitchFamily="82"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Rounded MT Bold" pitchFamily="34" charset="0"/>
                <a:cs typeface="Arial" pitchFamily="34" charset="0"/>
              </a:rPr>
              <a:t> </a:t>
            </a:r>
            <a:endParaRPr lang="en-US" dirty="0">
              <a:latin typeface="Arial Rounded MT Bold" pitchFamily="34" charset="0"/>
              <a:cs typeface="Arial" pitchFamily="34" charset="0"/>
            </a:endParaRPr>
          </a:p>
        </p:txBody>
      </p:sp>
      <p:sp>
        <p:nvSpPr>
          <p:cNvPr id="3" name="Content Placeholder 2"/>
          <p:cNvSpPr>
            <a:spLocks noGrp="1"/>
          </p:cNvSpPr>
          <p:nvPr>
            <p:ph idx="1"/>
          </p:nvPr>
        </p:nvSpPr>
        <p:spPr/>
        <p:txBody>
          <a:bodyPr/>
          <a:lstStyle/>
          <a:p>
            <a:pPr>
              <a:buNone/>
            </a:pPr>
            <a:r>
              <a:rPr lang="en-US" dirty="0" smtClean="0">
                <a:solidFill>
                  <a:srgbClr val="FF0000"/>
                </a:solidFill>
              </a:rPr>
              <a:t> </a:t>
            </a:r>
            <a:r>
              <a:rPr lang="en-US" dirty="0" smtClean="0">
                <a:solidFill>
                  <a:srgbClr val="FF0000"/>
                </a:solidFill>
                <a:latin typeface="Algerian" pitchFamily="82" charset="0"/>
              </a:rPr>
              <a:t>Identification of Ortho, meta, </a:t>
            </a:r>
            <a:r>
              <a:rPr lang="en-US" dirty="0" err="1" smtClean="0">
                <a:solidFill>
                  <a:srgbClr val="FF0000"/>
                </a:solidFill>
                <a:latin typeface="Algerian" pitchFamily="82" charset="0"/>
              </a:rPr>
              <a:t>para</a:t>
            </a:r>
            <a:r>
              <a:rPr lang="en-US" dirty="0" smtClean="0">
                <a:solidFill>
                  <a:srgbClr val="FF0000"/>
                </a:solidFill>
                <a:latin typeface="Algerian" pitchFamily="82" charset="0"/>
              </a:rPr>
              <a:t> Isomers:</a:t>
            </a:r>
          </a:p>
          <a:p>
            <a:pPr>
              <a:buNone/>
            </a:pPr>
            <a:r>
              <a:rPr lang="en-US" dirty="0" smtClean="0">
                <a:solidFill>
                  <a:srgbClr val="7030A0"/>
                </a:solidFill>
                <a:latin typeface="Algerian" pitchFamily="82" charset="0"/>
              </a:rPr>
              <a:t>Bi-substituted  Benzene has three isomers i.e.</a:t>
            </a:r>
          </a:p>
          <a:p>
            <a:pPr marL="514350" indent="-514350">
              <a:buAutoNum type="alphaLcParenR"/>
            </a:pPr>
            <a:r>
              <a:rPr lang="en-US" dirty="0" smtClean="0">
                <a:solidFill>
                  <a:srgbClr val="0070C0"/>
                </a:solidFill>
                <a:latin typeface="Algerian" pitchFamily="82" charset="0"/>
              </a:rPr>
              <a:t>Ortho, </a:t>
            </a:r>
          </a:p>
          <a:p>
            <a:pPr marL="514350" indent="-514350">
              <a:buAutoNum type="alphaLcParenR"/>
            </a:pPr>
            <a:r>
              <a:rPr lang="en-US" dirty="0" smtClean="0">
                <a:solidFill>
                  <a:srgbClr val="0070C0"/>
                </a:solidFill>
                <a:latin typeface="Algerian" pitchFamily="82" charset="0"/>
              </a:rPr>
              <a:t>Meta, </a:t>
            </a:r>
          </a:p>
          <a:p>
            <a:pPr marL="514350" indent="-514350">
              <a:buAutoNum type="alphaLcParenR"/>
            </a:pPr>
            <a:r>
              <a:rPr lang="en-US" dirty="0" smtClean="0">
                <a:solidFill>
                  <a:srgbClr val="0070C0"/>
                </a:solidFill>
                <a:latin typeface="Algerian" pitchFamily="82" charset="0"/>
              </a:rPr>
              <a:t>Para – substituted benzene.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dirty="0" err="1" smtClean="0">
                <a:solidFill>
                  <a:srgbClr val="FF0000"/>
                </a:solidFill>
                <a:latin typeface="Bodoni MT Black" pitchFamily="18" charset="0"/>
              </a:rPr>
              <a:t>ortho</a:t>
            </a:r>
            <a:r>
              <a:rPr lang="en-US" dirty="0" smtClean="0">
                <a:solidFill>
                  <a:srgbClr val="FF0000"/>
                </a:solidFill>
                <a:latin typeface="Bodoni MT Black" pitchFamily="18" charset="0"/>
              </a:rPr>
              <a:t> – substituted benzene.</a:t>
            </a:r>
            <a:r>
              <a:rPr lang="en-US" dirty="0" smtClean="0"/>
              <a:t/>
            </a:r>
            <a:br>
              <a:rPr lang="en-US" dirty="0" smtClean="0"/>
            </a:br>
            <a:endParaRPr lang="en-US" dirty="0"/>
          </a:p>
        </p:txBody>
      </p:sp>
      <p:sp>
        <p:nvSpPr>
          <p:cNvPr id="3" name="Content Placeholder 2"/>
          <p:cNvSpPr>
            <a:spLocks noGrp="1"/>
          </p:cNvSpPr>
          <p:nvPr>
            <p:ph idx="1"/>
          </p:nvPr>
        </p:nvSpPr>
        <p:spPr>
          <a:xfrm>
            <a:off x="304800" y="1295400"/>
            <a:ext cx="8686800" cy="4784725"/>
          </a:xfrm>
        </p:spPr>
        <p:txBody>
          <a:bodyPr/>
          <a:lstStyle/>
          <a:p>
            <a:pPr>
              <a:buNone/>
            </a:pPr>
            <a:r>
              <a:rPr lang="en-US" dirty="0" smtClean="0">
                <a:solidFill>
                  <a:srgbClr val="00B0F0"/>
                </a:solidFill>
                <a:latin typeface="Arial Black" pitchFamily="34" charset="0"/>
              </a:rPr>
              <a:t>    u = 2.6 D</a:t>
            </a:r>
          </a:p>
          <a:p>
            <a:pPr>
              <a:buNone/>
            </a:pPr>
            <a:r>
              <a:rPr lang="en-US" dirty="0" smtClean="0"/>
              <a:t>					</a:t>
            </a: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Cl</a:t>
            </a:r>
            <a:endParaRPr lang="en-US" dirty="0" smtClean="0">
              <a:solidFill>
                <a:srgbClr val="037B11"/>
              </a:solidFill>
            </a:endParaRPr>
          </a:p>
          <a:p>
            <a:pPr>
              <a:buNone/>
            </a:pPr>
            <a:r>
              <a:rPr lang="en-US" dirty="0" smtClean="0"/>
              <a:t>						   </a:t>
            </a: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Cl</a:t>
            </a:r>
            <a:endParaRPr lang="en-US" dirty="0" smtClean="0">
              <a:solidFill>
                <a:srgbClr val="00B0F0"/>
              </a:solidFill>
            </a:endParaRPr>
          </a:p>
          <a:p>
            <a:pPr>
              <a:buNone/>
            </a:pPr>
            <a:r>
              <a:rPr lang="en-US" dirty="0" smtClean="0"/>
              <a:t> </a:t>
            </a:r>
            <a:endParaRPr lang="en-US" dirty="0"/>
          </a:p>
        </p:txBody>
      </p:sp>
      <p:sp>
        <p:nvSpPr>
          <p:cNvPr id="4" name="Flowchart: Preparation 3"/>
          <p:cNvSpPr/>
          <p:nvPr/>
        </p:nvSpPr>
        <p:spPr>
          <a:xfrm rot="5400000">
            <a:off x="2971798" y="2895602"/>
            <a:ext cx="2286002" cy="1981199"/>
          </a:xfrm>
          <a:prstGeom prst="flowChartPrepa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rot="5400000" flipH="1" flipV="1">
            <a:off x="4077494" y="2628106"/>
            <a:ext cx="227806"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5181600" y="3048000"/>
            <a:ext cx="152400"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3733800" y="34290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latin typeface="Bernard MT Condensed" pitchFamily="18" charset="0"/>
              </a:rPr>
              <a:t> </a:t>
            </a:r>
            <a:endParaRPr lang="en-US" dirty="0">
              <a:solidFill>
                <a:srgbClr val="FF0000"/>
              </a:solidFill>
              <a:latin typeface="Bernard MT Condensed" pitchFamily="18" charset="0"/>
            </a:endParaRPr>
          </a:p>
        </p:txBody>
      </p:sp>
      <p:sp>
        <p:nvSpPr>
          <p:cNvPr id="3" name="Content Placeholder 2"/>
          <p:cNvSpPr>
            <a:spLocks noGrp="1"/>
          </p:cNvSpPr>
          <p:nvPr>
            <p:ph idx="1"/>
          </p:nvPr>
        </p:nvSpPr>
        <p:spPr/>
        <p:txBody>
          <a:bodyPr>
            <a:normAutofit/>
          </a:bodyPr>
          <a:lstStyle/>
          <a:p>
            <a:pPr>
              <a:buNone/>
            </a:pPr>
            <a:endParaRPr lang="en-US" dirty="0" smtClean="0"/>
          </a:p>
          <a:p>
            <a:pPr>
              <a:buNone/>
            </a:pPr>
            <a:endParaRPr lang="en-US" dirty="0" smtClean="0"/>
          </a:p>
          <a:p>
            <a:pPr>
              <a:buNone/>
            </a:pPr>
            <a:endParaRPr lang="en-US" dirty="0" smtClean="0"/>
          </a:p>
          <a:p>
            <a:pPr>
              <a:buNone/>
            </a:pPr>
            <a:r>
              <a:rPr lang="en-US" dirty="0"/>
              <a:t>	</a:t>
            </a:r>
          </a:p>
        </p:txBody>
      </p:sp>
      <p:pic>
        <p:nvPicPr>
          <p:cNvPr id="4" name="Picture 4" descr="Acid and carbonate"/>
          <p:cNvPicPr>
            <a:picLocks noChangeAspect="1" noChangeArrowheads="1"/>
          </p:cNvPicPr>
          <p:nvPr/>
        </p:nvPicPr>
        <p:blipFill>
          <a:blip r:embed="rId2"/>
          <a:srcRect l="2180" t="3758" r="4361" b="3424"/>
          <a:stretch>
            <a:fillRect/>
          </a:stretch>
        </p:blipFill>
        <p:spPr bwMode="auto">
          <a:xfrm>
            <a:off x="2514600" y="914400"/>
            <a:ext cx="5761038" cy="3282950"/>
          </a:xfrm>
          <a:prstGeom prst="rect">
            <a:avLst/>
          </a:prstGeom>
          <a:noFill/>
        </p:spPr>
      </p:pic>
      <p:pic>
        <p:nvPicPr>
          <p:cNvPr id="5" name="Picture 4" descr="NA00119_"/>
          <p:cNvPicPr>
            <a:picLocks noChangeAspect="1" noChangeArrowheads="1"/>
          </p:cNvPicPr>
          <p:nvPr/>
        </p:nvPicPr>
        <p:blipFill>
          <a:blip r:embed="rId3"/>
          <a:srcRect/>
          <a:stretch>
            <a:fillRect/>
          </a:stretch>
        </p:blipFill>
        <p:spPr bwMode="auto">
          <a:xfrm>
            <a:off x="0" y="0"/>
            <a:ext cx="2320925" cy="2324100"/>
          </a:xfrm>
          <a:prstGeom prst="rect">
            <a:avLst/>
          </a:prstGeom>
          <a:noFill/>
        </p:spPr>
      </p:pic>
      <p:pic>
        <p:nvPicPr>
          <p:cNvPr id="6" name="Picture 5" descr="NA00121_"/>
          <p:cNvPicPr>
            <a:picLocks noChangeAspect="1" noChangeArrowheads="1"/>
          </p:cNvPicPr>
          <p:nvPr/>
        </p:nvPicPr>
        <p:blipFill>
          <a:blip r:embed="rId4"/>
          <a:srcRect/>
          <a:stretch>
            <a:fillRect/>
          </a:stretch>
        </p:blipFill>
        <p:spPr bwMode="auto">
          <a:xfrm>
            <a:off x="5788025" y="4343400"/>
            <a:ext cx="3355975" cy="2114550"/>
          </a:xfrm>
          <a:prstGeom prst="rect">
            <a:avLst/>
          </a:prstGeom>
          <a:noFill/>
        </p:spPr>
      </p:pic>
      <p:pic>
        <p:nvPicPr>
          <p:cNvPr id="7" name="Picture 16" descr="BD05176_"/>
          <p:cNvPicPr>
            <a:picLocks noChangeAspect="1" noChangeArrowheads="1"/>
          </p:cNvPicPr>
          <p:nvPr/>
        </p:nvPicPr>
        <p:blipFill>
          <a:blip r:embed="rId5"/>
          <a:srcRect/>
          <a:stretch>
            <a:fillRect/>
          </a:stretch>
        </p:blipFill>
        <p:spPr bwMode="auto">
          <a:xfrm>
            <a:off x="685800" y="4419600"/>
            <a:ext cx="2187575" cy="2184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7030A0"/>
                </a:solidFill>
                <a:latin typeface="Bodoni MT Black" pitchFamily="18" charset="0"/>
              </a:rPr>
              <a:t>meta – substituted benzene.</a:t>
            </a:r>
            <a:r>
              <a:rPr lang="en-US" dirty="0" smtClean="0"/>
              <a:t/>
            </a:r>
            <a:br>
              <a:rPr lang="en-US" dirty="0" smtClean="0"/>
            </a:br>
            <a:endParaRPr lang="en-US" dirty="0"/>
          </a:p>
        </p:txBody>
      </p:sp>
      <p:sp>
        <p:nvSpPr>
          <p:cNvPr id="3" name="Content Placeholder 2"/>
          <p:cNvSpPr>
            <a:spLocks noGrp="1"/>
          </p:cNvSpPr>
          <p:nvPr>
            <p:ph idx="1"/>
          </p:nvPr>
        </p:nvSpPr>
        <p:spPr>
          <a:xfrm>
            <a:off x="304800" y="1295400"/>
            <a:ext cx="8686800" cy="4784725"/>
          </a:xfrm>
        </p:spPr>
        <p:txBody>
          <a:bodyPr/>
          <a:lstStyle/>
          <a:p>
            <a:pPr>
              <a:buNone/>
            </a:pPr>
            <a:r>
              <a:rPr lang="en-US" dirty="0" smtClean="0">
                <a:solidFill>
                  <a:srgbClr val="FF0000"/>
                </a:solidFill>
                <a:latin typeface="Arial Rounded MT Bold" pitchFamily="34" charset="0"/>
              </a:rPr>
              <a:t>      </a:t>
            </a:r>
            <a:r>
              <a:rPr lang="en-US" dirty="0" smtClean="0">
                <a:solidFill>
                  <a:srgbClr val="00B050"/>
                </a:solidFill>
                <a:latin typeface="Arial Rounded MT Bold" pitchFamily="34" charset="0"/>
              </a:rPr>
              <a:t>u = 1.5 D</a:t>
            </a:r>
          </a:p>
          <a:p>
            <a:pPr>
              <a:buNone/>
            </a:pPr>
            <a:r>
              <a:rPr lang="en-US" dirty="0" smtClean="0"/>
              <a:t>				         </a:t>
            </a: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Cl</a:t>
            </a:r>
            <a:r>
              <a:rPr lang="en-US" dirty="0" smtClean="0"/>
              <a:t> </a:t>
            </a:r>
          </a:p>
          <a:p>
            <a:pPr>
              <a:buNone/>
            </a:pPr>
            <a:endParaRPr lang="en-US" dirty="0" smtClean="0"/>
          </a:p>
          <a:p>
            <a:pPr>
              <a:buNone/>
            </a:pPr>
            <a:endParaRPr lang="en-US" dirty="0" smtClean="0"/>
          </a:p>
          <a:p>
            <a:pPr>
              <a:buNone/>
            </a:pPr>
            <a:endParaRPr lang="en-US" dirty="0" smtClean="0"/>
          </a:p>
          <a:p>
            <a:pPr>
              <a:buNone/>
            </a:pPr>
            <a:r>
              <a:rPr lang="en-US" dirty="0" smtClean="0"/>
              <a:t>						    </a:t>
            </a: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Cl</a:t>
            </a:r>
            <a:r>
              <a:rPr lang="en-US" dirty="0" smtClean="0"/>
              <a:t>						    </a:t>
            </a:r>
          </a:p>
        </p:txBody>
      </p:sp>
      <p:sp>
        <p:nvSpPr>
          <p:cNvPr id="4" name="Flowchart: Preparation 3"/>
          <p:cNvSpPr/>
          <p:nvPr/>
        </p:nvSpPr>
        <p:spPr>
          <a:xfrm rot="5400000">
            <a:off x="3047998" y="2971802"/>
            <a:ext cx="2286002" cy="1981199"/>
          </a:xfrm>
          <a:prstGeom prst="flowChartPrepa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rot="5400000">
            <a:off x="4115594" y="2666206"/>
            <a:ext cx="151606"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181600" y="4648200"/>
            <a:ext cx="2286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3733800" y="34290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00B0F0"/>
                </a:solidFill>
                <a:latin typeface="Bodoni MT Black" pitchFamily="18" charset="0"/>
              </a:rPr>
              <a:t>para</a:t>
            </a:r>
            <a:r>
              <a:rPr lang="en-US" dirty="0" smtClean="0">
                <a:solidFill>
                  <a:srgbClr val="00B0F0"/>
                </a:solidFill>
                <a:latin typeface="Bodoni MT Black" pitchFamily="18" charset="0"/>
              </a:rPr>
              <a:t> – substituted benzene. </a:t>
            </a:r>
            <a:endParaRPr lang="en-US" dirty="0">
              <a:solidFill>
                <a:srgbClr val="00B0F0"/>
              </a:solidFill>
              <a:latin typeface="Bodoni MT Black" pitchFamily="18" charset="0"/>
            </a:endParaRPr>
          </a:p>
        </p:txBody>
      </p:sp>
      <p:sp>
        <p:nvSpPr>
          <p:cNvPr id="3" name="Content Placeholder 2"/>
          <p:cNvSpPr>
            <a:spLocks noGrp="1"/>
          </p:cNvSpPr>
          <p:nvPr>
            <p:ph idx="1"/>
          </p:nvPr>
        </p:nvSpPr>
        <p:spPr>
          <a:xfrm>
            <a:off x="228600" y="1447800"/>
            <a:ext cx="8686800" cy="4525963"/>
          </a:xfrm>
        </p:spPr>
        <p:txBody>
          <a:bodyPr>
            <a:normAutofit/>
          </a:bodyPr>
          <a:lstStyle/>
          <a:p>
            <a:pPr>
              <a:buNone/>
            </a:pPr>
            <a:r>
              <a:rPr lang="en-US" dirty="0" smtClean="0"/>
              <a:t>  </a:t>
            </a:r>
            <a:r>
              <a:rPr lang="en-US" dirty="0" smtClean="0">
                <a:solidFill>
                  <a:srgbClr val="FF0000"/>
                </a:solidFill>
                <a:latin typeface="Bernard MT Condensed" pitchFamily="18" charset="0"/>
              </a:rPr>
              <a:t>u = 0 D</a:t>
            </a:r>
          </a:p>
          <a:p>
            <a:pPr>
              <a:buNone/>
            </a:pPr>
            <a:r>
              <a:rPr lang="en-US" dirty="0" smtClean="0"/>
              <a:t>					</a:t>
            </a:r>
            <a:r>
              <a:rPr lang="en-US" b="1" dirty="0" smtClean="0">
                <a:ln w="18000">
                  <a:solidFill>
                    <a:schemeClr val="accent2">
                      <a:satMod val="140000"/>
                    </a:schemeClr>
                  </a:solidFill>
                  <a:prstDash val="solid"/>
                  <a:miter lim="800000"/>
                </a:ln>
                <a:solidFill>
                  <a:srgbClr val="00B050"/>
                </a:solidFill>
                <a:effectLst>
                  <a:outerShdw blurRad="25500" dist="23000" dir="7020000" algn="tl">
                    <a:srgbClr val="000000">
                      <a:alpha val="50000"/>
                    </a:srgbClr>
                  </a:outerShdw>
                </a:effectLst>
              </a:rPr>
              <a:t>Cl</a:t>
            </a:r>
            <a:endParaRPr lang="en-US" dirty="0" smtClean="0">
              <a:solidFill>
                <a:srgbClr val="00B050"/>
              </a:solidFill>
            </a:endParaRP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					 </a:t>
            </a: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Cl</a:t>
            </a:r>
            <a:endParaRPr lang="en-US" dirty="0" smtClean="0"/>
          </a:p>
        </p:txBody>
      </p:sp>
      <p:sp>
        <p:nvSpPr>
          <p:cNvPr id="5" name="Flowchart: Preparation 4"/>
          <p:cNvSpPr/>
          <p:nvPr/>
        </p:nvSpPr>
        <p:spPr>
          <a:xfrm rot="5400000">
            <a:off x="3047998" y="2819402"/>
            <a:ext cx="2286002" cy="1981199"/>
          </a:xfrm>
          <a:prstGeom prst="flowChartPrepa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733800" y="34290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rot="5400000">
            <a:off x="4076700" y="2628900"/>
            <a:ext cx="229394"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4077494" y="4990306"/>
            <a:ext cx="227806" cy="794"/>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838200"/>
          </a:xfrm>
        </p:spPr>
        <p:txBody>
          <a:bodyPr/>
          <a:lstStyle/>
          <a:p>
            <a:pPr algn="ctr"/>
            <a:r>
              <a:rPr lang="en-US" dirty="0" smtClean="0"/>
              <a:t>  </a:t>
            </a:r>
            <a:r>
              <a:rPr lang="en-US" dirty="0" smtClean="0">
                <a:solidFill>
                  <a:srgbClr val="00B0F0"/>
                </a:solidFill>
                <a:latin typeface="Goudy Stout" pitchFamily="18" charset="0"/>
              </a:rPr>
              <a:t>THE END</a:t>
            </a:r>
            <a:endParaRPr lang="en-US" dirty="0">
              <a:solidFill>
                <a:srgbClr val="00B0F0"/>
              </a:solidFill>
              <a:latin typeface="Goudy Stout" pitchFamily="18" charset="0"/>
            </a:endParaRPr>
          </a:p>
        </p:txBody>
      </p:sp>
      <p:sp>
        <p:nvSpPr>
          <p:cNvPr id="3" name="Content Placeholder 2"/>
          <p:cNvSpPr>
            <a:spLocks noGrp="1"/>
          </p:cNvSpPr>
          <p:nvPr>
            <p:ph idx="1"/>
          </p:nvPr>
        </p:nvSpPr>
        <p:spPr/>
        <p:txBody>
          <a:bodyPr>
            <a:normAutofit lnSpcReduction="10000"/>
          </a:bodyPr>
          <a:lstStyle/>
          <a:p>
            <a:pPr>
              <a:buNone/>
            </a:pPr>
            <a:endParaRPr lang="en-US" dirty="0" smtClean="0"/>
          </a:p>
          <a:p>
            <a:pPr>
              <a:buNone/>
            </a:pPr>
            <a:r>
              <a:rPr lang="en-US" dirty="0" smtClean="0"/>
              <a:t>	</a:t>
            </a:r>
            <a:r>
              <a:rPr lang="en-US" sz="14800" dirty="0" smtClean="0">
                <a:solidFill>
                  <a:srgbClr val="FF00FF"/>
                </a:solidFill>
                <a:latin typeface="Edwardian Script ITC" pitchFamily="66" charset="0"/>
              </a:rPr>
              <a:t>Thank You !</a:t>
            </a:r>
            <a:r>
              <a:rPr lang="en-US" sz="1200" dirty="0" smtClean="0">
                <a:solidFill>
                  <a:srgbClr val="FF00FF"/>
                </a:solidFill>
                <a:latin typeface="Edwardian Script ITC" pitchFamily="66" charset="0"/>
              </a:rPr>
              <a:t>,</a:t>
            </a:r>
            <a:r>
              <a:rPr lang="en-US" sz="1800" dirty="0" smtClean="0">
                <a:solidFill>
                  <a:srgbClr val="FF00FF"/>
                </a:solidFill>
                <a:latin typeface="Edwardian Script ITC" pitchFamily="66" charset="0"/>
              </a:rPr>
              <a:t>					</a:t>
            </a:r>
          </a:p>
          <a:p>
            <a:pPr>
              <a:buNone/>
            </a:pPr>
            <a:r>
              <a:rPr lang="en-US" sz="1800" dirty="0" smtClean="0">
                <a:solidFill>
                  <a:srgbClr val="FF00FF"/>
                </a:solidFill>
                <a:latin typeface="Edwardian Script ITC" pitchFamily="66" charset="0"/>
              </a:rPr>
              <a:t>					       </a:t>
            </a:r>
            <a:r>
              <a:rPr lang="en-US" dirty="0" smtClean="0">
                <a:solidFill>
                  <a:srgbClr val="0000FF"/>
                </a:solidFill>
                <a:latin typeface="Edwardian Script ITC" pitchFamily="66" charset="0"/>
              </a:rPr>
              <a:t>-  </a:t>
            </a:r>
            <a:r>
              <a:rPr lang="en-US" dirty="0" smtClean="0">
                <a:solidFill>
                  <a:srgbClr val="0000FF"/>
                </a:solidFill>
                <a:latin typeface="Blackadder ITC" pitchFamily="82" charset="0"/>
              </a:rPr>
              <a:t>Mr. </a:t>
            </a:r>
            <a:r>
              <a:rPr lang="en-US" dirty="0" err="1" smtClean="0">
                <a:solidFill>
                  <a:srgbClr val="0000FF"/>
                </a:solidFill>
                <a:latin typeface="Blackadder ITC" pitchFamily="82" charset="0"/>
              </a:rPr>
              <a:t>Maulage</a:t>
            </a:r>
            <a:r>
              <a:rPr lang="en-US" dirty="0" smtClean="0">
                <a:solidFill>
                  <a:srgbClr val="0000FF"/>
                </a:solidFill>
                <a:latin typeface="Blackadder ITC" pitchFamily="82" charset="0"/>
              </a:rPr>
              <a:t>  S . B. </a:t>
            </a:r>
            <a:endParaRPr lang="en-US" sz="1600" dirty="0" smtClean="0">
              <a:solidFill>
                <a:srgbClr val="0000FF"/>
              </a:solidFill>
              <a:latin typeface="Blackadder ITC" pitchFamily="82" charset="0"/>
            </a:endParaRPr>
          </a:p>
          <a:p>
            <a:pPr>
              <a:buNone/>
            </a:pPr>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Bernard MT Condensed" pitchFamily="18" charset="0"/>
              </a:rPr>
              <a:t>Dipole Moment &amp; Molecular structure</a:t>
            </a:r>
            <a:endParaRPr lang="en-US" dirty="0"/>
          </a:p>
        </p:txBody>
      </p:sp>
      <p:sp>
        <p:nvSpPr>
          <p:cNvPr id="3" name="Content Placeholder 2"/>
          <p:cNvSpPr>
            <a:spLocks noGrp="1"/>
          </p:cNvSpPr>
          <p:nvPr>
            <p:ph idx="1"/>
          </p:nvPr>
        </p:nvSpPr>
        <p:spPr/>
        <p:txBody>
          <a:bodyPr/>
          <a:lstStyle/>
          <a:p>
            <a:pPr>
              <a:buNone/>
            </a:pPr>
            <a:r>
              <a:rPr lang="en-US" dirty="0" smtClean="0">
                <a:solidFill>
                  <a:srgbClr val="FF0000"/>
                </a:solidFill>
                <a:latin typeface="Bernard MT Condensed" pitchFamily="18" charset="0"/>
              </a:rPr>
              <a:t>Definition: </a:t>
            </a:r>
          </a:p>
          <a:p>
            <a:pPr>
              <a:buNone/>
            </a:pPr>
            <a:r>
              <a:rPr lang="en-US" dirty="0" smtClean="0">
                <a:solidFill>
                  <a:srgbClr val="7030A0"/>
                </a:solidFill>
                <a:latin typeface="Bernard MT Condensed" pitchFamily="18" charset="0"/>
              </a:rPr>
              <a:t>“ The product of charges and the distance between the charges”.</a:t>
            </a:r>
          </a:p>
          <a:p>
            <a:pPr>
              <a:buNone/>
            </a:pPr>
            <a:endParaRPr lang="en-US" dirty="0" smtClean="0">
              <a:solidFill>
                <a:srgbClr val="7030A0"/>
              </a:solidFill>
              <a:latin typeface="Bernard MT Condensed" pitchFamily="18" charset="0"/>
            </a:endParaRPr>
          </a:p>
          <a:p>
            <a:pPr algn="just">
              <a:buNone/>
            </a:pPr>
            <a:r>
              <a:rPr lang="en-US" dirty="0" smtClean="0">
                <a:solidFill>
                  <a:srgbClr val="00B0F0"/>
                </a:solidFill>
                <a:latin typeface="Bernard MT Condensed" pitchFamily="18" charset="0"/>
              </a:rPr>
              <a:t>Dipole Moment is a measure of the degree of Polarity of a molecule. </a:t>
            </a:r>
          </a:p>
          <a:p>
            <a:pPr>
              <a:buNone/>
            </a:pPr>
            <a:r>
              <a:rPr lang="en-U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p:txBody>
          <a:bodyPr>
            <a:normAutofit/>
          </a:bodyPr>
          <a:lstStyle/>
          <a:p>
            <a:pPr>
              <a:buNone/>
            </a:pPr>
            <a:r>
              <a:rPr lang="en-US" dirty="0" smtClean="0"/>
              <a:t>	Dipole moment (µ) is the measure of net molecular polarity, which is the magnitude of the charge Q at either end of the molecular dipole times the distance r between the charges.</a:t>
            </a:r>
          </a:p>
          <a:p>
            <a:pPr>
              <a:buNone/>
            </a:pPr>
            <a:r>
              <a:rPr lang="en-US" b="1" dirty="0" smtClean="0"/>
              <a:t>					µ= Q X r</a:t>
            </a:r>
            <a:endParaRPr lang="en-US" dirty="0" smtClean="0"/>
          </a:p>
          <a:p>
            <a:pPr>
              <a:buNone/>
            </a:pPr>
            <a:r>
              <a:rPr lang="en-US" dirty="0" smtClean="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r>
              <a:rPr lang="en-US" dirty="0" smtClean="0"/>
              <a:t>Dipole moments tell us about the charge separation in a molecule. The larger the difference in </a:t>
            </a:r>
            <a:r>
              <a:rPr lang="en-US" dirty="0" err="1" smtClean="0"/>
              <a:t>electronegativities</a:t>
            </a:r>
            <a:r>
              <a:rPr lang="en-US" dirty="0" smtClean="0"/>
              <a:t> of bonded atoms, the larger the dipole moment. For example, </a:t>
            </a:r>
            <a:r>
              <a:rPr lang="en-US" dirty="0" err="1" smtClean="0"/>
              <a:t>NaCl</a:t>
            </a:r>
            <a:r>
              <a:rPr lang="en-US" dirty="0" smtClean="0"/>
              <a:t> has the highest dipole moment because it has an ionic bond (i.e. highest charge separation).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3200400"/>
          </a:xfrm>
        </p:spPr>
        <p:txBody>
          <a:bodyPr/>
          <a:lstStyle/>
          <a:p>
            <a:r>
              <a:rPr lang="en-US" dirty="0" smtClean="0"/>
              <a:t/>
            </a:r>
            <a:br>
              <a:rPr lang="en-US" dirty="0" smtClean="0"/>
            </a:br>
            <a:endParaRPr lang="en-US" dirty="0"/>
          </a:p>
        </p:txBody>
      </p:sp>
      <p:sp>
        <p:nvSpPr>
          <p:cNvPr id="3" name="Content Placeholder 2"/>
          <p:cNvSpPr>
            <a:spLocks noGrp="1"/>
          </p:cNvSpPr>
          <p:nvPr>
            <p:ph idx="1"/>
          </p:nvPr>
        </p:nvSpPr>
        <p:spPr>
          <a:xfrm>
            <a:off x="304800" y="3962400"/>
            <a:ext cx="8686800" cy="2117725"/>
          </a:xfrm>
        </p:spPr>
        <p:txBody>
          <a:bodyPr>
            <a:normAutofit lnSpcReduction="10000"/>
          </a:bodyPr>
          <a:lstStyle/>
          <a:p>
            <a:pPr algn="just">
              <a:buNone/>
            </a:pPr>
            <a:r>
              <a:rPr lang="en-US" sz="2400" b="1" dirty="0" smtClean="0"/>
              <a:t>    Ex.  </a:t>
            </a:r>
            <a:r>
              <a:rPr lang="en-US" sz="2400" dirty="0" smtClean="0"/>
              <a:t>In CH</a:t>
            </a:r>
            <a:r>
              <a:rPr lang="en-US" sz="2400" baseline="-25000" dirty="0" smtClean="0"/>
              <a:t>3</a:t>
            </a:r>
            <a:r>
              <a:rPr lang="en-US" sz="2400" dirty="0" smtClean="0"/>
              <a:t>Cl molecule, chlorine is more electronegative than carbon, thus attracting the electrons in the C—</a:t>
            </a:r>
            <a:r>
              <a:rPr lang="en-US" sz="2400" dirty="0" err="1" smtClean="0"/>
              <a:t>Cl</a:t>
            </a:r>
            <a:r>
              <a:rPr lang="en-US" sz="2400" dirty="0" smtClean="0"/>
              <a:t> bond toward itself (Figure 1). As a result, chlorine is slightly negative and carbon is slightly positive in C—</a:t>
            </a:r>
            <a:r>
              <a:rPr lang="en-US" sz="2400" dirty="0" err="1" smtClean="0"/>
              <a:t>Cl</a:t>
            </a:r>
            <a:r>
              <a:rPr lang="en-US" sz="2400" dirty="0" smtClean="0"/>
              <a:t> bond. Since one end of C-</a:t>
            </a:r>
            <a:r>
              <a:rPr lang="en-US" sz="2400" dirty="0" err="1" smtClean="0"/>
              <a:t>Cl</a:t>
            </a:r>
            <a:r>
              <a:rPr lang="en-US" sz="2400" dirty="0" smtClean="0"/>
              <a:t> is positive and the other end is negative, it is described as a polar bond. </a:t>
            </a:r>
          </a:p>
          <a:p>
            <a:pPr>
              <a:buNone/>
            </a:pPr>
            <a:endParaRPr lang="en-US" dirty="0"/>
          </a:p>
        </p:txBody>
      </p:sp>
      <p:pic>
        <p:nvPicPr>
          <p:cNvPr id="4" name="Content Placeholder 3" descr="DP1.gif"/>
          <p:cNvPicPr>
            <a:picLocks noChangeAspect="1"/>
          </p:cNvPicPr>
          <p:nvPr/>
        </p:nvPicPr>
        <p:blipFill>
          <a:blip r:embed="rId2"/>
          <a:stretch>
            <a:fillRect/>
          </a:stretch>
        </p:blipFill>
        <p:spPr>
          <a:xfrm>
            <a:off x="2743200" y="152400"/>
            <a:ext cx="2667000" cy="35560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Another </a:t>
            </a:r>
            <a:r>
              <a:rPr lang="en-US" dirty="0" err="1" smtClean="0"/>
              <a:t>Exampe</a:t>
            </a:r>
            <a:endParaRPr lang="en-US" dirty="0"/>
          </a:p>
        </p:txBody>
      </p:sp>
      <p:pic>
        <p:nvPicPr>
          <p:cNvPr id="4" name="Content Placeholder 3" descr="Polarity_boron_trifluoride.png"/>
          <p:cNvPicPr>
            <a:picLocks noGrp="1" noChangeAspect="1"/>
          </p:cNvPicPr>
          <p:nvPr>
            <p:ph idx="1"/>
          </p:nvPr>
        </p:nvPicPr>
        <p:blipFill>
          <a:blip r:embed="rId2"/>
          <a:stretch>
            <a:fillRect/>
          </a:stretch>
        </p:blipFill>
        <p:spPr>
          <a:xfrm>
            <a:off x="2590800" y="1676400"/>
            <a:ext cx="3738562" cy="3924714"/>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For diatomic molecules there is only one (single or multiple) bond so the bond dipole moment is the molecular dipole moment, with typical values in the range of 0 to 11 D. At one extreme, a symmetrical molecule such as </a:t>
            </a:r>
            <a:r>
              <a:rPr lang="en-US" dirty="0" smtClean="0">
                <a:hlinkClick r:id="rId2" action="ppaction://hlinkfile" tooltip="Chlorine"/>
              </a:rPr>
              <a:t>chlorine</a:t>
            </a:r>
            <a:r>
              <a:rPr lang="en-US" dirty="0" smtClean="0"/>
              <a:t>, </a:t>
            </a:r>
            <a:r>
              <a:rPr lang="en-US" dirty="0" err="1" smtClean="0"/>
              <a:t>Cl</a:t>
            </a:r>
            <a:r>
              <a:rPr lang="en-US" dirty="0" smtClean="0"/>
              <a:t/>
            </a:r>
            <a:br>
              <a:rPr lang="en-US" dirty="0" smtClean="0"/>
            </a:br>
            <a:r>
              <a:rPr lang="en-US" dirty="0" smtClean="0"/>
              <a:t>2, has zero dipole moment, while near the other extreme, gas phase </a:t>
            </a:r>
            <a:r>
              <a:rPr lang="en-US" dirty="0" smtClean="0">
                <a:hlinkClick r:id="rId3" action="ppaction://hlinkfile" tooltip="Potassium bromide"/>
              </a:rPr>
              <a:t>potassium bromide</a:t>
            </a:r>
            <a:r>
              <a:rPr lang="en-US" dirty="0" smtClean="0"/>
              <a:t>, </a:t>
            </a:r>
            <a:r>
              <a:rPr lang="en-US" dirty="0" err="1" smtClean="0"/>
              <a:t>KBr</a:t>
            </a:r>
            <a:r>
              <a:rPr lang="en-US" dirty="0" smtClean="0"/>
              <a:t>, which is highly ionic, has a dipole moment of 10.5 D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For polyatomic molecules there is more than one bond, and the total </a:t>
            </a:r>
            <a:r>
              <a:rPr lang="en-US" dirty="0" smtClean="0">
                <a:hlinkClick r:id="rId2" action="ppaction://hlinkfile" tooltip="Dipole"/>
              </a:rPr>
              <a:t>molecular dipole moment</a:t>
            </a:r>
            <a:r>
              <a:rPr lang="en-US" dirty="0" smtClean="0"/>
              <a:t> may be approximated as the vector sum of individual bond dipole moments. Often bond dipoles are obtained by the reverse process: a known total dipole of a molecule can be decomposed into bond dipoles. This is done to transfer bond dipole moments to molecules that have the same bonds, but for which the total dipole moment is not yet known. The vector sum of the transferred bond dipoles gives an estimate for the total (unknown) dipole of the molecule.</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182</TotalTime>
  <Words>560</Words>
  <Application>Microsoft Office PowerPoint</Application>
  <PresentationFormat>On-screen Show (4:3)</PresentationFormat>
  <Paragraphs>101</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Trek</vt:lpstr>
      <vt:lpstr>PowerPoint Presentation</vt:lpstr>
      <vt:lpstr> </vt:lpstr>
      <vt:lpstr>Dipole Moment &amp; Molecular structure</vt:lpstr>
      <vt:lpstr>Introduction</vt:lpstr>
      <vt:lpstr> </vt:lpstr>
      <vt:lpstr> </vt:lpstr>
      <vt:lpstr> Another Exampe</vt:lpstr>
      <vt:lpstr> </vt:lpstr>
      <vt:lpstr> </vt:lpstr>
      <vt:lpstr> Dipole Moments of Some Compounds</vt:lpstr>
      <vt:lpstr> Polar molecules and Dipole-Dipole Interaction</vt:lpstr>
      <vt:lpstr> </vt:lpstr>
      <vt:lpstr>Mathematical Expression </vt:lpstr>
      <vt:lpstr> Units of Dipole Moment  </vt:lpstr>
      <vt:lpstr>SI - Unit</vt:lpstr>
      <vt:lpstr> </vt:lpstr>
      <vt:lpstr> Dipole Moment of of CHCL3                       </vt:lpstr>
      <vt:lpstr> </vt:lpstr>
      <vt:lpstr> ortho – substituted benzene. </vt:lpstr>
      <vt:lpstr>meta – substituted benzene. </vt:lpstr>
      <vt:lpstr>para – substituted benzene. </vt:lpstr>
      <vt:lpstr>  THE END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Dipole Moment &amp; Molecular structure</dc:title>
  <dc:creator>com</dc:creator>
  <cp:lastModifiedBy>PC1</cp:lastModifiedBy>
  <cp:revision>24</cp:revision>
  <dcterms:created xsi:type="dcterms:W3CDTF">2010-12-05T19:50:21Z</dcterms:created>
  <dcterms:modified xsi:type="dcterms:W3CDTF">2017-11-25T20:41:00Z</dcterms:modified>
</cp:coreProperties>
</file>