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70" r:id="rId3"/>
    <p:sldId id="273" r:id="rId4"/>
    <p:sldId id="274" r:id="rId5"/>
    <p:sldId id="275" r:id="rId6"/>
    <p:sldId id="262" r:id="rId7"/>
    <p:sldId id="263" r:id="rId8"/>
    <p:sldId id="266" r:id="rId9"/>
    <p:sldId id="264" r:id="rId10"/>
    <p:sldId id="265" r:id="rId11"/>
    <p:sldId id="267" r:id="rId12"/>
    <p:sldId id="268" r:id="rId13"/>
    <p:sldId id="269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6B76F-466E-4B90-8B62-93DEE79B0D7B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AE5D6-3591-4F4F-945E-9CE8AD7091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7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N" sz="5400" dirty="0" err="1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Dr.</a:t>
            </a:r>
            <a:r>
              <a:rPr lang="en-IN" sz="54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S. B </a:t>
            </a:r>
            <a:r>
              <a:rPr lang="en-IN" sz="5400" dirty="0" err="1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Maulage</a:t>
            </a:r>
            <a:endParaRPr lang="en-IN" sz="5400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ctr">
              <a:buNone/>
            </a:pPr>
            <a:r>
              <a:rPr lang="en-IN" sz="7200" dirty="0" err="1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Dept</a:t>
            </a:r>
            <a:r>
              <a:rPr lang="en-IN" sz="7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of Chemistry</a:t>
            </a:r>
            <a:endParaRPr lang="en-US" sz="7200" dirty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5231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(7) Bicarbonates of 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dirty="0" smtClean="0">
                <a:solidFill>
                  <a:srgbClr val="C00000"/>
                </a:solidFill>
              </a:rPr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Mg</a:t>
            </a:r>
            <a:r>
              <a:rPr lang="en-US" dirty="0" smtClean="0">
                <a:solidFill>
                  <a:srgbClr val="C00000"/>
                </a:solidFill>
              </a:rPr>
              <a:t> are more soluble in water than carbonates whereas carbonates of alkali metals are more soluble.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(8) Both 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 combine with carbon on heating.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2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dirty="0" smtClean="0">
                <a:solidFill>
                  <a:srgbClr val="C00000"/>
                </a:solidFill>
              </a:rPr>
              <a:t> + 2</a:t>
            </a:r>
            <a:r>
              <a:rPr lang="en-US" i="1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i="1" dirty="0" smtClean="0">
                <a:solidFill>
                  <a:srgbClr val="C00000"/>
                </a:solidFill>
              </a:rPr>
              <a:t>C</a:t>
            </a:r>
            <a:r>
              <a:rPr lang="en-US" baseline="-25000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 ;  </a:t>
            </a:r>
            <a:r>
              <a:rPr lang="en-US" i="1" dirty="0" smtClean="0">
                <a:solidFill>
                  <a:srgbClr val="C00000"/>
                </a:solidFill>
              </a:rPr>
              <a:t>Mg</a:t>
            </a:r>
            <a:r>
              <a:rPr lang="en-US" dirty="0" smtClean="0">
                <a:solidFill>
                  <a:srgbClr val="C00000"/>
                </a:solidFill>
              </a:rPr>
              <a:t> + 2</a:t>
            </a:r>
            <a:r>
              <a:rPr lang="en-US" i="1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>
                <a:solidFill>
                  <a:srgbClr val="C00000"/>
                </a:solidFill>
              </a:rPr>
              <a:t>Mg C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(9) The periodic properties of 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dirty="0" smtClean="0">
                <a:solidFill>
                  <a:srgbClr val="C00000"/>
                </a:solidFill>
              </a:rPr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Mg</a:t>
            </a:r>
            <a:r>
              <a:rPr lang="en-US" dirty="0" smtClean="0">
                <a:solidFill>
                  <a:srgbClr val="C00000"/>
                </a:solidFill>
              </a:rPr>
              <a:t> are quite comparable  </a:t>
            </a:r>
          </a:p>
          <a:p>
            <a:pPr>
              <a:buNone/>
            </a:pPr>
            <a:r>
              <a:rPr lang="en-US" i="1" dirty="0" smtClean="0">
                <a:solidFill>
                  <a:srgbClr val="C00000"/>
                </a:solidFill>
              </a:rPr>
              <a:t>					</a:t>
            </a:r>
            <a:r>
              <a:rPr lang="en-US" i="1" dirty="0" smtClean="0"/>
              <a:t>	</a:t>
            </a:r>
            <a:r>
              <a:rPr lang="en-US" i="1" dirty="0" smtClean="0">
                <a:solidFill>
                  <a:srgbClr val="002060"/>
                </a:solidFill>
              </a:rPr>
              <a:t>Li		Mg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Electronegativity</a:t>
            </a:r>
            <a:r>
              <a:rPr lang="en-US" dirty="0" smtClean="0">
                <a:solidFill>
                  <a:srgbClr val="002060"/>
                </a:solidFill>
              </a:rPr>
              <a:t> 		1.0		1.2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Atomic radii		          1.34		1.364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Ionic radii 		    0.60(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)      0.65(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baseline="30000" dirty="0" smtClean="0">
                <a:solidFill>
                  <a:srgbClr val="002060"/>
                </a:solidFill>
              </a:rPr>
              <a:t>+2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Atomic volume	   12.97 </a:t>
            </a:r>
            <a:r>
              <a:rPr lang="en-US" dirty="0" err="1" smtClean="0">
                <a:solidFill>
                  <a:srgbClr val="002060"/>
                </a:solidFill>
              </a:rPr>
              <a:t>c.c</a:t>
            </a:r>
            <a:r>
              <a:rPr lang="en-US" dirty="0" smtClean="0">
                <a:solidFill>
                  <a:srgbClr val="002060"/>
                </a:solidFill>
              </a:rPr>
              <a:t>	           13.97 </a:t>
            </a:r>
            <a:r>
              <a:rPr lang="en-US" dirty="0" err="1" smtClean="0">
                <a:solidFill>
                  <a:srgbClr val="002060"/>
                </a:solidFill>
              </a:rPr>
              <a:t>c.c</a:t>
            </a:r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10) Both have high polarizing power.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Polarizing Power = Ionic charge / (ionic radius)</a:t>
            </a:r>
            <a:r>
              <a:rPr lang="en-US" baseline="30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(11) 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dirty="0" smtClean="0">
                <a:solidFill>
                  <a:srgbClr val="C00000"/>
                </a:solidFill>
              </a:rPr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Mg</a:t>
            </a:r>
            <a:r>
              <a:rPr lang="en-US" dirty="0" smtClean="0">
                <a:solidFill>
                  <a:srgbClr val="C00000"/>
                </a:solidFill>
              </a:rPr>
              <a:t> Form only </a:t>
            </a:r>
            <a:r>
              <a:rPr lang="en-US" dirty="0" err="1" smtClean="0">
                <a:solidFill>
                  <a:srgbClr val="C00000"/>
                </a:solidFill>
              </a:rPr>
              <a:t>monooxide</a:t>
            </a:r>
            <a:r>
              <a:rPr lang="en-US" dirty="0" smtClean="0">
                <a:solidFill>
                  <a:srgbClr val="C00000"/>
                </a:solidFill>
              </a:rPr>
              <a:t> on heating in oxygen.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002060"/>
                </a:solidFill>
              </a:rPr>
              <a:t>4</a:t>
            </a:r>
            <a:r>
              <a:rPr lang="en-US" i="1" dirty="0" smtClean="0">
                <a:solidFill>
                  <a:srgbClr val="002060"/>
                </a:solidFill>
              </a:rPr>
              <a:t>Li </a:t>
            </a:r>
            <a:r>
              <a:rPr lang="en-US" dirty="0" smtClean="0">
                <a:solidFill>
                  <a:srgbClr val="002060"/>
                </a:solidFill>
              </a:rPr>
              <a:t>+ 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2060"/>
                </a:solidFill>
              </a:rPr>
              <a:t> 2 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  ;  2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 + 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2060"/>
                </a:solidFill>
              </a:rPr>
              <a:t> 2 </a:t>
            </a:r>
            <a:r>
              <a:rPr lang="en-US" i="1" dirty="0" err="1" smtClean="0">
                <a:solidFill>
                  <a:srgbClr val="002060"/>
                </a:solidFill>
              </a:rPr>
              <a:t>MgO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(12) 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i="1" dirty="0" smtClean="0">
                <a:solidFill>
                  <a:srgbClr val="C00000"/>
                </a:solidFill>
              </a:rPr>
              <a:t>SO</a:t>
            </a:r>
            <a:r>
              <a:rPr lang="en-US" baseline="-25000" dirty="0" smtClean="0">
                <a:solidFill>
                  <a:srgbClr val="C00000"/>
                </a:solidFill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 like </a:t>
            </a:r>
            <a:r>
              <a:rPr lang="en-US" i="1" dirty="0" smtClean="0">
                <a:solidFill>
                  <a:srgbClr val="C00000"/>
                </a:solidFill>
              </a:rPr>
              <a:t>MgSO</a:t>
            </a:r>
            <a:r>
              <a:rPr lang="en-US" baseline="-25000" dirty="0" smtClean="0">
                <a:solidFill>
                  <a:srgbClr val="C00000"/>
                </a:solidFill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 does not form alums.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(13) The bicarbonates of 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dirty="0" smtClean="0">
                <a:solidFill>
                  <a:srgbClr val="C00000"/>
                </a:solidFill>
              </a:rPr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Mg</a:t>
            </a:r>
            <a:r>
              <a:rPr lang="en-US" dirty="0" smtClean="0">
                <a:solidFill>
                  <a:srgbClr val="C00000"/>
                </a:solidFill>
              </a:rPr>
              <a:t> do not exist in solid state, they exist in solution only.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(14) Alkyls of 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 (R. 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dirty="0" err="1" smtClean="0">
                <a:solidFill>
                  <a:srgbClr val="002060"/>
                </a:solidFill>
              </a:rPr>
              <a:t>R.</a:t>
            </a:r>
            <a:r>
              <a:rPr lang="en-US" i="1" dirty="0" err="1" smtClean="0">
                <a:solidFill>
                  <a:srgbClr val="002060"/>
                </a:solidFill>
              </a:rPr>
              <a:t>MgX</a:t>
            </a:r>
            <a:r>
              <a:rPr lang="en-US" dirty="0" smtClean="0">
                <a:solidFill>
                  <a:srgbClr val="002060"/>
                </a:solidFill>
              </a:rPr>
              <a:t>) are soluble in organic solvent.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(15) Lithium chloride and </a:t>
            </a:r>
            <a:r>
              <a:rPr lang="en-US" i="1" dirty="0" smtClean="0">
                <a:solidFill>
                  <a:srgbClr val="C00000"/>
                </a:solidFill>
              </a:rPr>
              <a:t>MgCl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both are deliquescent and separate out from their aqueous solutions as hydrated crystals,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		</a:t>
            </a:r>
            <a:r>
              <a:rPr lang="en-US" i="1" dirty="0" err="1" smtClean="0">
                <a:solidFill>
                  <a:srgbClr val="002060"/>
                </a:solidFill>
              </a:rPr>
              <a:t>LiCl</a:t>
            </a:r>
            <a:r>
              <a:rPr lang="en-US" dirty="0" smtClean="0">
                <a:solidFill>
                  <a:srgbClr val="002060"/>
                </a:solidFill>
              </a:rPr>
              <a:t>. 2</a:t>
            </a:r>
            <a:r>
              <a:rPr lang="en-US" i="1" dirty="0" smtClean="0">
                <a:solidFill>
                  <a:srgbClr val="002060"/>
                </a:solidFill>
              </a:rPr>
              <a:t>H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i="1" dirty="0" smtClean="0">
                <a:solidFill>
                  <a:srgbClr val="002060"/>
                </a:solidFill>
              </a:rPr>
              <a:t>MgCl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. 2</a:t>
            </a:r>
            <a:r>
              <a:rPr lang="en-US" i="1" dirty="0" smtClean="0">
                <a:solidFill>
                  <a:srgbClr val="002060"/>
                </a:solidFill>
              </a:rPr>
              <a:t>H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>
              <a:solidFill>
                <a:srgbClr val="00B0F0"/>
              </a:solidFill>
              <a:latin typeface="Blackadder ITC" pitchFamily="82" charset="0"/>
            </a:endParaRPr>
          </a:p>
          <a:p>
            <a:pPr algn="ctr">
              <a:buNone/>
            </a:pPr>
            <a:r>
              <a:rPr lang="en-US" sz="13800" dirty="0" smtClean="0">
                <a:solidFill>
                  <a:srgbClr val="00B0F0"/>
                </a:solidFill>
                <a:latin typeface="Blackadder ITC" pitchFamily="82" charset="0"/>
              </a:rPr>
              <a:t>The END</a:t>
            </a:r>
            <a:endParaRPr lang="en-US" sz="13800" dirty="0">
              <a:solidFill>
                <a:srgbClr val="00B0F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" y="209550"/>
            <a:ext cx="859155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Periodic Table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78600" y="2903538"/>
            <a:ext cx="476250" cy="577850"/>
          </a:xfrm>
          <a:noFill/>
        </p:spPr>
        <p:txBody>
          <a:bodyPr wrap="none">
            <a:spAutoFit/>
          </a:bodyPr>
          <a:lstStyle/>
          <a:p>
            <a:pPr marL="0" indent="0" defTabSz="914400">
              <a:spcBef>
                <a:spcPct val="0"/>
              </a:spcBef>
              <a:buFont typeface="Wingdings" pitchFamily="2" charset="2"/>
              <a:buNone/>
            </a:pPr>
            <a:r>
              <a:rPr lang="en-US" sz="1600" smtClean="0"/>
              <a:t>B</a:t>
            </a:r>
          </a:p>
          <a:p>
            <a:pPr marL="0" indent="0" defTabSz="914400">
              <a:spcBef>
                <a:spcPct val="0"/>
              </a:spcBef>
              <a:buFont typeface="Wingdings" pitchFamily="2" charset="2"/>
              <a:buNone/>
            </a:pPr>
            <a:r>
              <a:rPr lang="en-US" sz="1600" smtClean="0"/>
              <a:t>2p</a:t>
            </a:r>
            <a:r>
              <a:rPr lang="en-US" sz="1600" baseline="30000" smtClean="0"/>
              <a:t>1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913" y="1984375"/>
            <a:ext cx="8972550" cy="4686300"/>
            <a:chOff x="39" y="1250"/>
            <a:chExt cx="5652" cy="2952"/>
          </a:xfrm>
        </p:grpSpPr>
        <p:sp>
          <p:nvSpPr>
            <p:cNvPr id="15446" name="Rectangle 5"/>
            <p:cNvSpPr>
              <a:spLocks noChangeArrowheads="1"/>
            </p:cNvSpPr>
            <p:nvPr/>
          </p:nvSpPr>
          <p:spPr bwMode="auto">
            <a:xfrm>
              <a:off x="787" y="3626"/>
              <a:ext cx="2102" cy="351"/>
            </a:xfrm>
            <a:prstGeom prst="rect">
              <a:avLst/>
            </a:prstGeom>
            <a:solidFill>
              <a:srgbClr val="FFC5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7" name="Rectangle 6"/>
            <p:cNvSpPr>
              <a:spLocks noChangeArrowheads="1"/>
            </p:cNvSpPr>
            <p:nvPr/>
          </p:nvSpPr>
          <p:spPr bwMode="auto">
            <a:xfrm>
              <a:off x="783" y="2547"/>
              <a:ext cx="3021" cy="1075"/>
            </a:xfrm>
            <a:prstGeom prst="rect">
              <a:avLst/>
            </a:prstGeom>
            <a:solidFill>
              <a:srgbClr val="FFC5CF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8" name="Rectangle 7"/>
            <p:cNvSpPr>
              <a:spLocks noChangeArrowheads="1"/>
            </p:cNvSpPr>
            <p:nvPr/>
          </p:nvSpPr>
          <p:spPr bwMode="auto">
            <a:xfrm>
              <a:off x="5321" y="1457"/>
              <a:ext cx="317" cy="2165"/>
            </a:xfrm>
            <a:prstGeom prst="rect">
              <a:avLst/>
            </a:prstGeom>
            <a:solidFill>
              <a:srgbClr val="F6BF69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9" name="Rectangle 8"/>
            <p:cNvSpPr>
              <a:spLocks noChangeArrowheads="1"/>
            </p:cNvSpPr>
            <p:nvPr/>
          </p:nvSpPr>
          <p:spPr bwMode="auto">
            <a:xfrm>
              <a:off x="3818" y="1816"/>
              <a:ext cx="1503" cy="1820"/>
            </a:xfrm>
            <a:prstGeom prst="rect">
              <a:avLst/>
            </a:prstGeom>
            <a:solidFill>
              <a:srgbClr val="FDE3BA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0" name="Rectangle 9"/>
            <p:cNvSpPr>
              <a:spLocks noChangeArrowheads="1"/>
            </p:cNvSpPr>
            <p:nvPr/>
          </p:nvSpPr>
          <p:spPr bwMode="auto">
            <a:xfrm>
              <a:off x="470" y="1820"/>
              <a:ext cx="309" cy="2157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1" name="Rectangle 10"/>
            <p:cNvSpPr>
              <a:spLocks noChangeArrowheads="1"/>
            </p:cNvSpPr>
            <p:nvPr/>
          </p:nvSpPr>
          <p:spPr bwMode="auto">
            <a:xfrm>
              <a:off x="176" y="1457"/>
              <a:ext cx="290" cy="2524"/>
            </a:xfrm>
            <a:prstGeom prst="rect">
              <a:avLst/>
            </a:prstGeom>
            <a:solidFill>
              <a:srgbClr val="FCFEB9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2" name="Rectangle 11"/>
            <p:cNvSpPr>
              <a:spLocks noChangeArrowheads="1"/>
            </p:cNvSpPr>
            <p:nvPr/>
          </p:nvSpPr>
          <p:spPr bwMode="auto">
            <a:xfrm>
              <a:off x="3822" y="2178"/>
              <a:ext cx="281" cy="1440"/>
            </a:xfrm>
            <a:prstGeom prst="rect">
              <a:avLst/>
            </a:prstGeom>
            <a:solidFill>
              <a:srgbClr val="FCD1C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3" name="Rectangle 12"/>
            <p:cNvSpPr>
              <a:spLocks noChangeArrowheads="1"/>
            </p:cNvSpPr>
            <p:nvPr/>
          </p:nvSpPr>
          <p:spPr bwMode="auto">
            <a:xfrm>
              <a:off x="4111" y="2537"/>
              <a:ext cx="309" cy="1081"/>
            </a:xfrm>
            <a:prstGeom prst="rect">
              <a:avLst/>
            </a:prstGeom>
            <a:solidFill>
              <a:srgbClr val="FCD1C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4" name="Rectangle 13"/>
            <p:cNvSpPr>
              <a:spLocks noChangeArrowheads="1"/>
            </p:cNvSpPr>
            <p:nvPr/>
          </p:nvSpPr>
          <p:spPr bwMode="auto">
            <a:xfrm>
              <a:off x="4428" y="2895"/>
              <a:ext cx="282" cy="723"/>
            </a:xfrm>
            <a:prstGeom prst="rect">
              <a:avLst/>
            </a:prstGeom>
            <a:solidFill>
              <a:srgbClr val="FCD1C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5" name="Rectangle 14"/>
            <p:cNvSpPr>
              <a:spLocks noChangeArrowheads="1"/>
            </p:cNvSpPr>
            <p:nvPr/>
          </p:nvSpPr>
          <p:spPr bwMode="auto">
            <a:xfrm>
              <a:off x="4718" y="3268"/>
              <a:ext cx="296" cy="350"/>
            </a:xfrm>
            <a:prstGeom prst="rect">
              <a:avLst/>
            </a:prstGeom>
            <a:solidFill>
              <a:srgbClr val="FCD1C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39" y="1250"/>
              <a:ext cx="5652" cy="2952"/>
              <a:chOff x="39" y="1250"/>
              <a:chExt cx="5652" cy="2952"/>
            </a:xfrm>
          </p:grpSpPr>
          <p:pic>
            <p:nvPicPr>
              <p:cNvPr id="15457" name="Picture 16"/>
              <p:cNvPicPr>
                <a:picLocks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9" y="1250"/>
                <a:ext cx="5652" cy="295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sp>
            <p:nvSpPr>
              <p:cNvPr id="15458" name="Line 17"/>
              <p:cNvSpPr>
                <a:spLocks noChangeShapeType="1"/>
              </p:cNvSpPr>
              <p:nvPr/>
            </p:nvSpPr>
            <p:spPr bwMode="auto">
              <a:xfrm flipH="1">
                <a:off x="180" y="3623"/>
                <a:ext cx="542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9" name="Line 18"/>
              <p:cNvSpPr>
                <a:spLocks noChangeShapeType="1"/>
              </p:cNvSpPr>
              <p:nvPr/>
            </p:nvSpPr>
            <p:spPr bwMode="auto">
              <a:xfrm>
                <a:off x="3850" y="2175"/>
                <a:ext cx="243" cy="0"/>
              </a:xfrm>
              <a:prstGeom prst="line">
                <a:avLst/>
              </a:prstGeom>
              <a:noFill/>
              <a:ln w="76200">
                <a:solidFill>
                  <a:srgbClr val="00DFC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0" name="Line 19"/>
              <p:cNvSpPr>
                <a:spLocks noChangeShapeType="1"/>
              </p:cNvSpPr>
              <p:nvPr/>
            </p:nvSpPr>
            <p:spPr bwMode="auto">
              <a:xfrm>
                <a:off x="4153" y="2532"/>
                <a:ext cx="242" cy="0"/>
              </a:xfrm>
              <a:prstGeom prst="line">
                <a:avLst/>
              </a:prstGeom>
              <a:noFill/>
              <a:ln w="76200">
                <a:solidFill>
                  <a:srgbClr val="00DFC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1" name="Line 20"/>
              <p:cNvSpPr>
                <a:spLocks noChangeShapeType="1"/>
              </p:cNvSpPr>
              <p:nvPr/>
            </p:nvSpPr>
            <p:spPr bwMode="auto">
              <a:xfrm>
                <a:off x="4458" y="2892"/>
                <a:ext cx="242" cy="0"/>
              </a:xfrm>
              <a:prstGeom prst="line">
                <a:avLst/>
              </a:prstGeom>
              <a:noFill/>
              <a:ln w="76200">
                <a:solidFill>
                  <a:srgbClr val="00DFC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2" name="Line 21"/>
              <p:cNvSpPr>
                <a:spLocks noChangeShapeType="1"/>
              </p:cNvSpPr>
              <p:nvPr/>
            </p:nvSpPr>
            <p:spPr bwMode="auto">
              <a:xfrm>
                <a:off x="4747" y="3251"/>
                <a:ext cx="243" cy="0"/>
              </a:xfrm>
              <a:prstGeom prst="line">
                <a:avLst/>
              </a:prstGeom>
              <a:noFill/>
              <a:ln w="76200">
                <a:solidFill>
                  <a:srgbClr val="00DFC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3" name="Line 22"/>
              <p:cNvSpPr>
                <a:spLocks noChangeShapeType="1"/>
              </p:cNvSpPr>
              <p:nvPr/>
            </p:nvSpPr>
            <p:spPr bwMode="auto">
              <a:xfrm>
                <a:off x="5052" y="3621"/>
                <a:ext cx="242" cy="0"/>
              </a:xfrm>
              <a:prstGeom prst="line">
                <a:avLst/>
              </a:prstGeom>
              <a:noFill/>
              <a:ln w="76200">
                <a:solidFill>
                  <a:srgbClr val="00DFC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4" name="Line 23"/>
              <p:cNvSpPr>
                <a:spLocks noChangeShapeType="1"/>
              </p:cNvSpPr>
              <p:nvPr/>
            </p:nvSpPr>
            <p:spPr bwMode="auto">
              <a:xfrm>
                <a:off x="4103" y="2199"/>
                <a:ext cx="0" cy="323"/>
              </a:xfrm>
              <a:prstGeom prst="line">
                <a:avLst/>
              </a:prstGeom>
              <a:noFill/>
              <a:ln w="76200">
                <a:solidFill>
                  <a:srgbClr val="00DFC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5" name="Line 24"/>
              <p:cNvSpPr>
                <a:spLocks noChangeShapeType="1"/>
              </p:cNvSpPr>
              <p:nvPr/>
            </p:nvSpPr>
            <p:spPr bwMode="auto">
              <a:xfrm>
                <a:off x="4405" y="2556"/>
                <a:ext cx="0" cy="325"/>
              </a:xfrm>
              <a:prstGeom prst="line">
                <a:avLst/>
              </a:prstGeom>
              <a:noFill/>
              <a:ln w="76200">
                <a:solidFill>
                  <a:srgbClr val="00DFC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6" name="Line 25"/>
              <p:cNvSpPr>
                <a:spLocks noChangeShapeType="1"/>
              </p:cNvSpPr>
              <p:nvPr/>
            </p:nvSpPr>
            <p:spPr bwMode="auto">
              <a:xfrm>
                <a:off x="4723" y="2901"/>
                <a:ext cx="0" cy="325"/>
              </a:xfrm>
              <a:prstGeom prst="line">
                <a:avLst/>
              </a:prstGeom>
              <a:noFill/>
              <a:ln w="76200">
                <a:solidFill>
                  <a:srgbClr val="00DFC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7" name="Line 26"/>
              <p:cNvSpPr>
                <a:spLocks noChangeShapeType="1"/>
              </p:cNvSpPr>
              <p:nvPr/>
            </p:nvSpPr>
            <p:spPr bwMode="auto">
              <a:xfrm>
                <a:off x="5027" y="3274"/>
                <a:ext cx="0" cy="323"/>
              </a:xfrm>
              <a:prstGeom prst="line">
                <a:avLst/>
              </a:prstGeom>
              <a:noFill/>
              <a:ln w="76200">
                <a:solidFill>
                  <a:srgbClr val="00DFC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365" name="Rectangle 27"/>
          <p:cNvSpPr>
            <a:spLocks noChangeArrowheads="1"/>
          </p:cNvSpPr>
          <p:nvPr/>
        </p:nvSpPr>
        <p:spPr bwMode="auto">
          <a:xfrm>
            <a:off x="292100" y="2347913"/>
            <a:ext cx="444500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H</a:t>
            </a:r>
          </a:p>
          <a:p>
            <a:pPr algn="ctr"/>
            <a:r>
              <a:rPr lang="en-US" sz="1600">
                <a:latin typeface="Times New Roman" pitchFamily="18" charset="0"/>
              </a:rPr>
              <a:t>1s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66" name="Rectangle 28"/>
          <p:cNvSpPr>
            <a:spLocks noChangeArrowheads="1"/>
          </p:cNvSpPr>
          <p:nvPr/>
        </p:nvSpPr>
        <p:spPr bwMode="auto">
          <a:xfrm>
            <a:off x="309563" y="2924175"/>
            <a:ext cx="444500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Li</a:t>
            </a:r>
          </a:p>
          <a:p>
            <a:pPr algn="ctr"/>
            <a:r>
              <a:rPr lang="en-US" sz="1600">
                <a:latin typeface="Times New Roman" pitchFamily="18" charset="0"/>
              </a:rPr>
              <a:t>2s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67" name="Rectangle 29"/>
          <p:cNvSpPr>
            <a:spLocks noChangeArrowheads="1"/>
          </p:cNvSpPr>
          <p:nvPr/>
        </p:nvSpPr>
        <p:spPr bwMode="auto">
          <a:xfrm>
            <a:off x="292100" y="3430588"/>
            <a:ext cx="444500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Na</a:t>
            </a:r>
          </a:p>
          <a:p>
            <a:pPr algn="ctr"/>
            <a:r>
              <a:rPr lang="en-US" sz="1600">
                <a:latin typeface="Times New Roman" pitchFamily="18" charset="0"/>
              </a:rPr>
              <a:t>3s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68" name="Rectangle 30"/>
          <p:cNvSpPr>
            <a:spLocks noChangeArrowheads="1"/>
          </p:cNvSpPr>
          <p:nvPr/>
        </p:nvSpPr>
        <p:spPr bwMode="auto">
          <a:xfrm>
            <a:off x="309563" y="4022725"/>
            <a:ext cx="444500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K</a:t>
            </a:r>
          </a:p>
          <a:p>
            <a:r>
              <a:rPr lang="en-US" sz="1600">
                <a:latin typeface="Times New Roman" pitchFamily="18" charset="0"/>
              </a:rPr>
              <a:t>4s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69" name="Rectangle 31"/>
          <p:cNvSpPr>
            <a:spLocks noChangeArrowheads="1"/>
          </p:cNvSpPr>
          <p:nvPr/>
        </p:nvSpPr>
        <p:spPr bwMode="auto">
          <a:xfrm>
            <a:off x="309563" y="4583113"/>
            <a:ext cx="4318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Rb</a:t>
            </a:r>
          </a:p>
          <a:p>
            <a:r>
              <a:rPr lang="en-US" sz="1600">
                <a:latin typeface="Times New Roman" pitchFamily="18" charset="0"/>
              </a:rPr>
              <a:t>5s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70" name="Rectangle 32"/>
          <p:cNvSpPr>
            <a:spLocks noChangeArrowheads="1"/>
          </p:cNvSpPr>
          <p:nvPr/>
        </p:nvSpPr>
        <p:spPr bwMode="auto">
          <a:xfrm>
            <a:off x="309563" y="5159375"/>
            <a:ext cx="444500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Cs</a:t>
            </a:r>
          </a:p>
          <a:p>
            <a:r>
              <a:rPr lang="en-US" sz="1600">
                <a:latin typeface="Times New Roman" pitchFamily="18" charset="0"/>
              </a:rPr>
              <a:t>6s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71" name="Rectangle 33"/>
          <p:cNvSpPr>
            <a:spLocks noChangeArrowheads="1"/>
          </p:cNvSpPr>
          <p:nvPr/>
        </p:nvSpPr>
        <p:spPr bwMode="auto">
          <a:xfrm>
            <a:off x="309563" y="5734050"/>
            <a:ext cx="444500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Fr</a:t>
            </a:r>
          </a:p>
          <a:p>
            <a:r>
              <a:rPr lang="en-US" sz="1600">
                <a:latin typeface="Times New Roman" pitchFamily="18" charset="0"/>
              </a:rPr>
              <a:t>7s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72" name="Rectangle 34"/>
          <p:cNvSpPr>
            <a:spLocks noChangeArrowheads="1"/>
          </p:cNvSpPr>
          <p:nvPr/>
        </p:nvSpPr>
        <p:spPr bwMode="auto">
          <a:xfrm>
            <a:off x="801688" y="2906713"/>
            <a:ext cx="444500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Be</a:t>
            </a:r>
          </a:p>
          <a:p>
            <a:r>
              <a:rPr lang="en-US" sz="1600">
                <a:latin typeface="Times New Roman" pitchFamily="18" charset="0"/>
              </a:rPr>
              <a:t>2s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373" name="Rectangle 35"/>
          <p:cNvSpPr>
            <a:spLocks noChangeArrowheads="1"/>
          </p:cNvSpPr>
          <p:nvPr/>
        </p:nvSpPr>
        <p:spPr bwMode="auto">
          <a:xfrm>
            <a:off x="766763" y="3465513"/>
            <a:ext cx="476250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Mg</a:t>
            </a:r>
          </a:p>
          <a:p>
            <a:r>
              <a:rPr lang="en-US" sz="1600">
                <a:latin typeface="Times New Roman" pitchFamily="18" charset="0"/>
              </a:rPr>
              <a:t>3s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374" name="Rectangle 36"/>
          <p:cNvSpPr>
            <a:spLocks noChangeArrowheads="1"/>
          </p:cNvSpPr>
          <p:nvPr/>
        </p:nvSpPr>
        <p:spPr bwMode="auto">
          <a:xfrm>
            <a:off x="784225" y="4040188"/>
            <a:ext cx="444500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Ca</a:t>
            </a:r>
          </a:p>
          <a:p>
            <a:r>
              <a:rPr lang="en-US" sz="1600">
                <a:latin typeface="Times New Roman" pitchFamily="18" charset="0"/>
              </a:rPr>
              <a:t>4s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375" name="Rectangle 37"/>
          <p:cNvSpPr>
            <a:spLocks noChangeArrowheads="1"/>
          </p:cNvSpPr>
          <p:nvPr/>
        </p:nvSpPr>
        <p:spPr bwMode="auto">
          <a:xfrm>
            <a:off x="766763" y="4564063"/>
            <a:ext cx="4318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Sr</a:t>
            </a:r>
          </a:p>
          <a:p>
            <a:r>
              <a:rPr lang="en-US" sz="1600">
                <a:latin typeface="Times New Roman" pitchFamily="18" charset="0"/>
              </a:rPr>
              <a:t>5s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376" name="Rectangle 38"/>
          <p:cNvSpPr>
            <a:spLocks noChangeArrowheads="1"/>
          </p:cNvSpPr>
          <p:nvPr/>
        </p:nvSpPr>
        <p:spPr bwMode="auto">
          <a:xfrm>
            <a:off x="766763" y="5191125"/>
            <a:ext cx="4318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Ba</a:t>
            </a:r>
          </a:p>
          <a:p>
            <a:r>
              <a:rPr lang="en-US" sz="1600">
                <a:latin typeface="Times New Roman" pitchFamily="18" charset="0"/>
              </a:rPr>
              <a:t>6s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377" name="Rectangle 39"/>
          <p:cNvSpPr>
            <a:spLocks noChangeArrowheads="1"/>
          </p:cNvSpPr>
          <p:nvPr/>
        </p:nvSpPr>
        <p:spPr bwMode="auto">
          <a:xfrm>
            <a:off x="766763" y="5748338"/>
            <a:ext cx="4318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Ra</a:t>
            </a:r>
          </a:p>
          <a:p>
            <a:r>
              <a:rPr lang="en-US" sz="1600">
                <a:latin typeface="Times New Roman" pitchFamily="18" charset="0"/>
              </a:rPr>
              <a:t>7s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378" name="Rectangle 40"/>
          <p:cNvSpPr>
            <a:spLocks noChangeArrowheads="1"/>
          </p:cNvSpPr>
          <p:nvPr/>
        </p:nvSpPr>
        <p:spPr bwMode="auto">
          <a:xfrm>
            <a:off x="1247775" y="4057650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Sc</a:t>
            </a:r>
          </a:p>
          <a:p>
            <a:pPr algn="ctr"/>
            <a:r>
              <a:rPr lang="en-US" sz="1600">
                <a:latin typeface="Times New Roman" pitchFamily="18" charset="0"/>
              </a:rPr>
              <a:t>3d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79" name="Rectangle 41"/>
          <p:cNvSpPr>
            <a:spLocks noChangeArrowheads="1"/>
          </p:cNvSpPr>
          <p:nvPr/>
        </p:nvSpPr>
        <p:spPr bwMode="auto">
          <a:xfrm>
            <a:off x="1755775" y="4057650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Ti</a:t>
            </a:r>
          </a:p>
          <a:p>
            <a:pPr algn="ctr"/>
            <a:r>
              <a:rPr lang="en-US" sz="1600">
                <a:latin typeface="Times New Roman" pitchFamily="18" charset="0"/>
              </a:rPr>
              <a:t>3d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380" name="Rectangle 42"/>
          <p:cNvSpPr>
            <a:spLocks noChangeArrowheads="1"/>
          </p:cNvSpPr>
          <p:nvPr/>
        </p:nvSpPr>
        <p:spPr bwMode="auto">
          <a:xfrm>
            <a:off x="2222500" y="4056063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V</a:t>
            </a:r>
          </a:p>
          <a:p>
            <a:pPr algn="ctr"/>
            <a:r>
              <a:rPr lang="en-US" sz="1600">
                <a:latin typeface="Times New Roman" pitchFamily="18" charset="0"/>
              </a:rPr>
              <a:t>3d</a:t>
            </a:r>
            <a:r>
              <a:rPr lang="en-US" sz="1600" baseline="30000">
                <a:latin typeface="Times New Roman" pitchFamily="18" charset="0"/>
              </a:rPr>
              <a:t>3</a:t>
            </a:r>
          </a:p>
        </p:txBody>
      </p:sp>
      <p:sp>
        <p:nvSpPr>
          <p:cNvPr id="15381" name="Rectangle 43"/>
          <p:cNvSpPr>
            <a:spLocks noChangeArrowheads="1"/>
          </p:cNvSpPr>
          <p:nvPr/>
        </p:nvSpPr>
        <p:spPr bwMode="auto">
          <a:xfrm>
            <a:off x="2598738" y="4059238"/>
            <a:ext cx="70485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Cr</a:t>
            </a:r>
          </a:p>
          <a:p>
            <a:pPr algn="ctr"/>
            <a:r>
              <a:rPr lang="en-US" sz="1600">
                <a:latin typeface="Times New Roman" pitchFamily="18" charset="0"/>
              </a:rPr>
              <a:t>4s</a:t>
            </a:r>
            <a:r>
              <a:rPr lang="en-US" sz="1600" baseline="30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3d</a:t>
            </a:r>
            <a:r>
              <a:rPr lang="en-US" sz="1600" baseline="30000">
                <a:latin typeface="Times New Roman" pitchFamily="18" charset="0"/>
              </a:rPr>
              <a:t>5</a:t>
            </a:r>
          </a:p>
        </p:txBody>
      </p:sp>
      <p:sp>
        <p:nvSpPr>
          <p:cNvPr id="15382" name="Rectangle 44"/>
          <p:cNvSpPr>
            <a:spLocks noChangeArrowheads="1"/>
          </p:cNvSpPr>
          <p:nvPr/>
        </p:nvSpPr>
        <p:spPr bwMode="auto">
          <a:xfrm>
            <a:off x="3178175" y="4056063"/>
            <a:ext cx="46355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Mn</a:t>
            </a:r>
          </a:p>
          <a:p>
            <a:pPr algn="ctr"/>
            <a:r>
              <a:rPr lang="en-US" sz="1600">
                <a:latin typeface="Times New Roman" pitchFamily="18" charset="0"/>
              </a:rPr>
              <a:t>3d</a:t>
            </a:r>
            <a:r>
              <a:rPr lang="en-US" sz="1600" baseline="30000">
                <a:latin typeface="Times New Roman" pitchFamily="18" charset="0"/>
              </a:rPr>
              <a:t>5</a:t>
            </a:r>
          </a:p>
        </p:txBody>
      </p:sp>
      <p:sp>
        <p:nvSpPr>
          <p:cNvPr id="15383" name="Rectangle 45"/>
          <p:cNvSpPr>
            <a:spLocks noChangeArrowheads="1"/>
          </p:cNvSpPr>
          <p:nvPr/>
        </p:nvSpPr>
        <p:spPr bwMode="auto">
          <a:xfrm>
            <a:off x="3660775" y="4056063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Fe</a:t>
            </a:r>
          </a:p>
          <a:p>
            <a:pPr algn="ctr"/>
            <a:r>
              <a:rPr lang="en-US" sz="1600">
                <a:latin typeface="Times New Roman" pitchFamily="18" charset="0"/>
              </a:rPr>
              <a:t>3d</a:t>
            </a:r>
            <a:r>
              <a:rPr lang="en-US" sz="1600" baseline="30000">
                <a:latin typeface="Times New Roman" pitchFamily="18" charset="0"/>
              </a:rPr>
              <a:t>6</a:t>
            </a:r>
          </a:p>
        </p:txBody>
      </p:sp>
      <p:sp>
        <p:nvSpPr>
          <p:cNvPr id="15384" name="Rectangle 46"/>
          <p:cNvSpPr>
            <a:spLocks noChangeArrowheads="1"/>
          </p:cNvSpPr>
          <p:nvPr/>
        </p:nvSpPr>
        <p:spPr bwMode="auto">
          <a:xfrm>
            <a:off x="4135438" y="4056063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Co</a:t>
            </a:r>
          </a:p>
          <a:p>
            <a:r>
              <a:rPr lang="en-US" sz="1600">
                <a:latin typeface="Times New Roman" pitchFamily="18" charset="0"/>
              </a:rPr>
              <a:t>3d</a:t>
            </a:r>
            <a:r>
              <a:rPr lang="en-US" sz="1600" baseline="30000">
                <a:latin typeface="Times New Roman" pitchFamily="18" charset="0"/>
              </a:rPr>
              <a:t>7</a:t>
            </a:r>
          </a:p>
        </p:txBody>
      </p:sp>
      <p:sp>
        <p:nvSpPr>
          <p:cNvPr id="15385" name="Rectangle 47"/>
          <p:cNvSpPr>
            <a:spLocks noChangeArrowheads="1"/>
          </p:cNvSpPr>
          <p:nvPr/>
        </p:nvSpPr>
        <p:spPr bwMode="auto">
          <a:xfrm>
            <a:off x="4627563" y="4073525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Ni</a:t>
            </a:r>
          </a:p>
          <a:p>
            <a:r>
              <a:rPr lang="en-US" sz="1600">
                <a:latin typeface="Times New Roman" pitchFamily="18" charset="0"/>
              </a:rPr>
              <a:t>3d</a:t>
            </a:r>
            <a:r>
              <a:rPr lang="en-US" sz="1600" baseline="30000">
                <a:latin typeface="Times New Roman" pitchFamily="18" charset="0"/>
              </a:rPr>
              <a:t>8</a:t>
            </a:r>
          </a:p>
        </p:txBody>
      </p:sp>
      <p:sp>
        <p:nvSpPr>
          <p:cNvPr id="15386" name="Rectangle 48"/>
          <p:cNvSpPr>
            <a:spLocks noChangeArrowheads="1"/>
          </p:cNvSpPr>
          <p:nvPr/>
        </p:nvSpPr>
        <p:spPr bwMode="auto">
          <a:xfrm>
            <a:off x="5592763" y="4040188"/>
            <a:ext cx="53657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Zn</a:t>
            </a:r>
          </a:p>
          <a:p>
            <a:r>
              <a:rPr lang="en-US" sz="1600">
                <a:latin typeface="Times New Roman" pitchFamily="18" charset="0"/>
              </a:rPr>
              <a:t>3d</a:t>
            </a:r>
            <a:r>
              <a:rPr lang="en-US" sz="1600" baseline="30000">
                <a:latin typeface="Times New Roman" pitchFamily="18" charset="0"/>
              </a:rPr>
              <a:t>10</a:t>
            </a:r>
          </a:p>
        </p:txBody>
      </p:sp>
      <p:sp>
        <p:nvSpPr>
          <p:cNvPr id="15387" name="Rectangle 49"/>
          <p:cNvSpPr>
            <a:spLocks noChangeArrowheads="1"/>
          </p:cNvSpPr>
          <p:nvPr/>
        </p:nvSpPr>
        <p:spPr bwMode="auto">
          <a:xfrm>
            <a:off x="5037138" y="4078288"/>
            <a:ext cx="633412" cy="528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Cu</a:t>
            </a:r>
          </a:p>
          <a:p>
            <a:pPr algn="ctr"/>
            <a:r>
              <a:rPr lang="en-US" sz="1200">
                <a:latin typeface="Times New Roman" pitchFamily="18" charset="0"/>
              </a:rPr>
              <a:t>4s</a:t>
            </a:r>
            <a:r>
              <a:rPr lang="en-US" sz="1200" baseline="30000">
                <a:latin typeface="Times New Roman" pitchFamily="18" charset="0"/>
              </a:rPr>
              <a:t>1</a:t>
            </a:r>
            <a:r>
              <a:rPr lang="en-US" sz="1200">
                <a:latin typeface="Times New Roman" pitchFamily="18" charset="0"/>
              </a:rPr>
              <a:t>3d</a:t>
            </a:r>
            <a:r>
              <a:rPr lang="en-US" sz="1200" baseline="30000">
                <a:latin typeface="Times New Roman" pitchFamily="18" charset="0"/>
              </a:rPr>
              <a:t>10</a:t>
            </a:r>
          </a:p>
        </p:txBody>
      </p:sp>
      <p:sp>
        <p:nvSpPr>
          <p:cNvPr id="15388" name="Rectangle 50"/>
          <p:cNvSpPr>
            <a:spLocks noChangeArrowheads="1"/>
          </p:cNvSpPr>
          <p:nvPr/>
        </p:nvSpPr>
        <p:spPr bwMode="auto">
          <a:xfrm>
            <a:off x="6051550" y="2906713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B</a:t>
            </a:r>
          </a:p>
          <a:p>
            <a:pPr algn="ctr"/>
            <a:r>
              <a:rPr lang="en-US" sz="1600">
                <a:latin typeface="Times New Roman" pitchFamily="18" charset="0"/>
              </a:rPr>
              <a:t>2p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89" name="Rectangle 51"/>
          <p:cNvSpPr>
            <a:spLocks noChangeArrowheads="1"/>
          </p:cNvSpPr>
          <p:nvPr/>
        </p:nvSpPr>
        <p:spPr bwMode="auto">
          <a:xfrm>
            <a:off x="6575425" y="2906713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C</a:t>
            </a:r>
          </a:p>
          <a:p>
            <a:pPr algn="ctr"/>
            <a:r>
              <a:rPr lang="en-US" sz="1600">
                <a:latin typeface="Times New Roman" pitchFamily="18" charset="0"/>
              </a:rPr>
              <a:t>2p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390" name="Rectangle 52"/>
          <p:cNvSpPr>
            <a:spLocks noChangeArrowheads="1"/>
          </p:cNvSpPr>
          <p:nvPr/>
        </p:nvSpPr>
        <p:spPr bwMode="auto">
          <a:xfrm>
            <a:off x="7034213" y="2906713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N</a:t>
            </a:r>
          </a:p>
          <a:p>
            <a:pPr algn="ctr"/>
            <a:r>
              <a:rPr lang="en-US" sz="1600">
                <a:latin typeface="Times New Roman" pitchFamily="18" charset="0"/>
              </a:rPr>
              <a:t>2p</a:t>
            </a:r>
            <a:r>
              <a:rPr lang="en-US" sz="1600" baseline="30000">
                <a:latin typeface="Times New Roman" pitchFamily="18" charset="0"/>
              </a:rPr>
              <a:t>3</a:t>
            </a:r>
          </a:p>
        </p:txBody>
      </p:sp>
      <p:sp>
        <p:nvSpPr>
          <p:cNvPr id="15391" name="Rectangle 53"/>
          <p:cNvSpPr>
            <a:spLocks noChangeArrowheads="1"/>
          </p:cNvSpPr>
          <p:nvPr/>
        </p:nvSpPr>
        <p:spPr bwMode="auto">
          <a:xfrm>
            <a:off x="7491413" y="2922588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O</a:t>
            </a:r>
          </a:p>
          <a:p>
            <a:pPr algn="ctr"/>
            <a:r>
              <a:rPr lang="en-US" sz="1600">
                <a:latin typeface="Times New Roman" pitchFamily="18" charset="0"/>
              </a:rPr>
              <a:t>2p</a:t>
            </a:r>
            <a:r>
              <a:rPr lang="en-US" sz="1600" baseline="30000">
                <a:latin typeface="Times New Roman" pitchFamily="18" charset="0"/>
              </a:rPr>
              <a:t>4</a:t>
            </a:r>
          </a:p>
        </p:txBody>
      </p:sp>
      <p:sp>
        <p:nvSpPr>
          <p:cNvPr id="15392" name="Rectangle 54"/>
          <p:cNvSpPr>
            <a:spLocks noChangeArrowheads="1"/>
          </p:cNvSpPr>
          <p:nvPr/>
        </p:nvSpPr>
        <p:spPr bwMode="auto">
          <a:xfrm>
            <a:off x="7981950" y="2890838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F</a:t>
            </a:r>
          </a:p>
          <a:p>
            <a:pPr algn="ctr"/>
            <a:r>
              <a:rPr lang="en-US" sz="1600">
                <a:latin typeface="Times New Roman" pitchFamily="18" charset="0"/>
              </a:rPr>
              <a:t>2p</a:t>
            </a:r>
            <a:r>
              <a:rPr lang="en-US" sz="1600" baseline="30000">
                <a:latin typeface="Times New Roman" pitchFamily="18" charset="0"/>
              </a:rPr>
              <a:t>5</a:t>
            </a:r>
          </a:p>
        </p:txBody>
      </p:sp>
      <p:sp>
        <p:nvSpPr>
          <p:cNvPr id="15393" name="Rectangle 55"/>
          <p:cNvSpPr>
            <a:spLocks noChangeArrowheads="1"/>
          </p:cNvSpPr>
          <p:nvPr/>
        </p:nvSpPr>
        <p:spPr bwMode="auto">
          <a:xfrm>
            <a:off x="8480425" y="290671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Ne</a:t>
            </a:r>
          </a:p>
          <a:p>
            <a:pPr algn="ctr"/>
            <a:r>
              <a:rPr lang="en-US" sz="1600">
                <a:latin typeface="Times New Roman" pitchFamily="18" charset="0"/>
              </a:rPr>
              <a:t>2p</a:t>
            </a:r>
            <a:r>
              <a:rPr lang="en-US" sz="1600" baseline="30000">
                <a:latin typeface="Times New Roman" pitchFamily="18" charset="0"/>
              </a:rPr>
              <a:t>6</a:t>
            </a:r>
          </a:p>
        </p:txBody>
      </p:sp>
      <p:sp>
        <p:nvSpPr>
          <p:cNvPr id="15394" name="Rectangle 56"/>
          <p:cNvSpPr>
            <a:spLocks noChangeArrowheads="1"/>
          </p:cNvSpPr>
          <p:nvPr/>
        </p:nvSpPr>
        <p:spPr bwMode="auto">
          <a:xfrm>
            <a:off x="8501063" y="2347913"/>
            <a:ext cx="444500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He</a:t>
            </a:r>
          </a:p>
          <a:p>
            <a:pPr algn="ctr"/>
            <a:r>
              <a:rPr lang="en-US" sz="1600">
                <a:latin typeface="Times New Roman" pitchFamily="18" charset="0"/>
              </a:rPr>
              <a:t>1s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395" name="Rectangle 57"/>
          <p:cNvSpPr>
            <a:spLocks noChangeArrowheads="1"/>
          </p:cNvSpPr>
          <p:nvPr/>
        </p:nvSpPr>
        <p:spPr bwMode="auto">
          <a:xfrm>
            <a:off x="6067425" y="3482975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Al</a:t>
            </a:r>
          </a:p>
          <a:p>
            <a:pPr algn="ctr"/>
            <a:r>
              <a:rPr lang="en-US" sz="1600">
                <a:latin typeface="Times New Roman" pitchFamily="18" charset="0"/>
              </a:rPr>
              <a:t>3p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96" name="Rectangle 58"/>
          <p:cNvSpPr>
            <a:spLocks noChangeArrowheads="1"/>
          </p:cNvSpPr>
          <p:nvPr/>
        </p:nvSpPr>
        <p:spPr bwMode="auto">
          <a:xfrm>
            <a:off x="6073775" y="4057650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Ga</a:t>
            </a:r>
          </a:p>
          <a:p>
            <a:pPr algn="ctr"/>
            <a:r>
              <a:rPr lang="en-US" sz="1600">
                <a:latin typeface="Times New Roman" pitchFamily="18" charset="0"/>
              </a:rPr>
              <a:t>4p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97" name="Rectangle 59"/>
          <p:cNvSpPr>
            <a:spLocks noChangeArrowheads="1"/>
          </p:cNvSpPr>
          <p:nvPr/>
        </p:nvSpPr>
        <p:spPr bwMode="auto">
          <a:xfrm>
            <a:off x="6084888" y="4616450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In</a:t>
            </a:r>
          </a:p>
          <a:p>
            <a:pPr algn="ctr"/>
            <a:r>
              <a:rPr lang="en-US" sz="1600">
                <a:latin typeface="Times New Roman" pitchFamily="18" charset="0"/>
              </a:rPr>
              <a:t>5p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98" name="Rectangle 60"/>
          <p:cNvSpPr>
            <a:spLocks noChangeArrowheads="1"/>
          </p:cNvSpPr>
          <p:nvPr/>
        </p:nvSpPr>
        <p:spPr bwMode="auto">
          <a:xfrm>
            <a:off x="6092825" y="519271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Tl</a:t>
            </a:r>
          </a:p>
          <a:p>
            <a:pPr algn="ctr"/>
            <a:r>
              <a:rPr lang="en-US" sz="1600">
                <a:latin typeface="Times New Roman" pitchFamily="18" charset="0"/>
              </a:rPr>
              <a:t>6p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399" name="Rectangle 61"/>
          <p:cNvSpPr>
            <a:spLocks noChangeArrowheads="1"/>
          </p:cNvSpPr>
          <p:nvPr/>
        </p:nvSpPr>
        <p:spPr bwMode="auto">
          <a:xfrm>
            <a:off x="6542088" y="3481388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Si</a:t>
            </a:r>
          </a:p>
          <a:p>
            <a:pPr algn="ctr"/>
            <a:r>
              <a:rPr lang="en-US" sz="1600">
                <a:latin typeface="Times New Roman" pitchFamily="18" charset="0"/>
              </a:rPr>
              <a:t>3p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400" name="Rectangle 62"/>
          <p:cNvSpPr>
            <a:spLocks noChangeArrowheads="1"/>
          </p:cNvSpPr>
          <p:nvPr/>
        </p:nvSpPr>
        <p:spPr bwMode="auto">
          <a:xfrm>
            <a:off x="6546850" y="4057650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Ge</a:t>
            </a:r>
          </a:p>
          <a:p>
            <a:pPr algn="ctr"/>
            <a:r>
              <a:rPr lang="en-US" sz="1600">
                <a:latin typeface="Times New Roman" pitchFamily="18" charset="0"/>
              </a:rPr>
              <a:t>4p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401" name="Rectangle 63"/>
          <p:cNvSpPr>
            <a:spLocks noChangeArrowheads="1"/>
          </p:cNvSpPr>
          <p:nvPr/>
        </p:nvSpPr>
        <p:spPr bwMode="auto">
          <a:xfrm>
            <a:off x="6564313" y="4600575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Sn</a:t>
            </a:r>
          </a:p>
          <a:p>
            <a:pPr algn="ctr"/>
            <a:r>
              <a:rPr lang="en-US" sz="1600">
                <a:latin typeface="Times New Roman" pitchFamily="18" charset="0"/>
              </a:rPr>
              <a:t>5p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402" name="Rectangle 64"/>
          <p:cNvSpPr>
            <a:spLocks noChangeArrowheads="1"/>
          </p:cNvSpPr>
          <p:nvPr/>
        </p:nvSpPr>
        <p:spPr bwMode="auto">
          <a:xfrm>
            <a:off x="6548438" y="519271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Pb</a:t>
            </a:r>
          </a:p>
          <a:p>
            <a:pPr algn="ctr"/>
            <a:r>
              <a:rPr lang="en-US" sz="1600">
                <a:latin typeface="Times New Roman" pitchFamily="18" charset="0"/>
              </a:rPr>
              <a:t>6p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403" name="Rectangle 65"/>
          <p:cNvSpPr>
            <a:spLocks noChangeArrowheads="1"/>
          </p:cNvSpPr>
          <p:nvPr/>
        </p:nvSpPr>
        <p:spPr bwMode="auto">
          <a:xfrm>
            <a:off x="7051675" y="3482975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P</a:t>
            </a:r>
          </a:p>
          <a:p>
            <a:pPr algn="ctr"/>
            <a:r>
              <a:rPr lang="en-US" sz="1600">
                <a:latin typeface="Times New Roman" pitchFamily="18" charset="0"/>
              </a:rPr>
              <a:t>3p</a:t>
            </a:r>
            <a:r>
              <a:rPr lang="en-US" sz="1600" baseline="30000">
                <a:latin typeface="Times New Roman" pitchFamily="18" charset="0"/>
              </a:rPr>
              <a:t>3</a:t>
            </a:r>
          </a:p>
        </p:txBody>
      </p:sp>
      <p:sp>
        <p:nvSpPr>
          <p:cNvPr id="15404" name="Rectangle 66"/>
          <p:cNvSpPr>
            <a:spLocks noChangeArrowheads="1"/>
          </p:cNvSpPr>
          <p:nvPr/>
        </p:nvSpPr>
        <p:spPr bwMode="auto">
          <a:xfrm>
            <a:off x="7034213" y="4040188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As</a:t>
            </a:r>
          </a:p>
          <a:p>
            <a:pPr algn="ctr"/>
            <a:r>
              <a:rPr lang="en-US" sz="1600">
                <a:latin typeface="Times New Roman" pitchFamily="18" charset="0"/>
              </a:rPr>
              <a:t>4p</a:t>
            </a:r>
            <a:r>
              <a:rPr lang="en-US" sz="1600" baseline="30000">
                <a:latin typeface="Times New Roman" pitchFamily="18" charset="0"/>
              </a:rPr>
              <a:t>3</a:t>
            </a:r>
          </a:p>
        </p:txBody>
      </p:sp>
      <p:sp>
        <p:nvSpPr>
          <p:cNvPr id="15405" name="Rectangle 67"/>
          <p:cNvSpPr>
            <a:spLocks noChangeArrowheads="1"/>
          </p:cNvSpPr>
          <p:nvPr/>
        </p:nvSpPr>
        <p:spPr bwMode="auto">
          <a:xfrm>
            <a:off x="7040563" y="4616450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Sb</a:t>
            </a:r>
          </a:p>
          <a:p>
            <a:pPr algn="ctr"/>
            <a:r>
              <a:rPr lang="en-US" sz="1600">
                <a:latin typeface="Times New Roman" pitchFamily="18" charset="0"/>
              </a:rPr>
              <a:t>5p</a:t>
            </a:r>
            <a:r>
              <a:rPr lang="en-US" sz="1600" baseline="30000">
                <a:latin typeface="Times New Roman" pitchFamily="18" charset="0"/>
              </a:rPr>
              <a:t>3</a:t>
            </a:r>
          </a:p>
        </p:txBody>
      </p:sp>
      <p:sp>
        <p:nvSpPr>
          <p:cNvPr id="15406" name="Rectangle 68"/>
          <p:cNvSpPr>
            <a:spLocks noChangeArrowheads="1"/>
          </p:cNvSpPr>
          <p:nvPr/>
        </p:nvSpPr>
        <p:spPr bwMode="auto">
          <a:xfrm>
            <a:off x="7058025" y="519271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Bi</a:t>
            </a:r>
          </a:p>
          <a:p>
            <a:pPr algn="ctr"/>
            <a:r>
              <a:rPr lang="en-US" sz="1600">
                <a:latin typeface="Times New Roman" pitchFamily="18" charset="0"/>
              </a:rPr>
              <a:t>6p</a:t>
            </a:r>
            <a:r>
              <a:rPr lang="en-US" sz="1600" baseline="30000">
                <a:latin typeface="Times New Roman" pitchFamily="18" charset="0"/>
              </a:rPr>
              <a:t>3</a:t>
            </a:r>
          </a:p>
        </p:txBody>
      </p:sp>
      <p:sp>
        <p:nvSpPr>
          <p:cNvPr id="15407" name="Rectangle 69"/>
          <p:cNvSpPr>
            <a:spLocks noChangeArrowheads="1"/>
          </p:cNvSpPr>
          <p:nvPr/>
        </p:nvSpPr>
        <p:spPr bwMode="auto">
          <a:xfrm>
            <a:off x="7491413" y="3481388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S</a:t>
            </a:r>
          </a:p>
          <a:p>
            <a:pPr algn="ctr"/>
            <a:r>
              <a:rPr lang="en-US" sz="1600">
                <a:latin typeface="Times New Roman" pitchFamily="18" charset="0"/>
              </a:rPr>
              <a:t>3p</a:t>
            </a:r>
            <a:r>
              <a:rPr lang="en-US" sz="1600" baseline="30000">
                <a:latin typeface="Times New Roman" pitchFamily="18" charset="0"/>
              </a:rPr>
              <a:t>4</a:t>
            </a:r>
          </a:p>
        </p:txBody>
      </p:sp>
      <p:sp>
        <p:nvSpPr>
          <p:cNvPr id="15408" name="Rectangle 70"/>
          <p:cNvSpPr>
            <a:spLocks noChangeArrowheads="1"/>
          </p:cNvSpPr>
          <p:nvPr/>
        </p:nvSpPr>
        <p:spPr bwMode="auto">
          <a:xfrm>
            <a:off x="7507288" y="4057650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Se</a:t>
            </a:r>
          </a:p>
          <a:p>
            <a:pPr algn="ctr"/>
            <a:r>
              <a:rPr lang="en-US" sz="1600">
                <a:latin typeface="Times New Roman" pitchFamily="18" charset="0"/>
              </a:rPr>
              <a:t>4p</a:t>
            </a:r>
            <a:r>
              <a:rPr lang="en-US" sz="1600" baseline="30000">
                <a:latin typeface="Times New Roman" pitchFamily="18" charset="0"/>
              </a:rPr>
              <a:t>4</a:t>
            </a:r>
          </a:p>
        </p:txBody>
      </p:sp>
      <p:sp>
        <p:nvSpPr>
          <p:cNvPr id="15409" name="Rectangle 71"/>
          <p:cNvSpPr>
            <a:spLocks noChangeArrowheads="1"/>
          </p:cNvSpPr>
          <p:nvPr/>
        </p:nvSpPr>
        <p:spPr bwMode="auto">
          <a:xfrm>
            <a:off x="7513638" y="4616450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Te</a:t>
            </a:r>
          </a:p>
          <a:p>
            <a:pPr algn="ctr"/>
            <a:r>
              <a:rPr lang="en-US" sz="1600">
                <a:latin typeface="Times New Roman" pitchFamily="18" charset="0"/>
              </a:rPr>
              <a:t>5p</a:t>
            </a:r>
            <a:r>
              <a:rPr lang="en-US" sz="1600" baseline="30000">
                <a:latin typeface="Times New Roman" pitchFamily="18" charset="0"/>
              </a:rPr>
              <a:t>4</a:t>
            </a:r>
          </a:p>
        </p:txBody>
      </p:sp>
      <p:sp>
        <p:nvSpPr>
          <p:cNvPr id="15410" name="Rectangle 72"/>
          <p:cNvSpPr>
            <a:spLocks noChangeArrowheads="1"/>
          </p:cNvSpPr>
          <p:nvPr/>
        </p:nvSpPr>
        <p:spPr bwMode="auto">
          <a:xfrm>
            <a:off x="7513638" y="519271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Po</a:t>
            </a:r>
          </a:p>
          <a:p>
            <a:pPr algn="ctr"/>
            <a:r>
              <a:rPr lang="en-US" sz="1600">
                <a:latin typeface="Times New Roman" pitchFamily="18" charset="0"/>
              </a:rPr>
              <a:t>6p</a:t>
            </a:r>
            <a:r>
              <a:rPr lang="en-US" sz="1600" baseline="30000">
                <a:latin typeface="Times New Roman" pitchFamily="18" charset="0"/>
              </a:rPr>
              <a:t>4</a:t>
            </a:r>
          </a:p>
        </p:txBody>
      </p:sp>
      <p:sp>
        <p:nvSpPr>
          <p:cNvPr id="15411" name="Rectangle 73"/>
          <p:cNvSpPr>
            <a:spLocks noChangeArrowheads="1"/>
          </p:cNvSpPr>
          <p:nvPr/>
        </p:nvSpPr>
        <p:spPr bwMode="auto">
          <a:xfrm>
            <a:off x="7997825" y="3467100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Cl</a:t>
            </a:r>
          </a:p>
          <a:p>
            <a:pPr algn="ctr"/>
            <a:r>
              <a:rPr lang="en-US" sz="1600">
                <a:latin typeface="Times New Roman" pitchFamily="18" charset="0"/>
              </a:rPr>
              <a:t>3p</a:t>
            </a:r>
            <a:r>
              <a:rPr lang="en-US" sz="1600" baseline="30000">
                <a:latin typeface="Times New Roman" pitchFamily="18" charset="0"/>
              </a:rPr>
              <a:t>5</a:t>
            </a:r>
          </a:p>
        </p:txBody>
      </p:sp>
      <p:sp>
        <p:nvSpPr>
          <p:cNvPr id="15412" name="Rectangle 74"/>
          <p:cNvSpPr>
            <a:spLocks noChangeArrowheads="1"/>
          </p:cNvSpPr>
          <p:nvPr/>
        </p:nvSpPr>
        <p:spPr bwMode="auto">
          <a:xfrm>
            <a:off x="7981950" y="4041775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Be</a:t>
            </a:r>
          </a:p>
          <a:p>
            <a:pPr algn="ctr"/>
            <a:r>
              <a:rPr lang="en-US" sz="1600">
                <a:latin typeface="Times New Roman" pitchFamily="18" charset="0"/>
              </a:rPr>
              <a:t>4p</a:t>
            </a:r>
            <a:r>
              <a:rPr lang="en-US" sz="1600" baseline="30000">
                <a:latin typeface="Times New Roman" pitchFamily="18" charset="0"/>
              </a:rPr>
              <a:t>5</a:t>
            </a:r>
          </a:p>
        </p:txBody>
      </p:sp>
      <p:sp>
        <p:nvSpPr>
          <p:cNvPr id="15413" name="Rectangle 75"/>
          <p:cNvSpPr>
            <a:spLocks noChangeArrowheads="1"/>
          </p:cNvSpPr>
          <p:nvPr/>
        </p:nvSpPr>
        <p:spPr bwMode="auto">
          <a:xfrm>
            <a:off x="7997825" y="4600575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I</a:t>
            </a:r>
          </a:p>
          <a:p>
            <a:pPr algn="ctr"/>
            <a:r>
              <a:rPr lang="en-US" sz="1600">
                <a:latin typeface="Times New Roman" pitchFamily="18" charset="0"/>
              </a:rPr>
              <a:t>5p</a:t>
            </a:r>
            <a:r>
              <a:rPr lang="en-US" sz="1600" baseline="30000">
                <a:latin typeface="Times New Roman" pitchFamily="18" charset="0"/>
              </a:rPr>
              <a:t>5</a:t>
            </a:r>
          </a:p>
        </p:txBody>
      </p:sp>
      <p:sp>
        <p:nvSpPr>
          <p:cNvPr id="15414" name="Rectangle 76"/>
          <p:cNvSpPr>
            <a:spLocks noChangeArrowheads="1"/>
          </p:cNvSpPr>
          <p:nvPr/>
        </p:nvSpPr>
        <p:spPr bwMode="auto">
          <a:xfrm>
            <a:off x="7964488" y="5176838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At</a:t>
            </a:r>
          </a:p>
          <a:p>
            <a:pPr algn="ctr"/>
            <a:r>
              <a:rPr lang="en-US" sz="1600">
                <a:latin typeface="Times New Roman" pitchFamily="18" charset="0"/>
              </a:rPr>
              <a:t>6p</a:t>
            </a:r>
            <a:r>
              <a:rPr lang="en-US" sz="1600" baseline="30000">
                <a:latin typeface="Times New Roman" pitchFamily="18" charset="0"/>
              </a:rPr>
              <a:t>5</a:t>
            </a:r>
          </a:p>
        </p:txBody>
      </p:sp>
      <p:sp>
        <p:nvSpPr>
          <p:cNvPr id="15415" name="Rectangle 77"/>
          <p:cNvSpPr>
            <a:spLocks noChangeArrowheads="1"/>
          </p:cNvSpPr>
          <p:nvPr/>
        </p:nvSpPr>
        <p:spPr bwMode="auto">
          <a:xfrm>
            <a:off x="8497888" y="3481388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Ar</a:t>
            </a:r>
          </a:p>
          <a:p>
            <a:pPr algn="ctr"/>
            <a:r>
              <a:rPr lang="en-US" sz="1600">
                <a:latin typeface="Times New Roman" pitchFamily="18" charset="0"/>
              </a:rPr>
              <a:t>3p</a:t>
            </a:r>
            <a:r>
              <a:rPr lang="en-US" sz="1600" baseline="30000">
                <a:latin typeface="Times New Roman" pitchFamily="18" charset="0"/>
              </a:rPr>
              <a:t>6</a:t>
            </a:r>
          </a:p>
        </p:txBody>
      </p:sp>
      <p:sp>
        <p:nvSpPr>
          <p:cNvPr id="15416" name="Rectangle 78"/>
          <p:cNvSpPr>
            <a:spLocks noChangeArrowheads="1"/>
          </p:cNvSpPr>
          <p:nvPr/>
        </p:nvSpPr>
        <p:spPr bwMode="auto">
          <a:xfrm>
            <a:off x="8491538" y="4059238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Kr</a:t>
            </a:r>
          </a:p>
          <a:p>
            <a:pPr algn="ctr"/>
            <a:r>
              <a:rPr lang="en-US" sz="1600">
                <a:latin typeface="Times New Roman" pitchFamily="18" charset="0"/>
              </a:rPr>
              <a:t>4p</a:t>
            </a:r>
            <a:r>
              <a:rPr lang="en-US" sz="1600" baseline="30000">
                <a:latin typeface="Times New Roman" pitchFamily="18" charset="0"/>
              </a:rPr>
              <a:t>6</a:t>
            </a:r>
          </a:p>
        </p:txBody>
      </p:sp>
      <p:sp>
        <p:nvSpPr>
          <p:cNvPr id="15417" name="Rectangle 79"/>
          <p:cNvSpPr>
            <a:spLocks noChangeArrowheads="1"/>
          </p:cNvSpPr>
          <p:nvPr/>
        </p:nvSpPr>
        <p:spPr bwMode="auto">
          <a:xfrm>
            <a:off x="8496300" y="4600575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Xe</a:t>
            </a:r>
          </a:p>
          <a:p>
            <a:pPr algn="ctr"/>
            <a:r>
              <a:rPr lang="en-US" sz="1600">
                <a:latin typeface="Times New Roman" pitchFamily="18" charset="0"/>
              </a:rPr>
              <a:t>5p</a:t>
            </a:r>
            <a:r>
              <a:rPr lang="en-US" sz="1600" baseline="30000">
                <a:latin typeface="Times New Roman" pitchFamily="18" charset="0"/>
              </a:rPr>
              <a:t>6</a:t>
            </a:r>
          </a:p>
        </p:txBody>
      </p:sp>
      <p:sp>
        <p:nvSpPr>
          <p:cNvPr id="15418" name="Rectangle 80"/>
          <p:cNvSpPr>
            <a:spLocks noChangeArrowheads="1"/>
          </p:cNvSpPr>
          <p:nvPr/>
        </p:nvSpPr>
        <p:spPr bwMode="auto">
          <a:xfrm>
            <a:off x="8480425" y="5175250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Rn</a:t>
            </a:r>
          </a:p>
          <a:p>
            <a:pPr algn="ctr"/>
            <a:r>
              <a:rPr lang="en-US" sz="1600">
                <a:latin typeface="Times New Roman" pitchFamily="18" charset="0"/>
              </a:rPr>
              <a:t>6p</a:t>
            </a:r>
            <a:r>
              <a:rPr lang="en-US" sz="1600" baseline="30000">
                <a:latin typeface="Times New Roman" pitchFamily="18" charset="0"/>
              </a:rPr>
              <a:t>6</a:t>
            </a:r>
          </a:p>
        </p:txBody>
      </p:sp>
      <p:sp>
        <p:nvSpPr>
          <p:cNvPr id="15419" name="Rectangle 81"/>
          <p:cNvSpPr>
            <a:spLocks noChangeArrowheads="1"/>
          </p:cNvSpPr>
          <p:nvPr/>
        </p:nvSpPr>
        <p:spPr bwMode="auto">
          <a:xfrm>
            <a:off x="1241425" y="4616450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Y</a:t>
            </a:r>
          </a:p>
          <a:p>
            <a:pPr algn="ctr"/>
            <a:r>
              <a:rPr lang="en-US" sz="1600">
                <a:latin typeface="Times New Roman" pitchFamily="18" charset="0"/>
              </a:rPr>
              <a:t>4d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420" name="Rectangle 82"/>
          <p:cNvSpPr>
            <a:spLocks noChangeArrowheads="1"/>
          </p:cNvSpPr>
          <p:nvPr/>
        </p:nvSpPr>
        <p:spPr bwMode="auto">
          <a:xfrm>
            <a:off x="1241425" y="5175250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La</a:t>
            </a:r>
          </a:p>
          <a:p>
            <a:pPr algn="ctr"/>
            <a:r>
              <a:rPr lang="en-US" sz="1600">
                <a:latin typeface="Times New Roman" pitchFamily="18" charset="0"/>
              </a:rPr>
              <a:t>5d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421" name="Rectangle 83"/>
          <p:cNvSpPr>
            <a:spLocks noChangeArrowheads="1"/>
          </p:cNvSpPr>
          <p:nvPr/>
        </p:nvSpPr>
        <p:spPr bwMode="auto">
          <a:xfrm>
            <a:off x="1258888" y="5767388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Ac</a:t>
            </a:r>
          </a:p>
          <a:p>
            <a:pPr algn="ctr"/>
            <a:r>
              <a:rPr lang="en-US" sz="1600">
                <a:latin typeface="Times New Roman" pitchFamily="18" charset="0"/>
              </a:rPr>
              <a:t>6d</a:t>
            </a:r>
            <a:r>
              <a:rPr lang="en-US" sz="1600" baseline="30000">
                <a:latin typeface="Times New Roman" pitchFamily="18" charset="0"/>
              </a:rPr>
              <a:t>1</a:t>
            </a:r>
          </a:p>
        </p:txBody>
      </p:sp>
      <p:sp>
        <p:nvSpPr>
          <p:cNvPr id="15422" name="Rectangle 84"/>
          <p:cNvSpPr>
            <a:spLocks noChangeArrowheads="1"/>
          </p:cNvSpPr>
          <p:nvPr/>
        </p:nvSpPr>
        <p:spPr bwMode="auto">
          <a:xfrm>
            <a:off x="5575300" y="4598988"/>
            <a:ext cx="5238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Cd</a:t>
            </a:r>
          </a:p>
          <a:p>
            <a:r>
              <a:rPr lang="en-US" sz="1600">
                <a:latin typeface="Times New Roman" pitchFamily="18" charset="0"/>
              </a:rPr>
              <a:t>4d</a:t>
            </a:r>
            <a:r>
              <a:rPr lang="en-US" sz="1600" baseline="30000">
                <a:latin typeface="Times New Roman" pitchFamily="18" charset="0"/>
              </a:rPr>
              <a:t>10</a:t>
            </a:r>
          </a:p>
        </p:txBody>
      </p:sp>
      <p:sp>
        <p:nvSpPr>
          <p:cNvPr id="15423" name="Rectangle 85"/>
          <p:cNvSpPr>
            <a:spLocks noChangeArrowheads="1"/>
          </p:cNvSpPr>
          <p:nvPr/>
        </p:nvSpPr>
        <p:spPr bwMode="auto">
          <a:xfrm>
            <a:off x="5559425" y="5192713"/>
            <a:ext cx="53657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Hg</a:t>
            </a:r>
          </a:p>
          <a:p>
            <a:r>
              <a:rPr lang="en-US" sz="1600">
                <a:latin typeface="Times New Roman" pitchFamily="18" charset="0"/>
              </a:rPr>
              <a:t>5d</a:t>
            </a:r>
            <a:r>
              <a:rPr lang="en-US" sz="1600" baseline="30000">
                <a:latin typeface="Times New Roman" pitchFamily="18" charset="0"/>
              </a:rPr>
              <a:t>10</a:t>
            </a:r>
          </a:p>
        </p:txBody>
      </p:sp>
      <p:sp>
        <p:nvSpPr>
          <p:cNvPr id="15424" name="Rectangle 86"/>
          <p:cNvSpPr>
            <a:spLocks noChangeArrowheads="1"/>
          </p:cNvSpPr>
          <p:nvPr/>
        </p:nvSpPr>
        <p:spPr bwMode="auto">
          <a:xfrm>
            <a:off x="5021263" y="4637088"/>
            <a:ext cx="633412" cy="528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Ag</a:t>
            </a:r>
          </a:p>
          <a:p>
            <a:pPr algn="ctr"/>
            <a:r>
              <a:rPr lang="en-US" sz="1200">
                <a:latin typeface="Times New Roman" pitchFamily="18" charset="0"/>
              </a:rPr>
              <a:t>5s</a:t>
            </a:r>
            <a:r>
              <a:rPr lang="en-US" sz="1200" baseline="30000">
                <a:latin typeface="Times New Roman" pitchFamily="18" charset="0"/>
              </a:rPr>
              <a:t>1</a:t>
            </a:r>
            <a:r>
              <a:rPr lang="en-US" sz="1200">
                <a:latin typeface="Times New Roman" pitchFamily="18" charset="0"/>
              </a:rPr>
              <a:t>4d</a:t>
            </a:r>
            <a:r>
              <a:rPr lang="en-US" sz="1200" baseline="30000">
                <a:latin typeface="Times New Roman" pitchFamily="18" charset="0"/>
              </a:rPr>
              <a:t>10</a:t>
            </a:r>
          </a:p>
        </p:txBody>
      </p:sp>
      <p:sp>
        <p:nvSpPr>
          <p:cNvPr id="15425" name="Rectangle 87"/>
          <p:cNvSpPr>
            <a:spLocks noChangeArrowheads="1"/>
          </p:cNvSpPr>
          <p:nvPr/>
        </p:nvSpPr>
        <p:spPr bwMode="auto">
          <a:xfrm>
            <a:off x="5003800" y="5227638"/>
            <a:ext cx="633413" cy="528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Au</a:t>
            </a:r>
          </a:p>
          <a:p>
            <a:pPr algn="ctr"/>
            <a:r>
              <a:rPr lang="en-US" sz="1200">
                <a:latin typeface="Times New Roman" pitchFamily="18" charset="0"/>
              </a:rPr>
              <a:t>6s</a:t>
            </a:r>
            <a:r>
              <a:rPr lang="en-US" sz="1200" baseline="30000">
                <a:latin typeface="Times New Roman" pitchFamily="18" charset="0"/>
              </a:rPr>
              <a:t>1</a:t>
            </a:r>
            <a:r>
              <a:rPr lang="en-US" sz="1200">
                <a:latin typeface="Times New Roman" pitchFamily="18" charset="0"/>
              </a:rPr>
              <a:t>5d</a:t>
            </a:r>
            <a:r>
              <a:rPr lang="en-US" sz="1200" baseline="30000">
                <a:latin typeface="Times New Roman" pitchFamily="18" charset="0"/>
              </a:rPr>
              <a:t>10</a:t>
            </a:r>
          </a:p>
        </p:txBody>
      </p:sp>
      <p:sp>
        <p:nvSpPr>
          <p:cNvPr id="15426" name="Rectangle 88"/>
          <p:cNvSpPr>
            <a:spLocks noChangeArrowheads="1"/>
          </p:cNvSpPr>
          <p:nvPr/>
        </p:nvSpPr>
        <p:spPr bwMode="auto">
          <a:xfrm>
            <a:off x="1751013" y="4603750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Zr</a:t>
            </a:r>
          </a:p>
          <a:p>
            <a:r>
              <a:rPr lang="en-US" sz="1600">
                <a:latin typeface="Times New Roman" pitchFamily="18" charset="0"/>
              </a:rPr>
              <a:t>4d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427" name="Rectangle 89"/>
          <p:cNvSpPr>
            <a:spLocks noChangeArrowheads="1"/>
          </p:cNvSpPr>
          <p:nvPr/>
        </p:nvSpPr>
        <p:spPr bwMode="auto">
          <a:xfrm>
            <a:off x="1770063" y="5156200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Hf</a:t>
            </a:r>
          </a:p>
          <a:p>
            <a:r>
              <a:rPr lang="en-US" sz="1600">
                <a:latin typeface="Times New Roman" pitchFamily="18" charset="0"/>
              </a:rPr>
              <a:t>5d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428" name="Rectangle 90"/>
          <p:cNvSpPr>
            <a:spLocks noChangeArrowheads="1"/>
          </p:cNvSpPr>
          <p:nvPr/>
        </p:nvSpPr>
        <p:spPr bwMode="auto">
          <a:xfrm>
            <a:off x="1731963" y="5746750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Rf</a:t>
            </a:r>
          </a:p>
          <a:p>
            <a:r>
              <a:rPr lang="en-US" sz="1600">
                <a:latin typeface="Times New Roman" pitchFamily="18" charset="0"/>
              </a:rPr>
              <a:t>6d</a:t>
            </a:r>
            <a:r>
              <a:rPr lang="en-US" sz="16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15429" name="Rectangle 91"/>
          <p:cNvSpPr>
            <a:spLocks noChangeArrowheads="1"/>
          </p:cNvSpPr>
          <p:nvPr/>
        </p:nvSpPr>
        <p:spPr bwMode="auto">
          <a:xfrm>
            <a:off x="2228850" y="458946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Nb</a:t>
            </a:r>
          </a:p>
          <a:p>
            <a:pPr algn="ctr"/>
            <a:r>
              <a:rPr lang="en-US" sz="1600">
                <a:latin typeface="Times New Roman" pitchFamily="18" charset="0"/>
              </a:rPr>
              <a:t>4d</a:t>
            </a:r>
            <a:r>
              <a:rPr lang="en-US" sz="1600" baseline="30000">
                <a:latin typeface="Times New Roman" pitchFamily="18" charset="0"/>
              </a:rPr>
              <a:t>3</a:t>
            </a:r>
          </a:p>
        </p:txBody>
      </p:sp>
      <p:sp>
        <p:nvSpPr>
          <p:cNvPr id="15430" name="Rectangle 92"/>
          <p:cNvSpPr>
            <a:spLocks noChangeArrowheads="1"/>
          </p:cNvSpPr>
          <p:nvPr/>
        </p:nvSpPr>
        <p:spPr bwMode="auto">
          <a:xfrm>
            <a:off x="2228850" y="516096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Ta</a:t>
            </a:r>
          </a:p>
          <a:p>
            <a:pPr algn="ctr"/>
            <a:r>
              <a:rPr lang="en-US" sz="1600">
                <a:latin typeface="Times New Roman" pitchFamily="18" charset="0"/>
              </a:rPr>
              <a:t>5d</a:t>
            </a:r>
            <a:r>
              <a:rPr lang="en-US" sz="1600" baseline="30000">
                <a:latin typeface="Times New Roman" pitchFamily="18" charset="0"/>
              </a:rPr>
              <a:t>3</a:t>
            </a:r>
          </a:p>
        </p:txBody>
      </p:sp>
      <p:sp>
        <p:nvSpPr>
          <p:cNvPr id="15431" name="Rectangle 93"/>
          <p:cNvSpPr>
            <a:spLocks noChangeArrowheads="1"/>
          </p:cNvSpPr>
          <p:nvPr/>
        </p:nvSpPr>
        <p:spPr bwMode="auto">
          <a:xfrm>
            <a:off x="2228850" y="575151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Db</a:t>
            </a:r>
          </a:p>
          <a:p>
            <a:pPr algn="ctr"/>
            <a:r>
              <a:rPr lang="en-US" sz="1600">
                <a:latin typeface="Times New Roman" pitchFamily="18" charset="0"/>
              </a:rPr>
              <a:t>6d</a:t>
            </a:r>
            <a:r>
              <a:rPr lang="en-US" sz="1600" baseline="30000">
                <a:latin typeface="Times New Roman" pitchFamily="18" charset="0"/>
              </a:rPr>
              <a:t>3</a:t>
            </a:r>
          </a:p>
        </p:txBody>
      </p:sp>
      <p:sp>
        <p:nvSpPr>
          <p:cNvPr id="15432" name="Rectangle 94"/>
          <p:cNvSpPr>
            <a:spLocks noChangeArrowheads="1"/>
          </p:cNvSpPr>
          <p:nvPr/>
        </p:nvSpPr>
        <p:spPr bwMode="auto">
          <a:xfrm>
            <a:off x="2598738" y="4592638"/>
            <a:ext cx="70485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 dirty="0">
                <a:latin typeface="Times New Roman" pitchFamily="18" charset="0"/>
              </a:rPr>
              <a:t>Mo</a:t>
            </a:r>
          </a:p>
          <a:p>
            <a:pPr algn="ctr"/>
            <a:r>
              <a:rPr lang="en-US" sz="1600" dirty="0">
                <a:latin typeface="Times New Roman" pitchFamily="18" charset="0"/>
              </a:rPr>
              <a:t>5s</a:t>
            </a:r>
            <a:r>
              <a:rPr lang="en-US" sz="1600" baseline="30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4d</a:t>
            </a:r>
            <a:r>
              <a:rPr lang="en-US" sz="1600" baseline="30000" dirty="0">
                <a:latin typeface="Times New Roman" pitchFamily="18" charset="0"/>
              </a:rPr>
              <a:t>5</a:t>
            </a:r>
          </a:p>
        </p:txBody>
      </p:sp>
      <p:sp>
        <p:nvSpPr>
          <p:cNvPr id="15433" name="Rectangle 95"/>
          <p:cNvSpPr>
            <a:spLocks noChangeArrowheads="1"/>
          </p:cNvSpPr>
          <p:nvPr/>
        </p:nvSpPr>
        <p:spPr bwMode="auto">
          <a:xfrm>
            <a:off x="2592388" y="5164138"/>
            <a:ext cx="717550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W</a:t>
            </a:r>
          </a:p>
          <a:p>
            <a:pPr algn="ctr"/>
            <a:r>
              <a:rPr lang="en-US" sz="1600">
                <a:latin typeface="Times New Roman" pitchFamily="18" charset="0"/>
              </a:rPr>
              <a:t>6s</a:t>
            </a:r>
            <a:r>
              <a:rPr lang="en-US" sz="1600" baseline="30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5d</a:t>
            </a:r>
            <a:r>
              <a:rPr lang="en-US" sz="1600" baseline="30000">
                <a:latin typeface="Times New Roman" pitchFamily="18" charset="0"/>
              </a:rPr>
              <a:t>5</a:t>
            </a:r>
          </a:p>
        </p:txBody>
      </p:sp>
      <p:sp>
        <p:nvSpPr>
          <p:cNvPr id="15434" name="Rectangle 96"/>
          <p:cNvSpPr>
            <a:spLocks noChangeArrowheads="1"/>
          </p:cNvSpPr>
          <p:nvPr/>
        </p:nvSpPr>
        <p:spPr bwMode="auto">
          <a:xfrm>
            <a:off x="2579688" y="5754688"/>
            <a:ext cx="70485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Sg</a:t>
            </a:r>
          </a:p>
          <a:p>
            <a:pPr algn="ctr"/>
            <a:r>
              <a:rPr lang="en-US" sz="1600">
                <a:latin typeface="Times New Roman" pitchFamily="18" charset="0"/>
              </a:rPr>
              <a:t>7s</a:t>
            </a:r>
            <a:r>
              <a:rPr lang="en-US" sz="1600" baseline="30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6d</a:t>
            </a:r>
            <a:r>
              <a:rPr lang="en-US" sz="1600" baseline="30000">
                <a:latin typeface="Times New Roman" pitchFamily="18" charset="0"/>
              </a:rPr>
              <a:t>5</a:t>
            </a:r>
          </a:p>
        </p:txBody>
      </p:sp>
      <p:sp>
        <p:nvSpPr>
          <p:cNvPr id="15435" name="Rectangle 97"/>
          <p:cNvSpPr>
            <a:spLocks noChangeArrowheads="1"/>
          </p:cNvSpPr>
          <p:nvPr/>
        </p:nvSpPr>
        <p:spPr bwMode="auto">
          <a:xfrm>
            <a:off x="3182938" y="460851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Tc</a:t>
            </a:r>
          </a:p>
          <a:p>
            <a:pPr algn="ctr"/>
            <a:r>
              <a:rPr lang="en-US" sz="1600">
                <a:latin typeface="Times New Roman" pitchFamily="18" charset="0"/>
              </a:rPr>
              <a:t>4d</a:t>
            </a:r>
            <a:r>
              <a:rPr lang="en-US" sz="1600" baseline="30000">
                <a:latin typeface="Times New Roman" pitchFamily="18" charset="0"/>
              </a:rPr>
              <a:t>5</a:t>
            </a:r>
          </a:p>
        </p:txBody>
      </p:sp>
      <p:sp>
        <p:nvSpPr>
          <p:cNvPr id="15436" name="Rectangle 98"/>
          <p:cNvSpPr>
            <a:spLocks noChangeArrowheads="1"/>
          </p:cNvSpPr>
          <p:nvPr/>
        </p:nvSpPr>
        <p:spPr bwMode="auto">
          <a:xfrm>
            <a:off x="3176588" y="5160963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Re</a:t>
            </a:r>
          </a:p>
          <a:p>
            <a:pPr algn="ctr"/>
            <a:r>
              <a:rPr lang="en-US" sz="1600">
                <a:latin typeface="Times New Roman" pitchFamily="18" charset="0"/>
              </a:rPr>
              <a:t>5d</a:t>
            </a:r>
            <a:r>
              <a:rPr lang="en-US" sz="1600" baseline="30000">
                <a:latin typeface="Times New Roman" pitchFamily="18" charset="0"/>
              </a:rPr>
              <a:t>5</a:t>
            </a:r>
          </a:p>
        </p:txBody>
      </p:sp>
      <p:sp>
        <p:nvSpPr>
          <p:cNvPr id="15437" name="Rectangle 99"/>
          <p:cNvSpPr>
            <a:spLocks noChangeArrowheads="1"/>
          </p:cNvSpPr>
          <p:nvPr/>
        </p:nvSpPr>
        <p:spPr bwMode="auto">
          <a:xfrm>
            <a:off x="3182938" y="573246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Bh</a:t>
            </a:r>
          </a:p>
          <a:p>
            <a:pPr algn="ctr"/>
            <a:r>
              <a:rPr lang="en-US" sz="1600">
                <a:latin typeface="Times New Roman" pitchFamily="18" charset="0"/>
              </a:rPr>
              <a:t>6d</a:t>
            </a:r>
            <a:r>
              <a:rPr lang="en-US" sz="1600" baseline="30000">
                <a:latin typeface="Times New Roman" pitchFamily="18" charset="0"/>
              </a:rPr>
              <a:t>5</a:t>
            </a:r>
          </a:p>
        </p:txBody>
      </p:sp>
      <p:sp>
        <p:nvSpPr>
          <p:cNvPr id="15438" name="Rectangle 100"/>
          <p:cNvSpPr>
            <a:spLocks noChangeArrowheads="1"/>
          </p:cNvSpPr>
          <p:nvPr/>
        </p:nvSpPr>
        <p:spPr bwMode="auto">
          <a:xfrm>
            <a:off x="3648075" y="458946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Ru</a:t>
            </a:r>
          </a:p>
          <a:p>
            <a:pPr algn="ctr"/>
            <a:r>
              <a:rPr lang="en-US" sz="1600">
                <a:latin typeface="Times New Roman" pitchFamily="18" charset="0"/>
              </a:rPr>
              <a:t>4d</a:t>
            </a:r>
            <a:r>
              <a:rPr lang="en-US" sz="1600" baseline="30000">
                <a:latin typeface="Times New Roman" pitchFamily="18" charset="0"/>
              </a:rPr>
              <a:t>6</a:t>
            </a:r>
          </a:p>
        </p:txBody>
      </p:sp>
      <p:sp>
        <p:nvSpPr>
          <p:cNvPr id="15439" name="Rectangle 101"/>
          <p:cNvSpPr>
            <a:spLocks noChangeArrowheads="1"/>
          </p:cNvSpPr>
          <p:nvPr/>
        </p:nvSpPr>
        <p:spPr bwMode="auto">
          <a:xfrm>
            <a:off x="3641725" y="5160963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Os</a:t>
            </a:r>
          </a:p>
          <a:p>
            <a:pPr algn="ctr"/>
            <a:r>
              <a:rPr lang="en-US" sz="1600">
                <a:latin typeface="Times New Roman" pitchFamily="18" charset="0"/>
              </a:rPr>
              <a:t>5d</a:t>
            </a:r>
            <a:r>
              <a:rPr lang="en-US" sz="1600" baseline="30000">
                <a:latin typeface="Times New Roman" pitchFamily="18" charset="0"/>
              </a:rPr>
              <a:t>6</a:t>
            </a:r>
          </a:p>
        </p:txBody>
      </p:sp>
      <p:sp>
        <p:nvSpPr>
          <p:cNvPr id="15440" name="Rectangle 102"/>
          <p:cNvSpPr>
            <a:spLocks noChangeArrowheads="1"/>
          </p:cNvSpPr>
          <p:nvPr/>
        </p:nvSpPr>
        <p:spPr bwMode="auto">
          <a:xfrm>
            <a:off x="3667125" y="573246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Hs</a:t>
            </a:r>
          </a:p>
          <a:p>
            <a:pPr algn="ctr"/>
            <a:r>
              <a:rPr lang="en-US" sz="1600">
                <a:latin typeface="Times New Roman" pitchFamily="18" charset="0"/>
              </a:rPr>
              <a:t>6d</a:t>
            </a:r>
            <a:r>
              <a:rPr lang="en-US" sz="1600" baseline="30000">
                <a:latin typeface="Times New Roman" pitchFamily="18" charset="0"/>
              </a:rPr>
              <a:t>6</a:t>
            </a:r>
          </a:p>
        </p:txBody>
      </p:sp>
      <p:sp>
        <p:nvSpPr>
          <p:cNvPr id="15441" name="Rectangle 103"/>
          <p:cNvSpPr>
            <a:spLocks noChangeArrowheads="1"/>
          </p:cNvSpPr>
          <p:nvPr/>
        </p:nvSpPr>
        <p:spPr bwMode="auto">
          <a:xfrm>
            <a:off x="4154488" y="458946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Rh</a:t>
            </a:r>
          </a:p>
          <a:p>
            <a:r>
              <a:rPr lang="en-US" sz="1600">
                <a:latin typeface="Times New Roman" pitchFamily="18" charset="0"/>
              </a:rPr>
              <a:t>4d</a:t>
            </a:r>
            <a:r>
              <a:rPr lang="en-US" sz="1600" baseline="30000">
                <a:latin typeface="Times New Roman" pitchFamily="18" charset="0"/>
              </a:rPr>
              <a:t>7</a:t>
            </a:r>
          </a:p>
        </p:txBody>
      </p:sp>
      <p:sp>
        <p:nvSpPr>
          <p:cNvPr id="15442" name="Rectangle 104"/>
          <p:cNvSpPr>
            <a:spLocks noChangeArrowheads="1"/>
          </p:cNvSpPr>
          <p:nvPr/>
        </p:nvSpPr>
        <p:spPr bwMode="auto">
          <a:xfrm>
            <a:off x="4135438" y="5160963"/>
            <a:ext cx="454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Ir</a:t>
            </a:r>
          </a:p>
          <a:p>
            <a:r>
              <a:rPr lang="en-US" sz="1600">
                <a:latin typeface="Times New Roman" pitchFamily="18" charset="0"/>
              </a:rPr>
              <a:t>5d</a:t>
            </a:r>
            <a:r>
              <a:rPr lang="en-US" sz="1600" baseline="30000">
                <a:latin typeface="Times New Roman" pitchFamily="18" charset="0"/>
              </a:rPr>
              <a:t>7</a:t>
            </a:r>
          </a:p>
        </p:txBody>
      </p:sp>
      <p:sp>
        <p:nvSpPr>
          <p:cNvPr id="15443" name="Rectangle 105"/>
          <p:cNvSpPr>
            <a:spLocks noChangeArrowheads="1"/>
          </p:cNvSpPr>
          <p:nvPr/>
        </p:nvSpPr>
        <p:spPr bwMode="auto">
          <a:xfrm>
            <a:off x="4116388" y="5713413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Mt</a:t>
            </a:r>
          </a:p>
          <a:p>
            <a:r>
              <a:rPr lang="en-US" sz="1600">
                <a:latin typeface="Times New Roman" pitchFamily="18" charset="0"/>
              </a:rPr>
              <a:t>6d</a:t>
            </a:r>
            <a:r>
              <a:rPr lang="en-US" sz="1600" baseline="30000">
                <a:latin typeface="Times New Roman" pitchFamily="18" charset="0"/>
              </a:rPr>
              <a:t>7</a:t>
            </a:r>
          </a:p>
        </p:txBody>
      </p:sp>
      <p:sp>
        <p:nvSpPr>
          <p:cNvPr id="15444" name="Rectangle 106"/>
          <p:cNvSpPr>
            <a:spLocks noChangeArrowheads="1"/>
          </p:cNvSpPr>
          <p:nvPr/>
        </p:nvSpPr>
        <p:spPr bwMode="auto">
          <a:xfrm>
            <a:off x="4608513" y="4625975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Ni</a:t>
            </a:r>
          </a:p>
          <a:p>
            <a:r>
              <a:rPr lang="en-US" sz="1600">
                <a:latin typeface="Times New Roman" pitchFamily="18" charset="0"/>
              </a:rPr>
              <a:t>4d</a:t>
            </a:r>
            <a:r>
              <a:rPr lang="en-US" sz="1600" baseline="30000">
                <a:latin typeface="Times New Roman" pitchFamily="18" charset="0"/>
              </a:rPr>
              <a:t>8</a:t>
            </a:r>
          </a:p>
        </p:txBody>
      </p:sp>
      <p:sp>
        <p:nvSpPr>
          <p:cNvPr id="15445" name="Rectangle 107"/>
          <p:cNvSpPr>
            <a:spLocks noChangeArrowheads="1"/>
          </p:cNvSpPr>
          <p:nvPr/>
        </p:nvSpPr>
        <p:spPr bwMode="auto">
          <a:xfrm>
            <a:off x="4608513" y="5178425"/>
            <a:ext cx="466725" cy="59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Ni</a:t>
            </a:r>
          </a:p>
          <a:p>
            <a:r>
              <a:rPr lang="en-US" sz="1600">
                <a:latin typeface="Times New Roman" pitchFamily="18" charset="0"/>
              </a:rPr>
              <a:t>5d</a:t>
            </a:r>
            <a:r>
              <a:rPr lang="en-US" sz="1600" baseline="30000">
                <a:latin typeface="Times New Roman" pitchFamily="18" charset="0"/>
              </a:rPr>
              <a:t>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Diagonal Relationship of </a:t>
            </a:r>
            <a:r>
              <a:rPr lang="en-US" b="1" i="1" dirty="0" smtClean="0">
                <a:solidFill>
                  <a:srgbClr val="C00000"/>
                </a:solidFill>
              </a:rPr>
              <a:t>Li</a:t>
            </a:r>
            <a:r>
              <a:rPr lang="en-US" b="1" dirty="0" smtClean="0">
                <a:solidFill>
                  <a:srgbClr val="C00000"/>
                </a:solidFill>
              </a:rPr>
              <a:t> with </a:t>
            </a:r>
            <a:r>
              <a:rPr lang="en-US" b="1" i="1" dirty="0" smtClean="0">
                <a:solidFill>
                  <a:srgbClr val="C00000"/>
                </a:solidFill>
              </a:rPr>
              <a:t>Mg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	First element of any group shows 	similarities with second element of next 	group – Diagonal relationship. 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	Due to its small size lithium differs from 	other alkali metals but resembles with 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 	as its size is closer to 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 Its resemblance 	with 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 is known as diagonal relationship.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    Period	  	Group I              Group II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	   2                   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dirty="0" smtClean="0">
                <a:solidFill>
                  <a:srgbClr val="002060"/>
                </a:solidFill>
              </a:rPr>
              <a:t>                       </a:t>
            </a:r>
            <a:r>
              <a:rPr lang="en-US" i="1" dirty="0" smtClean="0">
                <a:solidFill>
                  <a:srgbClr val="002060"/>
                </a:solidFill>
              </a:rPr>
              <a:t>Be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	   3                   </a:t>
            </a:r>
            <a:r>
              <a:rPr lang="en-US" i="1" dirty="0" smtClean="0">
                <a:solidFill>
                  <a:srgbClr val="002060"/>
                </a:solidFill>
              </a:rPr>
              <a:t>Na</a:t>
            </a:r>
            <a:r>
              <a:rPr lang="en-US" dirty="0" smtClean="0">
                <a:solidFill>
                  <a:srgbClr val="002060"/>
                </a:solidFill>
              </a:rPr>
              <a:t>                     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 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14800" y="2514600"/>
            <a:ext cx="1905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Fanjan’s</a:t>
            </a:r>
            <a:r>
              <a:rPr lang="en-US" dirty="0" smtClean="0">
                <a:solidFill>
                  <a:srgbClr val="FF0000"/>
                </a:solidFill>
              </a:rPr>
              <a:t> Rule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Polarizing power of ion depends 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Ionic Charge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Atomic size</a:t>
            </a:r>
          </a:p>
          <a:p>
            <a:pPr lvl="1">
              <a:buNone/>
            </a:pPr>
            <a:r>
              <a:rPr lang="en-US" dirty="0" smtClean="0">
                <a:solidFill>
                  <a:srgbClr val="002060"/>
                </a:solidFill>
              </a:rPr>
              <a:t>Polarizing Power = Ionic charge / (ionic radius)</a:t>
            </a:r>
            <a:r>
              <a:rPr lang="en-US" baseline="30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Generally the periodic properties show either increasing or decreasing trend along the group and vice versa along the period which brought the diagonally situated elements to closer values.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Following are the characteristic similarities to be noted.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002060"/>
                </a:solidFill>
              </a:rPr>
              <a:t>(1) Both 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 are harder and higher m.pt than the other metals of their groups. </a:t>
            </a:r>
          </a:p>
          <a:p>
            <a:pPr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(2) Due to covalent nature, chlorides of both 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dirty="0" smtClean="0">
                <a:solidFill>
                  <a:srgbClr val="C00000"/>
                </a:solidFill>
              </a:rPr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Mg</a:t>
            </a:r>
            <a:r>
              <a:rPr lang="en-US" dirty="0" smtClean="0">
                <a:solidFill>
                  <a:srgbClr val="C00000"/>
                </a:solidFill>
              </a:rPr>
              <a:t> are soluble in alcohol and pyridine while chlorides of other alkali metals are not so. </a:t>
            </a:r>
          </a:p>
          <a:p>
            <a:pPr algn="just">
              <a:buNone/>
            </a:pPr>
            <a:r>
              <a:rPr lang="en-US" dirty="0" smtClean="0">
                <a:solidFill>
                  <a:srgbClr val="002060"/>
                </a:solidFill>
              </a:rPr>
              <a:t>(3) Fluorides, phosphates of 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 are sparingly soluble in water whereas those of other alkali metals are soluble in water.</a:t>
            </a:r>
          </a:p>
          <a:p>
            <a:pPr algn="just"/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(4) Carbonates of 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 decompose on heating and liberate </a:t>
            </a:r>
            <a:r>
              <a:rPr lang="en-US" i="1" dirty="0" smtClean="0">
                <a:solidFill>
                  <a:srgbClr val="002060"/>
                </a:solidFill>
              </a:rPr>
              <a:t>CO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Carbonates of other alkali metals are stable towards heat and decomposed only on fusion.</a:t>
            </a:r>
          </a:p>
          <a:p>
            <a:pPr>
              <a:buNone/>
            </a:pP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i="1" baseline="-25000" dirty="0" smtClean="0">
                <a:solidFill>
                  <a:srgbClr val="C00000"/>
                </a:solidFill>
              </a:rPr>
              <a:t>2</a:t>
            </a:r>
            <a:r>
              <a:rPr lang="en-US" i="1" dirty="0" smtClean="0">
                <a:solidFill>
                  <a:srgbClr val="C00000"/>
                </a:solidFill>
              </a:rPr>
              <a:t>CO</a:t>
            </a:r>
            <a:r>
              <a:rPr lang="en-US" i="1" baseline="-25000" dirty="0" smtClean="0">
                <a:solidFill>
                  <a:srgbClr val="C00000"/>
                </a:solidFill>
              </a:rPr>
              <a:t>3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i="1" baseline="-25000" dirty="0" smtClean="0">
                <a:solidFill>
                  <a:srgbClr val="C00000"/>
                </a:solidFill>
              </a:rPr>
              <a:t>2</a:t>
            </a:r>
            <a:r>
              <a:rPr lang="en-US" i="1" dirty="0" smtClean="0">
                <a:solidFill>
                  <a:srgbClr val="C00000"/>
                </a:solidFill>
              </a:rPr>
              <a:t>O + CO</a:t>
            </a:r>
            <a:r>
              <a:rPr lang="en-US" baseline="-25000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 ;  </a:t>
            </a:r>
            <a:r>
              <a:rPr lang="en-US" i="1" dirty="0" smtClean="0">
                <a:solidFill>
                  <a:srgbClr val="C00000"/>
                </a:solidFill>
              </a:rPr>
              <a:t>Mg CO</a:t>
            </a:r>
            <a:r>
              <a:rPr lang="en-US" i="1" baseline="-25000" dirty="0" smtClean="0">
                <a:solidFill>
                  <a:srgbClr val="C00000"/>
                </a:solidFill>
              </a:rPr>
              <a:t>3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</a:rPr>
              <a:t>MgO</a:t>
            </a:r>
            <a:r>
              <a:rPr lang="en-US" i="1" dirty="0" smtClean="0">
                <a:solidFill>
                  <a:srgbClr val="C00000"/>
                </a:solidFill>
              </a:rPr>
              <a:t> + CO</a:t>
            </a:r>
            <a:r>
              <a:rPr lang="en-US" i="1" baseline="-25000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(5) Hydroxides and nitrates of both 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dirty="0" smtClean="0">
                <a:solidFill>
                  <a:srgbClr val="C00000"/>
                </a:solidFill>
              </a:rPr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Mg</a:t>
            </a:r>
            <a:r>
              <a:rPr lang="en-US" dirty="0" smtClean="0">
                <a:solidFill>
                  <a:srgbClr val="C00000"/>
                </a:solidFill>
              </a:rPr>
              <a:t> decompose on heating to give oxide. Hydroxides of both 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dirty="0" smtClean="0">
                <a:solidFill>
                  <a:srgbClr val="C00000"/>
                </a:solidFill>
              </a:rPr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Mg</a:t>
            </a:r>
            <a:r>
              <a:rPr lang="en-US" dirty="0" smtClean="0">
                <a:solidFill>
                  <a:srgbClr val="C00000"/>
                </a:solidFill>
              </a:rPr>
              <a:t> are weak alkali.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002060"/>
                </a:solidFill>
              </a:rPr>
              <a:t>4 </a:t>
            </a:r>
            <a:r>
              <a:rPr lang="en-US" i="1" dirty="0" smtClean="0">
                <a:solidFill>
                  <a:srgbClr val="002060"/>
                </a:solidFill>
              </a:rPr>
              <a:t>LiNO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2060"/>
                </a:solidFill>
              </a:rPr>
              <a:t> 2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 + 4</a:t>
            </a:r>
            <a:r>
              <a:rPr lang="en-US" i="1" dirty="0" smtClean="0">
                <a:solidFill>
                  <a:srgbClr val="002060"/>
                </a:solidFill>
              </a:rPr>
              <a:t>NO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+ 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baseline="-25000" dirty="0" smtClean="0">
                <a:solidFill>
                  <a:srgbClr val="002060"/>
                </a:solidFill>
              </a:rPr>
              <a:t>2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	2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i="1" dirty="0" smtClean="0">
                <a:solidFill>
                  <a:srgbClr val="002060"/>
                </a:solidFill>
              </a:rPr>
              <a:t>NO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2060"/>
                </a:solidFill>
              </a:rPr>
              <a:t> 2</a:t>
            </a:r>
            <a:r>
              <a:rPr lang="en-US" i="1" dirty="0" smtClean="0">
                <a:solidFill>
                  <a:srgbClr val="002060"/>
                </a:solidFill>
              </a:rPr>
              <a:t>MgO</a:t>
            </a:r>
            <a:r>
              <a:rPr lang="en-US" dirty="0" smtClean="0">
                <a:solidFill>
                  <a:srgbClr val="002060"/>
                </a:solidFill>
              </a:rPr>
              <a:t> + 4</a:t>
            </a:r>
            <a:r>
              <a:rPr lang="en-US" i="1" dirty="0" smtClean="0">
                <a:solidFill>
                  <a:srgbClr val="002060"/>
                </a:solidFill>
              </a:rPr>
              <a:t>NO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+ 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	2</a:t>
            </a:r>
            <a:r>
              <a:rPr lang="en-US" i="1" dirty="0" smtClean="0">
                <a:solidFill>
                  <a:srgbClr val="002060"/>
                </a:solidFill>
              </a:rPr>
              <a:t>LiOH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 + </a:t>
            </a:r>
            <a:r>
              <a:rPr lang="en-US" i="1" dirty="0" smtClean="0">
                <a:solidFill>
                  <a:srgbClr val="002060"/>
                </a:solidFill>
              </a:rPr>
              <a:t>H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  ;  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i="1" dirty="0" smtClean="0">
                <a:solidFill>
                  <a:srgbClr val="002060"/>
                </a:solidFill>
              </a:rPr>
              <a:t>OH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MgO</a:t>
            </a:r>
            <a:r>
              <a:rPr lang="en-US" dirty="0" smtClean="0">
                <a:solidFill>
                  <a:srgbClr val="002060"/>
                </a:solidFill>
              </a:rPr>
              <a:t> + </a:t>
            </a:r>
            <a:r>
              <a:rPr lang="en-US" i="1" dirty="0" smtClean="0">
                <a:solidFill>
                  <a:srgbClr val="002060"/>
                </a:solidFill>
              </a:rPr>
              <a:t>H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C00000"/>
                </a:solidFill>
              </a:rPr>
              <a:t>Hydroxides of other alkali metals are stable towards heat while their nitrates give </a:t>
            </a:r>
            <a:r>
              <a:rPr lang="en-US" i="1" dirty="0" smtClean="0">
                <a:solidFill>
                  <a:srgbClr val="C00000"/>
                </a:solidFill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and nitrite.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</a:rPr>
              <a:t>	2</a:t>
            </a:r>
            <a:r>
              <a:rPr lang="en-US" i="1" dirty="0" smtClean="0">
                <a:solidFill>
                  <a:srgbClr val="002060"/>
                </a:solidFill>
              </a:rPr>
              <a:t>KNO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2060"/>
                </a:solidFill>
              </a:rPr>
              <a:t> 2</a:t>
            </a:r>
            <a:r>
              <a:rPr lang="en-US" i="1" dirty="0" smtClean="0">
                <a:solidFill>
                  <a:srgbClr val="002060"/>
                </a:solidFill>
              </a:rPr>
              <a:t>KNO</a:t>
            </a:r>
            <a:r>
              <a:rPr lang="en-US" baseline="-25000" dirty="0" smtClean="0">
                <a:solidFill>
                  <a:srgbClr val="002060"/>
                </a:solidFill>
              </a:rPr>
              <a:t>2 </a:t>
            </a:r>
            <a:r>
              <a:rPr lang="en-US" dirty="0" smtClean="0">
                <a:solidFill>
                  <a:srgbClr val="002060"/>
                </a:solidFill>
              </a:rPr>
              <a:t>+ 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(6) Both 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dirty="0" smtClean="0">
                <a:solidFill>
                  <a:srgbClr val="002060"/>
                </a:solidFill>
              </a:rPr>
              <a:t> combine directly with </a:t>
            </a:r>
            <a:r>
              <a:rPr lang="en-US" i="1" dirty="0" smtClean="0">
                <a:solidFill>
                  <a:srgbClr val="002060"/>
                </a:solidFill>
              </a:rPr>
              <a:t>N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to give nitrides </a:t>
            </a:r>
            <a:r>
              <a:rPr lang="en-US" i="1" dirty="0" smtClean="0">
                <a:solidFill>
                  <a:srgbClr val="002060"/>
                </a:solidFill>
              </a:rPr>
              <a:t>Li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i="1" dirty="0" smtClean="0">
                <a:solidFill>
                  <a:srgbClr val="002060"/>
                </a:solidFill>
              </a:rPr>
              <a:t>N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i="1" dirty="0" smtClean="0">
                <a:solidFill>
                  <a:srgbClr val="002060"/>
                </a:solidFill>
              </a:rPr>
              <a:t>Mg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i="1" dirty="0" smtClean="0">
                <a:solidFill>
                  <a:srgbClr val="002060"/>
                </a:solidFill>
              </a:rPr>
              <a:t>N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. Other alkali metals combine at high temperature,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6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dirty="0" smtClean="0">
                <a:solidFill>
                  <a:srgbClr val="C00000"/>
                </a:solidFill>
              </a:rPr>
              <a:t> + </a:t>
            </a:r>
            <a:r>
              <a:rPr lang="en-US" i="1" dirty="0" smtClean="0">
                <a:solidFill>
                  <a:srgbClr val="C00000"/>
                </a:solidFill>
              </a:rPr>
              <a:t>N</a:t>
            </a:r>
            <a:r>
              <a:rPr lang="en-US" baseline="-25000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C00000"/>
                </a:solidFill>
              </a:rPr>
              <a:t> 2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i="1" dirty="0" smtClean="0">
                <a:solidFill>
                  <a:srgbClr val="C00000"/>
                </a:solidFill>
              </a:rPr>
              <a:t>N</a:t>
            </a:r>
            <a:r>
              <a:rPr lang="en-US" dirty="0" smtClean="0">
                <a:solidFill>
                  <a:srgbClr val="C00000"/>
                </a:solidFill>
              </a:rPr>
              <a:t>; 3</a:t>
            </a:r>
            <a:r>
              <a:rPr lang="en-US" i="1" dirty="0" smtClean="0">
                <a:solidFill>
                  <a:srgbClr val="C00000"/>
                </a:solidFill>
              </a:rPr>
              <a:t>Mg</a:t>
            </a:r>
            <a:r>
              <a:rPr lang="en-US" dirty="0" smtClean="0">
                <a:solidFill>
                  <a:srgbClr val="C00000"/>
                </a:solidFill>
              </a:rPr>
              <a:t> + </a:t>
            </a:r>
            <a:r>
              <a:rPr lang="en-US" i="1" dirty="0" smtClean="0">
                <a:solidFill>
                  <a:srgbClr val="C00000"/>
                </a:solidFill>
              </a:rPr>
              <a:t>N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>
                <a:solidFill>
                  <a:srgbClr val="C00000"/>
                </a:solidFill>
              </a:rPr>
              <a:t>Mg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i="1" dirty="0" smtClean="0">
                <a:solidFill>
                  <a:srgbClr val="C00000"/>
                </a:solidFill>
              </a:rPr>
              <a:t>N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Both the nitrides are decomposed by water to give </a:t>
            </a:r>
            <a:r>
              <a:rPr lang="en-US" i="1" dirty="0" smtClean="0">
                <a:solidFill>
                  <a:srgbClr val="002060"/>
                </a:solidFill>
              </a:rPr>
              <a:t>NH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C00000"/>
                </a:solidFill>
              </a:rPr>
              <a:t>	</a:t>
            </a:r>
            <a:r>
              <a:rPr lang="en-US" i="1" dirty="0" smtClean="0">
                <a:solidFill>
                  <a:srgbClr val="C00000"/>
                </a:solidFill>
              </a:rPr>
              <a:t>Li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i="1" dirty="0" smtClean="0">
                <a:solidFill>
                  <a:srgbClr val="C00000"/>
                </a:solidFill>
              </a:rPr>
              <a:t>N</a:t>
            </a:r>
            <a:r>
              <a:rPr lang="en-US" dirty="0" smtClean="0">
                <a:solidFill>
                  <a:srgbClr val="C00000"/>
                </a:solidFill>
              </a:rPr>
              <a:t> + 3</a:t>
            </a:r>
            <a:r>
              <a:rPr lang="en-US" i="1" dirty="0" smtClean="0">
                <a:solidFill>
                  <a:srgbClr val="C00000"/>
                </a:solidFill>
              </a:rPr>
              <a:t>H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i="1" dirty="0" smtClean="0">
                <a:solidFill>
                  <a:srgbClr val="C00000"/>
                </a:solidFill>
              </a:rPr>
              <a:t>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C00000"/>
                </a:solidFill>
              </a:rPr>
              <a:t> 3</a:t>
            </a:r>
            <a:r>
              <a:rPr lang="en-US" i="1" dirty="0" smtClean="0">
                <a:solidFill>
                  <a:srgbClr val="C00000"/>
                </a:solidFill>
              </a:rPr>
              <a:t>LiOH</a:t>
            </a:r>
            <a:r>
              <a:rPr lang="en-US" dirty="0" smtClean="0">
                <a:solidFill>
                  <a:srgbClr val="C00000"/>
                </a:solidFill>
              </a:rPr>
              <a:t> + </a:t>
            </a:r>
            <a:r>
              <a:rPr lang="en-US" i="1" dirty="0" smtClean="0">
                <a:solidFill>
                  <a:srgbClr val="C00000"/>
                </a:solidFill>
              </a:rPr>
              <a:t>NH</a:t>
            </a:r>
            <a:r>
              <a:rPr lang="en-US" baseline="-25000" dirty="0" smtClean="0">
                <a:solidFill>
                  <a:srgbClr val="C00000"/>
                </a:solidFill>
              </a:rPr>
              <a:t>3 </a:t>
            </a:r>
            <a:r>
              <a:rPr lang="en-US" dirty="0" smtClean="0">
                <a:solidFill>
                  <a:srgbClr val="C00000"/>
                </a:solidFill>
              </a:rPr>
              <a:t> ;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	 </a:t>
            </a:r>
            <a:r>
              <a:rPr lang="en-US" i="1" dirty="0" smtClean="0">
                <a:solidFill>
                  <a:srgbClr val="C00000"/>
                </a:solidFill>
              </a:rPr>
              <a:t>Mg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i="1" dirty="0" smtClean="0">
                <a:solidFill>
                  <a:srgbClr val="C00000"/>
                </a:solidFill>
              </a:rPr>
              <a:t>N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+ 6</a:t>
            </a:r>
            <a:r>
              <a:rPr lang="en-US" i="1" dirty="0" smtClean="0">
                <a:solidFill>
                  <a:srgbClr val="C00000"/>
                </a:solidFill>
              </a:rPr>
              <a:t>H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i="1" dirty="0" smtClean="0">
                <a:solidFill>
                  <a:srgbClr val="C00000"/>
                </a:solidFill>
              </a:rPr>
              <a:t>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C00000"/>
                </a:solidFill>
              </a:rPr>
              <a:t> 3</a:t>
            </a:r>
            <a:r>
              <a:rPr lang="en-US" i="1" dirty="0" smtClean="0">
                <a:solidFill>
                  <a:srgbClr val="C00000"/>
                </a:solidFill>
              </a:rPr>
              <a:t>Mg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i="1" dirty="0" smtClean="0">
                <a:solidFill>
                  <a:srgbClr val="C00000"/>
                </a:solidFill>
              </a:rPr>
              <a:t>OH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+ 2</a:t>
            </a:r>
            <a:r>
              <a:rPr lang="en-US" i="1" dirty="0" smtClean="0">
                <a:solidFill>
                  <a:srgbClr val="C00000"/>
                </a:solidFill>
              </a:rPr>
              <a:t>NH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567</Words>
  <Application>Microsoft Office PowerPoint</Application>
  <PresentationFormat>On-screen Show (4:3)</PresentationFormat>
  <Paragraphs>225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Periodic Table</vt:lpstr>
      <vt:lpstr>Diagonal Relationship of Li with Mg</vt:lpstr>
      <vt:lpstr>PowerPoint Presentation</vt:lpstr>
      <vt:lpstr>Fanjan’s Rule </vt:lpstr>
      <vt:lpstr>Following are the characteristic similarities to be noted.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Alkali and alkaline earth metals</dc:title>
  <dc:creator>DELL</dc:creator>
  <cp:lastModifiedBy>PC1</cp:lastModifiedBy>
  <cp:revision>16</cp:revision>
  <dcterms:created xsi:type="dcterms:W3CDTF">2006-08-16T00:00:00Z</dcterms:created>
  <dcterms:modified xsi:type="dcterms:W3CDTF">2017-11-25T20:40:46Z</dcterms:modified>
</cp:coreProperties>
</file>