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58" r:id="rId7"/>
    <p:sldId id="262" r:id="rId8"/>
    <p:sldId id="264" r:id="rId9"/>
    <p:sldId id="263"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C33D38-B1D0-4DB0-9676-DFFAEB2A7915}"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4004665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33D38-B1D0-4DB0-9676-DFFAEB2A7915}"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1085322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33D38-B1D0-4DB0-9676-DFFAEB2A7915}"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174221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C33D38-B1D0-4DB0-9676-DFFAEB2A7915}"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225881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C33D38-B1D0-4DB0-9676-DFFAEB2A7915}"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413991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C33D38-B1D0-4DB0-9676-DFFAEB2A7915}"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21734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C33D38-B1D0-4DB0-9676-DFFAEB2A7915}"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421345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C33D38-B1D0-4DB0-9676-DFFAEB2A7915}"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76184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33D38-B1D0-4DB0-9676-DFFAEB2A7915}"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22682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C33D38-B1D0-4DB0-9676-DFFAEB2A7915}"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1995658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C33D38-B1D0-4DB0-9676-DFFAEB2A7915}"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C6377-8DF1-4A37-9E4F-24FB030BCE31}" type="slidenum">
              <a:rPr lang="en-US" smtClean="0"/>
              <a:t>‹#›</a:t>
            </a:fld>
            <a:endParaRPr lang="en-US"/>
          </a:p>
        </p:txBody>
      </p:sp>
    </p:spTree>
    <p:extLst>
      <p:ext uri="{BB962C8B-B14F-4D97-AF65-F5344CB8AC3E}">
        <p14:creationId xmlns:p14="http://schemas.microsoft.com/office/powerpoint/2010/main" val="369712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33D38-B1D0-4DB0-9676-DFFAEB2A7915}" type="datetimeFigureOut">
              <a:rPr lang="en-US" smtClean="0"/>
              <a:t>11/30/2017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C6377-8DF1-4A37-9E4F-24FB030BCE31}" type="slidenum">
              <a:rPr lang="en-US" smtClean="0"/>
              <a:t>‹#›</a:t>
            </a:fld>
            <a:endParaRPr lang="en-US"/>
          </a:p>
        </p:txBody>
      </p:sp>
    </p:spTree>
    <p:extLst>
      <p:ext uri="{BB962C8B-B14F-4D97-AF65-F5344CB8AC3E}">
        <p14:creationId xmlns:p14="http://schemas.microsoft.com/office/powerpoint/2010/main" val="4181794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00B050"/>
                </a:solidFill>
              </a:rPr>
              <a:t>Database Management System </a:t>
            </a:r>
            <a:br>
              <a:rPr lang="en-US" b="1" dirty="0">
                <a:solidFill>
                  <a:srgbClr val="00B050"/>
                </a:solidFill>
              </a:rPr>
            </a:br>
            <a:endParaRPr lang="en-US" b="1" dirty="0">
              <a:solidFill>
                <a:srgbClr val="00B050"/>
              </a:solidFill>
            </a:endParaRPr>
          </a:p>
        </p:txBody>
      </p:sp>
      <p:sp>
        <p:nvSpPr>
          <p:cNvPr id="3" name="Subtitle 2"/>
          <p:cNvSpPr>
            <a:spLocks noGrp="1"/>
          </p:cNvSpPr>
          <p:nvPr>
            <p:ph type="subTitle" idx="1"/>
          </p:nvPr>
        </p:nvSpPr>
        <p:spPr/>
        <p:txBody>
          <a:bodyPr/>
          <a:lstStyle/>
          <a:p>
            <a:r>
              <a:rPr lang="en-US" dirty="0" smtClean="0">
                <a:solidFill>
                  <a:srgbClr val="7030A0"/>
                </a:solidFill>
              </a:rPr>
              <a:t>BY</a:t>
            </a:r>
          </a:p>
          <a:p>
            <a:r>
              <a:rPr lang="en-US" dirty="0" smtClean="0">
                <a:solidFill>
                  <a:srgbClr val="7030A0"/>
                </a:solidFill>
              </a:rPr>
              <a:t>GAWARE S.R.</a:t>
            </a:r>
          </a:p>
          <a:p>
            <a:r>
              <a:rPr lang="en-US" dirty="0" smtClean="0">
                <a:solidFill>
                  <a:srgbClr val="7030A0"/>
                </a:solidFill>
              </a:rPr>
              <a:t>DEPT. OF COMP.SCI</a:t>
            </a:r>
            <a:endParaRPr lang="en-US" dirty="0">
              <a:solidFill>
                <a:srgbClr val="7030A0"/>
              </a:solidFill>
            </a:endParaRPr>
          </a:p>
        </p:txBody>
      </p:sp>
    </p:spTree>
    <p:extLst>
      <p:ext uri="{BB962C8B-B14F-4D97-AF65-F5344CB8AC3E}">
        <p14:creationId xmlns:p14="http://schemas.microsoft.com/office/powerpoint/2010/main" val="1148125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839200" cy="2954655"/>
          </a:xfrm>
          <a:prstGeom prst="rect">
            <a:avLst/>
          </a:prstGeom>
          <a:noFill/>
        </p:spPr>
        <p:txBody>
          <a:bodyPr wrap="square" rtlCol="0">
            <a:spAutoFit/>
          </a:bodyPr>
          <a:lstStyle/>
          <a:p>
            <a:r>
              <a:rPr lang="en-US" sz="2400" b="1" dirty="0">
                <a:solidFill>
                  <a:srgbClr val="C00000"/>
                </a:solidFill>
                <a:latin typeface="Times New Roman" pitchFamily="18" charset="0"/>
                <a:cs typeface="Times New Roman" pitchFamily="18" charset="0"/>
              </a:rPr>
              <a:t>Second Normal Form</a:t>
            </a:r>
          </a:p>
          <a:p>
            <a:r>
              <a:rPr lang="en-US" dirty="0">
                <a:latin typeface="Times New Roman" pitchFamily="18" charset="0"/>
                <a:cs typeface="Times New Roman" pitchFamily="18" charset="0"/>
              </a:rPr>
              <a:t>Before we learn about the second normal form, we need to understand the following −</a:t>
            </a:r>
          </a:p>
          <a:p>
            <a:r>
              <a:rPr lang="en-US" b="1" dirty="0">
                <a:latin typeface="Times New Roman" pitchFamily="18" charset="0"/>
                <a:cs typeface="Times New Roman" pitchFamily="18" charset="0"/>
              </a:rPr>
              <a:t>Prime attribute</a:t>
            </a:r>
            <a:r>
              <a:rPr lang="en-US" dirty="0">
                <a:latin typeface="Times New Roman" pitchFamily="18" charset="0"/>
                <a:cs typeface="Times New Roman" pitchFamily="18" charset="0"/>
              </a:rPr>
              <a:t> − An attribute, which is a part of the candidate-key, is known as a prime attribute.</a:t>
            </a:r>
          </a:p>
          <a:p>
            <a:r>
              <a:rPr lang="en-US" b="1" dirty="0">
                <a:latin typeface="Times New Roman" pitchFamily="18" charset="0"/>
                <a:cs typeface="Times New Roman" pitchFamily="18" charset="0"/>
              </a:rPr>
              <a:t>Non-prime attribute</a:t>
            </a:r>
            <a:r>
              <a:rPr lang="en-US" dirty="0">
                <a:latin typeface="Times New Roman" pitchFamily="18" charset="0"/>
                <a:cs typeface="Times New Roman" pitchFamily="18" charset="0"/>
              </a:rPr>
              <a:t> − An attribute, which is not a part of the prime-key, is said to be a non-prime attribute.</a:t>
            </a:r>
          </a:p>
          <a:p>
            <a:r>
              <a:rPr lang="en-US" dirty="0">
                <a:latin typeface="Times New Roman" pitchFamily="18" charset="0"/>
                <a:cs typeface="Times New Roman" pitchFamily="18" charset="0"/>
              </a:rPr>
              <a:t>If we follow second normal form, then every non-prime attribute should be fully functionally dependent on prime key attribute. That is, if X → A holds, then there should not be any proper subset Y of X, for which Y → A also holds true.</a:t>
            </a:r>
          </a:p>
          <a:p>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09900"/>
            <a:ext cx="7086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81000" y="4798874"/>
            <a:ext cx="8229600" cy="1754326"/>
          </a:xfrm>
          <a:prstGeom prst="rect">
            <a:avLst/>
          </a:prstGeom>
        </p:spPr>
        <p:txBody>
          <a:bodyPr wrap="square">
            <a:spAutoFit/>
          </a:bodyPr>
          <a:lstStyle/>
          <a:p>
            <a:r>
              <a:rPr lang="en-US" dirty="0">
                <a:latin typeface="Times New Roman" pitchFamily="18" charset="0"/>
                <a:cs typeface="Times New Roman" pitchFamily="18" charset="0"/>
              </a:rPr>
              <a:t> I</a:t>
            </a:r>
            <a:r>
              <a:rPr lang="en-US" dirty="0" smtClean="0">
                <a:latin typeface="Times New Roman" pitchFamily="18" charset="0"/>
                <a:cs typeface="Times New Roman" pitchFamily="18" charset="0"/>
              </a:rPr>
              <a:t>n Student Project </a:t>
            </a:r>
            <a:r>
              <a:rPr lang="en-US" dirty="0">
                <a:latin typeface="Times New Roman" pitchFamily="18" charset="0"/>
                <a:cs typeface="Times New Roman" pitchFamily="18" charset="0"/>
              </a:rPr>
              <a:t>relation that the prime key attributes are Stu_ID and Proj_ID. According to the rule, non-key attributes, i.e. Stu_Name and Proj_Name must be dependent upon both and not on any of the prime key attribute individually. But we find that Stu_Name can be identified by Stu_ID and Proj_Name can be identified by Proj_ID independently. This is called </a:t>
            </a:r>
            <a:r>
              <a:rPr lang="en-US" b="1" dirty="0">
                <a:latin typeface="Times New Roman" pitchFamily="18" charset="0"/>
                <a:cs typeface="Times New Roman" pitchFamily="18" charset="0"/>
              </a:rPr>
              <a:t>partial dependency</a:t>
            </a:r>
            <a:r>
              <a:rPr lang="en-US" dirty="0">
                <a:latin typeface="Times New Roman" pitchFamily="18" charset="0"/>
                <a:cs typeface="Times New Roman" pitchFamily="18" charset="0"/>
              </a:rPr>
              <a:t>, which is not allowed in Second Normal Form</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6796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5082"/>
            <a:ext cx="62484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07472" y="2209800"/>
            <a:ext cx="7703127" cy="2677656"/>
          </a:xfrm>
          <a:prstGeom prst="rect">
            <a:avLst/>
          </a:prstGeom>
        </p:spPr>
        <p:txBody>
          <a:bodyPr wrap="square">
            <a:spAutoFit/>
          </a:bodyPr>
          <a:lstStyle/>
          <a:p>
            <a:r>
              <a:rPr lang="en-US" sz="2400" b="1" dirty="0">
                <a:solidFill>
                  <a:srgbClr val="C00000"/>
                </a:solidFill>
              </a:rPr>
              <a:t>Third Normal Form</a:t>
            </a:r>
          </a:p>
          <a:p>
            <a:r>
              <a:rPr lang="en-US" dirty="0"/>
              <a:t>For a relation to be in Third Normal Form, it must be in Second Normal form and the following must satisfy −</a:t>
            </a:r>
          </a:p>
          <a:p>
            <a:r>
              <a:rPr lang="en-US" dirty="0"/>
              <a:t>No non-prime attribute is transitively dependent on prime key attribute.</a:t>
            </a:r>
          </a:p>
          <a:p>
            <a:r>
              <a:rPr lang="en-US" dirty="0"/>
              <a:t>For any non-trivial functional dependency, X → A, then either −</a:t>
            </a:r>
          </a:p>
          <a:p>
            <a:pPr lvl="1"/>
            <a:r>
              <a:rPr lang="en-US" dirty="0"/>
              <a:t>X is a </a:t>
            </a:r>
            <a:r>
              <a:rPr lang="en-US" dirty="0" err="1"/>
              <a:t>superkey</a:t>
            </a:r>
            <a:r>
              <a:rPr lang="en-US" dirty="0"/>
              <a:t> or,</a:t>
            </a:r>
          </a:p>
          <a:p>
            <a:pPr lvl="1"/>
            <a:r>
              <a:rPr lang="en-US" dirty="0"/>
              <a:t>A is prime attribute.</a:t>
            </a:r>
          </a:p>
          <a:p>
            <a:r>
              <a:rPr lang="en-US" dirty="0" smtClean="0"/>
              <a:t/>
            </a:r>
            <a:br>
              <a:rPr lang="en-US" dirty="0" smtClean="0"/>
            </a:br>
            <a:endParaRPr lang="en-US"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254" y="4887456"/>
            <a:ext cx="6386945"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36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8077200" cy="1938992"/>
          </a:xfrm>
          <a:prstGeom prst="rect">
            <a:avLst/>
          </a:prstGeom>
        </p:spPr>
        <p:txBody>
          <a:bodyPr wrap="square">
            <a:spAutoFit/>
          </a:bodyPr>
          <a:lstStyle/>
          <a:p>
            <a:r>
              <a:rPr lang="en-US" sz="2000" dirty="0">
                <a:latin typeface="Times New Roman" pitchFamily="18" charset="0"/>
                <a:cs typeface="Times New Roman" pitchFamily="18" charset="0"/>
              </a:rPr>
              <a:t>We find that in the above </a:t>
            </a:r>
            <a:r>
              <a:rPr lang="en-US" sz="2000" dirty="0" err="1">
                <a:latin typeface="Times New Roman" pitchFamily="18" charset="0"/>
                <a:cs typeface="Times New Roman" pitchFamily="18" charset="0"/>
              </a:rPr>
              <a:t>Student_detail</a:t>
            </a:r>
            <a:r>
              <a:rPr lang="en-US" sz="2000" dirty="0">
                <a:latin typeface="Times New Roman" pitchFamily="18" charset="0"/>
                <a:cs typeface="Times New Roman" pitchFamily="18" charset="0"/>
              </a:rPr>
              <a:t> relation, Stu_ID is the key and only prime key attribute. We find that City can be identified by Stu_ID as well as Zip itself. Neither Zip is a </a:t>
            </a:r>
            <a:r>
              <a:rPr lang="en-US" sz="2000" dirty="0" err="1">
                <a:latin typeface="Times New Roman" pitchFamily="18" charset="0"/>
                <a:cs typeface="Times New Roman" pitchFamily="18" charset="0"/>
              </a:rPr>
              <a:t>superkey</a:t>
            </a:r>
            <a:r>
              <a:rPr lang="en-US" sz="2000" dirty="0">
                <a:latin typeface="Times New Roman" pitchFamily="18" charset="0"/>
                <a:cs typeface="Times New Roman" pitchFamily="18" charset="0"/>
              </a:rPr>
              <a:t> nor is City a prime attribute. Additionally, Stu_ID → Zip → City, so there exists </a:t>
            </a:r>
            <a:r>
              <a:rPr lang="en-US" sz="2000" b="1" dirty="0">
                <a:latin typeface="Times New Roman" pitchFamily="18" charset="0"/>
                <a:cs typeface="Times New Roman" pitchFamily="18" charset="0"/>
              </a:rPr>
              <a:t>transitive dependency</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To bring this relation into third normal form, we break the relation into two relations as follows −</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544" y="2667000"/>
            <a:ext cx="6719455"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5540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304800"/>
            <a:ext cx="8610600" cy="6463308"/>
          </a:xfrm>
          <a:prstGeom prst="rect">
            <a:avLst/>
          </a:prstGeom>
          <a:noFill/>
        </p:spPr>
        <p:txBody>
          <a:bodyPr wrap="square" rtlCol="0">
            <a:spAutoFit/>
          </a:bodyPr>
          <a:lstStyle/>
          <a:p>
            <a:pPr algn="just"/>
            <a:r>
              <a:rPr lang="en-US" sz="2000" b="1" dirty="0" smtClean="0">
                <a:solidFill>
                  <a:srgbClr val="FF0000"/>
                </a:solidFill>
                <a:latin typeface="Times New Roman" pitchFamily="18" charset="0"/>
                <a:cs typeface="Times New Roman" pitchFamily="18" charset="0"/>
              </a:rPr>
              <a:t>Database Management System:</a:t>
            </a:r>
            <a:endParaRPr lang="en-US" sz="2000" b="1" dirty="0" smtClean="0">
              <a:solidFill>
                <a:srgbClr val="FF0000"/>
              </a:solidFill>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Database </a:t>
            </a:r>
            <a:r>
              <a:rPr lang="en-US" sz="2000" dirty="0">
                <a:latin typeface="Times New Roman" pitchFamily="18" charset="0"/>
                <a:cs typeface="Times New Roman" pitchFamily="18" charset="0"/>
              </a:rPr>
              <a:t>Management System or DBMS in short refers to the technology of storing and retrieving users’ data with utmost efficiency along with appropriate security measures. This tutorial explains the basics of DBMS such as its architecture, data models, data schemas, data independence, E-R model, relation model, relational database design, and storage and file structure and much more</a:t>
            </a:r>
            <a:r>
              <a:rPr lang="en-US" sz="2000" dirty="0" smtClean="0">
                <a:latin typeface="Times New Roman" pitchFamily="18" charset="0"/>
                <a:cs typeface="Times New Roman" pitchFamily="18" charset="0"/>
              </a:rPr>
              <a:t>.</a:t>
            </a:r>
          </a:p>
          <a:p>
            <a:pPr algn="just"/>
            <a:r>
              <a:rPr lang="en-US" sz="2000" b="1" dirty="0" smtClean="0">
                <a:solidFill>
                  <a:srgbClr val="FF0000"/>
                </a:solidFill>
                <a:latin typeface="Times New Roman" pitchFamily="18" charset="0"/>
                <a:cs typeface="Times New Roman" pitchFamily="18" charset="0"/>
              </a:rPr>
              <a:t>Data models:</a:t>
            </a:r>
            <a:endParaRPr lang="en-US" sz="2000" b="1" dirty="0" smtClean="0">
              <a:solidFill>
                <a:srgbClr val="FF0000"/>
              </a:solidFill>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Data </a:t>
            </a:r>
            <a:r>
              <a:rPr lang="en-US" sz="2000" dirty="0">
                <a:latin typeface="Times New Roman" pitchFamily="18" charset="0"/>
                <a:cs typeface="Times New Roman" pitchFamily="18" charset="0"/>
              </a:rPr>
              <a:t>models define how the logical structure of a database is modeled. Data Models are fundamental entities to introduce abstraction in a DBMS. Data models define how data is connected to each other and how they are processed and stored inside the system</a:t>
            </a:r>
            <a:r>
              <a:rPr lang="en-US" sz="2000" dirty="0" smtClean="0">
                <a:latin typeface="Times New Roman" pitchFamily="18" charset="0"/>
                <a:cs typeface="Times New Roman" pitchFamily="18" charset="0"/>
              </a:rPr>
              <a:t>.</a:t>
            </a:r>
          </a:p>
          <a:p>
            <a:pPr algn="just"/>
            <a:r>
              <a:rPr lang="en-US" sz="2000" b="1" dirty="0">
                <a:solidFill>
                  <a:srgbClr val="FFC000"/>
                </a:solidFill>
                <a:latin typeface="Times New Roman" pitchFamily="18" charset="0"/>
                <a:cs typeface="Times New Roman" pitchFamily="18" charset="0"/>
              </a:rPr>
              <a:t>Entity-Relationship </a:t>
            </a:r>
            <a:r>
              <a:rPr lang="en-US" sz="2000" b="1" dirty="0" smtClean="0">
                <a:solidFill>
                  <a:srgbClr val="FFC000"/>
                </a:solidFill>
                <a:latin typeface="Times New Roman" pitchFamily="18" charset="0"/>
                <a:cs typeface="Times New Roman" pitchFamily="18" charset="0"/>
              </a:rPr>
              <a:t>Model:</a:t>
            </a:r>
            <a:endParaRPr lang="en-US" sz="2000" b="1" dirty="0">
              <a:solidFill>
                <a:srgbClr val="FFC000"/>
              </a:solidFill>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Entity-Relationship (ER) Model is based on the notion of real-world entities and relationships among them. While formulating real-world scenario into the database model, the ER Model creates entity set, relationship set, general attributes and constraints.</a:t>
            </a:r>
          </a:p>
          <a:p>
            <a:pPr algn="just"/>
            <a:r>
              <a:rPr lang="en-US" sz="2000" dirty="0">
                <a:latin typeface="Times New Roman" pitchFamily="18" charset="0"/>
                <a:cs typeface="Times New Roman" pitchFamily="18" charset="0"/>
              </a:rPr>
              <a:t>ER Model is best used for the conceptual design of a database.</a:t>
            </a:r>
          </a:p>
          <a:p>
            <a:pPr algn="just"/>
            <a:r>
              <a:rPr lang="en-US" sz="2000" dirty="0">
                <a:latin typeface="Times New Roman" pitchFamily="18" charset="0"/>
                <a:cs typeface="Times New Roman" pitchFamily="18" charset="0"/>
              </a:rPr>
              <a:t>ER Model is based on −</a:t>
            </a:r>
          </a:p>
          <a:p>
            <a:pPr algn="just"/>
            <a:r>
              <a:rPr lang="en-US" sz="2000" b="1" dirty="0">
                <a:latin typeface="Times New Roman" pitchFamily="18" charset="0"/>
                <a:cs typeface="Times New Roman" pitchFamily="18" charset="0"/>
              </a:rPr>
              <a:t>Entities</a:t>
            </a:r>
            <a:r>
              <a:rPr lang="en-US" sz="2000" dirty="0">
                <a:latin typeface="Times New Roman" pitchFamily="18" charset="0"/>
                <a:cs typeface="Times New Roman" pitchFamily="18" charset="0"/>
              </a:rPr>
              <a:t> and their </a:t>
            </a:r>
            <a:r>
              <a:rPr lang="en-US" sz="2000" i="1" dirty="0">
                <a:latin typeface="Times New Roman" pitchFamily="18" charset="0"/>
                <a:cs typeface="Times New Roman" pitchFamily="18" charset="0"/>
              </a:rPr>
              <a:t>attributes.</a:t>
            </a:r>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Relationships</a:t>
            </a:r>
            <a:r>
              <a:rPr lang="en-US" sz="2000" dirty="0">
                <a:latin typeface="Times New Roman" pitchFamily="18" charset="0"/>
                <a:cs typeface="Times New Roman" pitchFamily="18" charset="0"/>
              </a:rPr>
              <a:t> among entities.</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652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7438524" cy="2029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33400" y="2590800"/>
            <a:ext cx="8153400" cy="4093428"/>
          </a:xfrm>
          <a:prstGeom prst="rect">
            <a:avLst/>
          </a:prstGeom>
          <a:noFill/>
        </p:spPr>
        <p:txBody>
          <a:bodyPr wrap="square" rtlCol="0">
            <a:spAutoFit/>
          </a:bodyPr>
          <a:lstStyle/>
          <a:p>
            <a:r>
              <a:rPr lang="en-US" sz="2000" b="1" dirty="0">
                <a:latin typeface="Times New Roman" pitchFamily="18" charset="0"/>
                <a:cs typeface="Times New Roman" pitchFamily="18" charset="0"/>
              </a:rPr>
              <a:t>Entity</a:t>
            </a:r>
            <a:r>
              <a:rPr lang="en-US" sz="2000" dirty="0">
                <a:latin typeface="Times New Roman" pitchFamily="18" charset="0"/>
                <a:cs typeface="Times New Roman" pitchFamily="18" charset="0"/>
              </a:rPr>
              <a:t> − An entity in an ER Model is a real-world entity having properties called </a:t>
            </a:r>
            <a:r>
              <a:rPr lang="en-US" sz="2000" b="1" dirty="0">
                <a:latin typeface="Times New Roman" pitchFamily="18" charset="0"/>
                <a:cs typeface="Times New Roman" pitchFamily="18" charset="0"/>
              </a:rPr>
              <a:t>attributes</a:t>
            </a:r>
            <a:r>
              <a:rPr lang="en-US" sz="2000" dirty="0">
                <a:latin typeface="Times New Roman" pitchFamily="18" charset="0"/>
                <a:cs typeface="Times New Roman" pitchFamily="18" charset="0"/>
              </a:rPr>
              <a:t>. Every </a:t>
            </a:r>
            <a:r>
              <a:rPr lang="en-US" sz="2000" b="1" dirty="0">
                <a:latin typeface="Times New Roman" pitchFamily="18" charset="0"/>
                <a:cs typeface="Times New Roman" pitchFamily="18" charset="0"/>
              </a:rPr>
              <a:t>attribute</a:t>
            </a:r>
            <a:r>
              <a:rPr lang="en-US" sz="2000" dirty="0">
                <a:latin typeface="Times New Roman" pitchFamily="18" charset="0"/>
                <a:cs typeface="Times New Roman" pitchFamily="18" charset="0"/>
              </a:rPr>
              <a:t> is defined by its set of values </a:t>
            </a:r>
            <a:r>
              <a:rPr lang="en-US" sz="2000" dirty="0" err="1">
                <a:latin typeface="Times New Roman" pitchFamily="18" charset="0"/>
                <a:cs typeface="Times New Roman" pitchFamily="18" charset="0"/>
              </a:rPr>
              <a:t>called</a:t>
            </a:r>
            <a:r>
              <a:rPr lang="en-US" sz="2000" b="1" dirty="0" err="1">
                <a:latin typeface="Times New Roman" pitchFamily="18" charset="0"/>
                <a:cs typeface="Times New Roman" pitchFamily="18" charset="0"/>
              </a:rPr>
              <a:t>domain</a:t>
            </a:r>
            <a:r>
              <a:rPr lang="en-US" sz="2000" dirty="0">
                <a:latin typeface="Times New Roman" pitchFamily="18" charset="0"/>
                <a:cs typeface="Times New Roman" pitchFamily="18" charset="0"/>
              </a:rPr>
              <a:t>. For example, in a school database, a student is considered as an entity. Student has various attributes like name, age, class, etc.</a:t>
            </a:r>
          </a:p>
          <a:p>
            <a:r>
              <a:rPr lang="en-US" sz="2000" b="1" dirty="0">
                <a:latin typeface="Times New Roman" pitchFamily="18" charset="0"/>
                <a:cs typeface="Times New Roman" pitchFamily="18" charset="0"/>
              </a:rPr>
              <a:t>Relationship</a:t>
            </a:r>
            <a:r>
              <a:rPr lang="en-US" sz="2000" dirty="0">
                <a:latin typeface="Times New Roman" pitchFamily="18" charset="0"/>
                <a:cs typeface="Times New Roman" pitchFamily="18" charset="0"/>
              </a:rPr>
              <a:t> − The logical association among entities is </a:t>
            </a:r>
            <a:r>
              <a:rPr lang="en-US" sz="2000" dirty="0" err="1">
                <a:latin typeface="Times New Roman" pitchFamily="18" charset="0"/>
                <a:cs typeface="Times New Roman" pitchFamily="18" charset="0"/>
              </a:rPr>
              <a:t>called</a:t>
            </a:r>
            <a:r>
              <a:rPr lang="en-US" sz="2000" b="1" i="1" dirty="0" err="1">
                <a:latin typeface="Times New Roman" pitchFamily="18" charset="0"/>
                <a:cs typeface="Times New Roman" pitchFamily="18" charset="0"/>
              </a:rPr>
              <a:t>relationship</a:t>
            </a:r>
            <a:r>
              <a:rPr lang="en-US" sz="2000" dirty="0">
                <a:latin typeface="Times New Roman" pitchFamily="18" charset="0"/>
                <a:cs typeface="Times New Roman" pitchFamily="18" charset="0"/>
              </a:rPr>
              <a:t>. Relationships are mapped with entities in various ways. Mapping cardinalities define the number of association between two entities.</a:t>
            </a:r>
          </a:p>
          <a:p>
            <a:r>
              <a:rPr lang="en-US" sz="2000" dirty="0">
                <a:latin typeface="Times New Roman" pitchFamily="18" charset="0"/>
                <a:cs typeface="Times New Roman" pitchFamily="18" charset="0"/>
              </a:rPr>
              <a:t>Mapping cardinalities −</a:t>
            </a:r>
          </a:p>
          <a:p>
            <a:pPr lvl="1"/>
            <a:r>
              <a:rPr lang="en-US" sz="2000" dirty="0">
                <a:latin typeface="Times New Roman" pitchFamily="18" charset="0"/>
                <a:cs typeface="Times New Roman" pitchFamily="18" charset="0"/>
              </a:rPr>
              <a:t>one to one</a:t>
            </a:r>
          </a:p>
          <a:p>
            <a:pPr lvl="1"/>
            <a:r>
              <a:rPr lang="en-US" sz="2000" dirty="0">
                <a:latin typeface="Times New Roman" pitchFamily="18" charset="0"/>
                <a:cs typeface="Times New Roman" pitchFamily="18" charset="0"/>
              </a:rPr>
              <a:t>one to many</a:t>
            </a:r>
          </a:p>
          <a:p>
            <a:pPr lvl="1"/>
            <a:r>
              <a:rPr lang="en-US" sz="2000" dirty="0">
                <a:latin typeface="Times New Roman" pitchFamily="18" charset="0"/>
                <a:cs typeface="Times New Roman" pitchFamily="18" charset="0"/>
              </a:rPr>
              <a:t>many to one</a:t>
            </a:r>
          </a:p>
          <a:p>
            <a:pPr lvl="1"/>
            <a:r>
              <a:rPr lang="en-US" sz="2000" dirty="0">
                <a:latin typeface="Times New Roman" pitchFamily="18" charset="0"/>
                <a:cs typeface="Times New Roman" pitchFamily="18" charset="0"/>
              </a:rPr>
              <a:t>many to many</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90656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8873" y="228600"/>
            <a:ext cx="8153400" cy="2616101"/>
          </a:xfrm>
          <a:prstGeom prst="rect">
            <a:avLst/>
          </a:prstGeom>
          <a:noFill/>
        </p:spPr>
        <p:txBody>
          <a:bodyPr wrap="square" rtlCol="0">
            <a:spAutoFit/>
          </a:bodyPr>
          <a:lstStyle/>
          <a:p>
            <a:r>
              <a:rPr lang="en-US" sz="2000" b="1" dirty="0">
                <a:solidFill>
                  <a:schemeClr val="accent6">
                    <a:lumMod val="75000"/>
                  </a:schemeClr>
                </a:solidFill>
                <a:latin typeface="Times New Roman" pitchFamily="18" charset="0"/>
                <a:cs typeface="Times New Roman" pitchFamily="18" charset="0"/>
              </a:rPr>
              <a:t>Database Schema</a:t>
            </a:r>
          </a:p>
          <a:p>
            <a:r>
              <a:rPr lang="en-US" dirty="0">
                <a:latin typeface="Times New Roman" pitchFamily="18" charset="0"/>
                <a:cs typeface="Times New Roman" pitchFamily="18" charset="0"/>
              </a:rPr>
              <a:t>A database schema is the skeleton structure that represents the logical view of the entire database. It defines how the data is organized and how the relations among them are associated. It formulates all the constraints that are to be applied on the data.</a:t>
            </a:r>
          </a:p>
          <a:p>
            <a:r>
              <a:rPr lang="en-US" dirty="0">
                <a:latin typeface="Times New Roman" pitchFamily="18" charset="0"/>
                <a:cs typeface="Times New Roman" pitchFamily="18" charset="0"/>
              </a:rPr>
              <a:t>A database schema defines its entities and the relationship among them. It contains a descriptive detail of the database, which can be depicted by means of schema diagrams. It’s the database designers who design the schema to help programmers understand the database and make it useful.</a:t>
            </a:r>
          </a:p>
          <a:p>
            <a:endParaRPr lang="en-US" dirty="0">
              <a:latin typeface="Times New Roman" pitchFamily="18" charset="0"/>
              <a:cs typeface="Times New Roman" pitchFamily="18" charset="0"/>
            </a:endParaRPr>
          </a:p>
        </p:txBody>
      </p:sp>
      <p:pic>
        <p:nvPicPr>
          <p:cNvPr id="2050" name="Picture 2" descr="https://www.tutorialspoint.com/dbms/images/dbms_schema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704727"/>
            <a:ext cx="5172075" cy="421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03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609600"/>
            <a:ext cx="8001000" cy="3416320"/>
          </a:xfrm>
          <a:prstGeom prst="rect">
            <a:avLst/>
          </a:prstGeom>
          <a:noFill/>
        </p:spPr>
        <p:txBody>
          <a:bodyPr wrap="square" rtlCol="0">
            <a:spAutoFit/>
          </a:bodyPr>
          <a:lstStyle/>
          <a:p>
            <a:r>
              <a:rPr lang="en-US" sz="2400" dirty="0">
                <a:latin typeface="Times New Roman" pitchFamily="18" charset="0"/>
                <a:cs typeface="Times New Roman" pitchFamily="18" charset="0"/>
              </a:rPr>
              <a:t>A database schema can be divided broadly into two categories −</a:t>
            </a:r>
          </a:p>
          <a:p>
            <a:r>
              <a:rPr lang="en-US" sz="2400" b="1" dirty="0">
                <a:latin typeface="Times New Roman" pitchFamily="18" charset="0"/>
                <a:cs typeface="Times New Roman" pitchFamily="18" charset="0"/>
              </a:rPr>
              <a:t>Physical Database Schema</a:t>
            </a:r>
            <a:r>
              <a:rPr lang="en-US" sz="2400" dirty="0">
                <a:latin typeface="Times New Roman" pitchFamily="18" charset="0"/>
                <a:cs typeface="Times New Roman" pitchFamily="18" charset="0"/>
              </a:rPr>
              <a:t> − This schema pertains to the actual storage of data and its form of storage like files, indices, etc. It defines how the data will be stored in a secondary storage.</a:t>
            </a:r>
          </a:p>
          <a:p>
            <a:r>
              <a:rPr lang="en-US" sz="2400" b="1" dirty="0">
                <a:latin typeface="Times New Roman" pitchFamily="18" charset="0"/>
                <a:cs typeface="Times New Roman" pitchFamily="18" charset="0"/>
              </a:rPr>
              <a:t>Logical Database Schema</a:t>
            </a:r>
            <a:r>
              <a:rPr lang="en-US" sz="2400" dirty="0">
                <a:latin typeface="Times New Roman" pitchFamily="18" charset="0"/>
                <a:cs typeface="Times New Roman" pitchFamily="18" charset="0"/>
              </a:rPr>
              <a:t> − This schema defines all the logical constraints that need to be applied on the data stored. It defines tables, views, and integrity constraints.</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3712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81000"/>
            <a:ext cx="8305800" cy="6247864"/>
          </a:xfrm>
          <a:prstGeom prst="rect">
            <a:avLst/>
          </a:prstGeom>
          <a:noFill/>
        </p:spPr>
        <p:txBody>
          <a:bodyPr wrap="square" rtlCol="0">
            <a:spAutoFit/>
          </a:bodyPr>
          <a:lstStyle/>
          <a:p>
            <a:r>
              <a:rPr lang="en-US" sz="2000" b="1" dirty="0" smtClean="0">
                <a:solidFill>
                  <a:schemeClr val="accent3"/>
                </a:solidFill>
                <a:latin typeface="Times New Roman" pitchFamily="18" charset="0"/>
                <a:cs typeface="Times New Roman" pitchFamily="18" charset="0"/>
              </a:rPr>
              <a:t>SQL: (STRUCTURED QUREE LANGUAGE)</a:t>
            </a:r>
          </a:p>
          <a:p>
            <a:r>
              <a:rPr lang="en-US" sz="2000" dirty="0" smtClean="0">
                <a:latin typeface="Times New Roman" pitchFamily="18" charset="0"/>
                <a:cs typeface="Times New Roman" pitchFamily="18" charset="0"/>
              </a:rPr>
              <a:t>SQL </a:t>
            </a:r>
            <a:r>
              <a:rPr lang="en-US" sz="2000" dirty="0">
                <a:latin typeface="Times New Roman" pitchFamily="18" charset="0"/>
                <a:cs typeface="Times New Roman" pitchFamily="18" charset="0"/>
              </a:rPr>
              <a:t>is a programming language for Relational Databases. It is designed over relational algebra and tuple relational calculus. SQL comes as a package with all major distributions of RDBMS.</a:t>
            </a:r>
          </a:p>
          <a:p>
            <a:r>
              <a:rPr lang="en-US" sz="2000" dirty="0">
                <a:latin typeface="Times New Roman" pitchFamily="18" charset="0"/>
                <a:cs typeface="Times New Roman" pitchFamily="18" charset="0"/>
              </a:rPr>
              <a:t>SQL comprises both data definition and data manipulation languages. Using the data definition properties of SQL, one can design and modify database schema, whereas data manipulation properties allows SQL to store and retrieve data from database.</a:t>
            </a:r>
          </a:p>
          <a:p>
            <a:r>
              <a:rPr lang="en-US" sz="2000" dirty="0">
                <a:latin typeface="Times New Roman" pitchFamily="18" charset="0"/>
                <a:cs typeface="Times New Roman" pitchFamily="18" charset="0"/>
              </a:rPr>
              <a:t>CREATE</a:t>
            </a:r>
          </a:p>
          <a:p>
            <a:r>
              <a:rPr lang="en-US" sz="2000" dirty="0">
                <a:latin typeface="Times New Roman" pitchFamily="18" charset="0"/>
                <a:cs typeface="Times New Roman" pitchFamily="18" charset="0"/>
              </a:rPr>
              <a:t>Creates new databases, tables and views from RDBMS.</a:t>
            </a:r>
          </a:p>
          <a:p>
            <a:r>
              <a:rPr lang="en-US" sz="2000" b="1" dirty="0">
                <a:latin typeface="Times New Roman" pitchFamily="18" charset="0"/>
                <a:cs typeface="Times New Roman" pitchFamily="18" charset="0"/>
              </a:rPr>
              <a:t>For example</a:t>
            </a:r>
            <a:r>
              <a:rPr lang="en-US" sz="20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Create database tutorials point; Create table article; Create view for students; </a:t>
            </a:r>
            <a:r>
              <a:rPr lang="en-US" sz="2000" dirty="0">
                <a:latin typeface="Times New Roman" pitchFamily="18" charset="0"/>
                <a:cs typeface="Times New Roman" pitchFamily="18" charset="0"/>
              </a:rPr>
              <a:t>DROP</a:t>
            </a:r>
          </a:p>
          <a:p>
            <a:r>
              <a:rPr lang="en-US" sz="2000" dirty="0">
                <a:latin typeface="Times New Roman" pitchFamily="18" charset="0"/>
                <a:cs typeface="Times New Roman" pitchFamily="18" charset="0"/>
              </a:rPr>
              <a:t>Drops commands, views, tables, and databases from RDBMS.</a:t>
            </a:r>
          </a:p>
          <a:p>
            <a:r>
              <a:rPr lang="en-US" sz="2000" b="1" dirty="0">
                <a:latin typeface="Times New Roman" pitchFamily="18" charset="0"/>
                <a:cs typeface="Times New Roman" pitchFamily="18" charset="0"/>
              </a:rPr>
              <a:t>For example</a:t>
            </a:r>
            <a:r>
              <a:rPr lang="en-US" sz="2000" dirty="0">
                <a:latin typeface="Times New Roman" pitchFamily="18" charset="0"/>
                <a:cs typeface="Times New Roman" pitchFamily="18" charset="0"/>
              </a:rPr>
              <a:t>−</a:t>
            </a:r>
          </a:p>
          <a:p>
            <a:r>
              <a:rPr lang="en-US" sz="2000" dirty="0" smtClean="0">
                <a:latin typeface="Times New Roman" pitchFamily="18" charset="0"/>
                <a:cs typeface="Times New Roman" pitchFamily="18" charset="0"/>
              </a:rPr>
              <a:t>Drop object type object name; Drop database tutorials point; Drop table article; Drop view for students; </a:t>
            </a:r>
            <a:r>
              <a:rPr lang="en-US" sz="2000" dirty="0">
                <a:latin typeface="Times New Roman" pitchFamily="18" charset="0"/>
                <a:cs typeface="Times New Roman" pitchFamily="18" charset="0"/>
              </a:rPr>
              <a:t>ALTER</a:t>
            </a:r>
          </a:p>
          <a:p>
            <a:r>
              <a:rPr lang="en-US" sz="2000" dirty="0">
                <a:latin typeface="Times New Roman" pitchFamily="18" charset="0"/>
                <a:cs typeface="Times New Roman" pitchFamily="18" charset="0"/>
              </a:rPr>
              <a:t>Modifies database schema.</a:t>
            </a:r>
          </a:p>
          <a:p>
            <a:r>
              <a:rPr lang="en-US" sz="2000" dirty="0" smtClean="0">
                <a:latin typeface="Times New Roman" pitchFamily="18" charset="0"/>
                <a:cs typeface="Times New Roman" pitchFamily="18" charset="0"/>
              </a:rPr>
              <a:t>Alter object type object name parameters; </a:t>
            </a:r>
          </a:p>
          <a:p>
            <a:r>
              <a:rPr lang="en-US" sz="2000" b="1" dirty="0" smtClean="0">
                <a:latin typeface="Times New Roman" pitchFamily="18" charset="0"/>
                <a:cs typeface="Times New Roman" pitchFamily="18" charset="0"/>
              </a:rPr>
              <a:t>For </a:t>
            </a:r>
            <a:r>
              <a:rPr lang="en-US" sz="2000" b="1" dirty="0">
                <a:latin typeface="Times New Roman" pitchFamily="18" charset="0"/>
                <a:cs typeface="Times New Roman" pitchFamily="18" charset="0"/>
              </a:rPr>
              <a:t>example</a:t>
            </a:r>
            <a:r>
              <a:rPr lang="en-US" sz="2000" dirty="0" smtClean="0">
                <a:latin typeface="Times New Roman" pitchFamily="18" charset="0"/>
                <a:cs typeface="Times New Roman" pitchFamily="18" charset="0"/>
              </a:rPr>
              <a:t>− Alter table article add subject varchar;</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72807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534400" cy="369332"/>
          </a:xfrm>
          <a:prstGeom prst="rect">
            <a:avLst/>
          </a:prstGeom>
          <a:noFill/>
        </p:spPr>
        <p:txBody>
          <a:bodyPr wrap="square" rtlCol="0">
            <a:spAutoFit/>
          </a:bodyPr>
          <a:lstStyle/>
          <a:p>
            <a:endParaRPr lang="en-US" dirty="0"/>
          </a:p>
        </p:txBody>
      </p:sp>
      <p:sp>
        <p:nvSpPr>
          <p:cNvPr id="3" name="TextBox 2"/>
          <p:cNvSpPr txBox="1"/>
          <p:nvPr/>
        </p:nvSpPr>
        <p:spPr>
          <a:xfrm>
            <a:off x="533400" y="413266"/>
            <a:ext cx="7924800" cy="3231654"/>
          </a:xfrm>
          <a:prstGeom prst="rect">
            <a:avLst/>
          </a:prstGeom>
          <a:noFill/>
        </p:spPr>
        <p:txBody>
          <a:bodyPr wrap="square" rtlCol="0">
            <a:spAutoFit/>
          </a:bodyPr>
          <a:lstStyle/>
          <a:p>
            <a:r>
              <a:rPr lang="en-US" sz="2400" b="1" dirty="0">
                <a:solidFill>
                  <a:schemeClr val="bg2">
                    <a:lumMod val="50000"/>
                  </a:schemeClr>
                </a:solidFill>
                <a:latin typeface="Times New Roman" pitchFamily="18" charset="0"/>
                <a:cs typeface="Times New Roman" pitchFamily="18" charset="0"/>
              </a:rPr>
              <a:t>Data Manipulation </a:t>
            </a:r>
            <a:r>
              <a:rPr lang="en-US" sz="2400" b="1" dirty="0" smtClean="0">
                <a:solidFill>
                  <a:schemeClr val="bg2">
                    <a:lumMod val="50000"/>
                  </a:schemeClr>
                </a:solidFill>
                <a:latin typeface="Times New Roman" pitchFamily="18" charset="0"/>
                <a:cs typeface="Times New Roman" pitchFamily="18" charset="0"/>
              </a:rPr>
              <a:t>Language:</a:t>
            </a:r>
            <a:endParaRPr lang="en-US" sz="2400" b="1" dirty="0">
              <a:solidFill>
                <a:schemeClr val="bg2">
                  <a:lumMod val="50000"/>
                </a:schemeClr>
              </a:solidFill>
              <a:latin typeface="Times New Roman" pitchFamily="18" charset="0"/>
              <a:cs typeface="Times New Roman" pitchFamily="18" charset="0"/>
            </a:endParaRPr>
          </a:p>
          <a:p>
            <a:r>
              <a:rPr lang="en-US" sz="2000" dirty="0">
                <a:latin typeface="Times New Roman" pitchFamily="18" charset="0"/>
                <a:cs typeface="Times New Roman" pitchFamily="18" charset="0"/>
              </a:rPr>
              <a:t>SQL is equipped with data manipulation language (DML). DML modifies the database instance by inserting, updating and deleting its data. DML is responsible for all </a:t>
            </a:r>
            <a:r>
              <a:rPr lang="en-US" sz="2000" dirty="0" err="1">
                <a:latin typeface="Times New Roman" pitchFamily="18" charset="0"/>
                <a:cs typeface="Times New Roman" pitchFamily="18" charset="0"/>
              </a:rPr>
              <a:t>froms</a:t>
            </a:r>
            <a:r>
              <a:rPr lang="en-US" sz="2000" dirty="0">
                <a:latin typeface="Times New Roman" pitchFamily="18" charset="0"/>
                <a:cs typeface="Times New Roman" pitchFamily="18" charset="0"/>
              </a:rPr>
              <a:t> data modification in a database. SQL contains the following set of commands in its DML section −</a:t>
            </a:r>
          </a:p>
          <a:p>
            <a:r>
              <a:rPr lang="en-US" sz="2000" dirty="0">
                <a:latin typeface="Times New Roman" pitchFamily="18" charset="0"/>
                <a:cs typeface="Times New Roman" pitchFamily="18" charset="0"/>
              </a:rPr>
              <a:t>SELECT/FROM/WHERE</a:t>
            </a:r>
          </a:p>
          <a:p>
            <a:r>
              <a:rPr lang="en-US" sz="2000" dirty="0">
                <a:latin typeface="Times New Roman" pitchFamily="18" charset="0"/>
                <a:cs typeface="Times New Roman" pitchFamily="18" charset="0"/>
              </a:rPr>
              <a:t>INSERT INTO/VALUES</a:t>
            </a:r>
          </a:p>
          <a:p>
            <a:r>
              <a:rPr lang="en-US" sz="2000" dirty="0">
                <a:latin typeface="Times New Roman" pitchFamily="18" charset="0"/>
                <a:cs typeface="Times New Roman" pitchFamily="18" charset="0"/>
              </a:rPr>
              <a:t>UPDATE/SET/WHERE</a:t>
            </a:r>
          </a:p>
          <a:p>
            <a:r>
              <a:rPr lang="en-US" sz="2000" dirty="0">
                <a:latin typeface="Times New Roman" pitchFamily="18" charset="0"/>
                <a:cs typeface="Times New Roman" pitchFamily="18" charset="0"/>
              </a:rPr>
              <a:t>DELETE FROM/WHERE</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05685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6740307"/>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Normalization:</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If a database design is not perfect, it may contain anomalies, which are like a bad dream for any database administrator. Managing a database with anomalies is next to impossible.</a:t>
            </a:r>
          </a:p>
          <a:p>
            <a:r>
              <a:rPr lang="en-US" sz="2400" b="1" dirty="0">
                <a:latin typeface="Times New Roman" pitchFamily="18" charset="0"/>
                <a:cs typeface="Times New Roman" pitchFamily="18" charset="0"/>
              </a:rPr>
              <a:t>Update anomalies</a:t>
            </a:r>
            <a:r>
              <a:rPr lang="en-US" sz="2400" dirty="0">
                <a:latin typeface="Times New Roman" pitchFamily="18" charset="0"/>
                <a:cs typeface="Times New Roman" pitchFamily="18" charset="0"/>
              </a:rPr>
              <a:t> − If data items are scattered and are not linked to each other properly, then it could lead to strange situations. For example, when we try to update one data item having its copies scattered over several places, a few instances get updated properly while a few others are left with old values. Such instances leave the database in an inconsistent state.</a:t>
            </a:r>
          </a:p>
          <a:p>
            <a:r>
              <a:rPr lang="en-US" sz="2400" b="1" dirty="0">
                <a:latin typeface="Times New Roman" pitchFamily="18" charset="0"/>
                <a:cs typeface="Times New Roman" pitchFamily="18" charset="0"/>
              </a:rPr>
              <a:t>Deletion anomalies</a:t>
            </a:r>
            <a:r>
              <a:rPr lang="en-US" sz="2400" dirty="0">
                <a:latin typeface="Times New Roman" pitchFamily="18" charset="0"/>
                <a:cs typeface="Times New Roman" pitchFamily="18" charset="0"/>
              </a:rPr>
              <a:t> − We tried to delete a record, but parts of it was left undeleted because of unawareness, the data is also saved somewhere else.</a:t>
            </a:r>
          </a:p>
          <a:p>
            <a:r>
              <a:rPr lang="en-US" sz="2400" b="1" dirty="0">
                <a:latin typeface="Times New Roman" pitchFamily="18" charset="0"/>
                <a:cs typeface="Times New Roman" pitchFamily="18" charset="0"/>
              </a:rPr>
              <a:t>Insert anomalies</a:t>
            </a:r>
            <a:r>
              <a:rPr lang="en-US" sz="2400" dirty="0">
                <a:latin typeface="Times New Roman" pitchFamily="18" charset="0"/>
                <a:cs typeface="Times New Roman" pitchFamily="18" charset="0"/>
              </a:rPr>
              <a:t> − We tried to insert data in a record that does not exist at all.</a:t>
            </a:r>
          </a:p>
          <a:p>
            <a:r>
              <a:rPr lang="en-US" sz="2400" dirty="0">
                <a:latin typeface="Times New Roman" pitchFamily="18" charset="0"/>
                <a:cs typeface="Times New Roman" pitchFamily="18" charset="0"/>
              </a:rPr>
              <a:t>Normalization is a method to remove all these anomalies and bring the database to a consistent state</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6869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82000" cy="1846659"/>
          </a:xfrm>
          <a:prstGeom prst="rect">
            <a:avLst/>
          </a:prstGeom>
          <a:noFill/>
        </p:spPr>
        <p:txBody>
          <a:bodyPr wrap="square" rtlCol="0">
            <a:spAutoFit/>
          </a:bodyPr>
          <a:lstStyle/>
          <a:p>
            <a:r>
              <a:rPr lang="en-US" sz="2400" b="1" dirty="0">
                <a:solidFill>
                  <a:srgbClr val="C00000"/>
                </a:solidFill>
                <a:latin typeface="Times New Roman" pitchFamily="18" charset="0"/>
                <a:cs typeface="Times New Roman" pitchFamily="18" charset="0"/>
              </a:rPr>
              <a:t>First Normal </a:t>
            </a:r>
            <a:r>
              <a:rPr lang="en-US" sz="2400" b="1" dirty="0" smtClean="0">
                <a:solidFill>
                  <a:srgbClr val="C00000"/>
                </a:solidFill>
                <a:latin typeface="Times New Roman" pitchFamily="18" charset="0"/>
                <a:cs typeface="Times New Roman" pitchFamily="18" charset="0"/>
              </a:rPr>
              <a:t>Form:</a:t>
            </a:r>
            <a:endParaRPr lang="en-US" sz="2400" b="1" dirty="0">
              <a:solidFill>
                <a:srgbClr val="C00000"/>
              </a:solidFill>
              <a:latin typeface="Times New Roman" pitchFamily="18" charset="0"/>
              <a:cs typeface="Times New Roman" pitchFamily="18" charset="0"/>
            </a:endParaRPr>
          </a:p>
          <a:p>
            <a:r>
              <a:rPr lang="en-US" dirty="0">
                <a:latin typeface="Times New Roman" pitchFamily="18" charset="0"/>
                <a:cs typeface="Times New Roman" pitchFamily="18" charset="0"/>
              </a:rPr>
              <a:t>First Normal Form is defined in the definition of relations (tables) itself. This rule defines that all the attributes in a relation must have atomic domains. The values in an atomic domain are indivisible units</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62125"/>
            <a:ext cx="3286125"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33400" y="2831068"/>
            <a:ext cx="8153400" cy="369332"/>
          </a:xfrm>
          <a:prstGeom prst="rect">
            <a:avLst/>
          </a:prstGeom>
        </p:spPr>
        <p:txBody>
          <a:bodyPr wrap="square">
            <a:spAutoFit/>
          </a:bodyPr>
          <a:lstStyle/>
          <a:p>
            <a:r>
              <a:rPr lang="en-US" dirty="0">
                <a:latin typeface="Times New Roman" pitchFamily="18" charset="0"/>
                <a:cs typeface="Times New Roman" pitchFamily="18" charset="0"/>
              </a:rPr>
              <a:t>We re-arrange the relation (table) as below, to convert it to First Normal Form</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448050"/>
            <a:ext cx="3276600"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6340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698</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Database Management System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Management System  </dc:title>
  <dc:creator>pc22</dc:creator>
  <cp:lastModifiedBy>pc22</cp:lastModifiedBy>
  <cp:revision>11</cp:revision>
  <dcterms:created xsi:type="dcterms:W3CDTF">2017-11-30T06:57:23Z</dcterms:created>
  <dcterms:modified xsi:type="dcterms:W3CDTF">2017-11-30T07:32:01Z</dcterms:modified>
</cp:coreProperties>
</file>