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62" r:id="rId2"/>
    <p:sldId id="256" r:id="rId3"/>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5" autoAdjust="0"/>
    <p:restoredTop sz="94605" autoAdjust="0"/>
  </p:normalViewPr>
  <p:slideViewPr>
    <p:cSldViewPr>
      <p:cViewPr>
        <p:scale>
          <a:sx n="69" d="100"/>
          <a:sy n="69" d="100"/>
        </p:scale>
        <p:origin x="-2844" y="-10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8D933162-1D97-446B-9A21-9F5D9420D556}" type="datetimeFigureOut">
              <a:rPr lang="en-US" smtClean="0"/>
              <a:pPr/>
              <a:t>28/11/2017</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6D8491F-48DA-4DC1-B273-006AC1DA6BF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933162-1D97-446B-9A21-9F5D9420D556}" type="datetimeFigureOut">
              <a:rPr lang="en-US" smtClean="0"/>
              <a:pPr/>
              <a:t>28/11/2017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8491F-48DA-4DC1-B273-006AC1DA6BF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8D933162-1D97-446B-9A21-9F5D9420D556}" type="datetimeFigureOut">
              <a:rPr lang="en-US" smtClean="0"/>
              <a:pPr/>
              <a:t>28/11/2017</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86D8491F-48DA-4DC1-B273-006AC1DA6BF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D933162-1D97-446B-9A21-9F5D9420D556}" type="datetimeFigureOut">
              <a:rPr lang="en-US" smtClean="0"/>
              <a:pPr/>
              <a:t>28/11/2017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6D8491F-48DA-4DC1-B273-006AC1DA6BFA}"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8D933162-1D97-446B-9A21-9F5D9420D556}" type="datetimeFigureOut">
              <a:rPr lang="en-US" smtClean="0"/>
              <a:pPr/>
              <a:t>28/11/2017</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6D8491F-48DA-4DC1-B273-006AC1DA6BFA}"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8D933162-1D97-446B-9A21-9F5D9420D556}" type="datetimeFigureOut">
              <a:rPr lang="en-US" smtClean="0"/>
              <a:pPr/>
              <a:t>28/11/2017</a:t>
            </a:fld>
            <a:endParaRPr lang="en-US"/>
          </a:p>
        </p:txBody>
      </p:sp>
      <p:sp>
        <p:nvSpPr>
          <p:cNvPr id="10" name="Slide Number Placeholder 9"/>
          <p:cNvSpPr>
            <a:spLocks noGrp="1"/>
          </p:cNvSpPr>
          <p:nvPr>
            <p:ph type="sldNum" sz="quarter" idx="16"/>
          </p:nvPr>
        </p:nvSpPr>
        <p:spPr/>
        <p:txBody>
          <a:bodyPr rtlCol="0"/>
          <a:lstStyle/>
          <a:p>
            <a:fld id="{86D8491F-48DA-4DC1-B273-006AC1DA6BFA}"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8D933162-1D97-446B-9A21-9F5D9420D556}" type="datetimeFigureOut">
              <a:rPr lang="en-US" smtClean="0"/>
              <a:pPr/>
              <a:t>28/11/2017</a:t>
            </a:fld>
            <a:endParaRPr lang="en-US"/>
          </a:p>
        </p:txBody>
      </p:sp>
      <p:sp>
        <p:nvSpPr>
          <p:cNvPr id="12" name="Slide Number Placeholder 11"/>
          <p:cNvSpPr>
            <a:spLocks noGrp="1"/>
          </p:cNvSpPr>
          <p:nvPr>
            <p:ph type="sldNum" sz="quarter" idx="16"/>
          </p:nvPr>
        </p:nvSpPr>
        <p:spPr/>
        <p:txBody>
          <a:bodyPr rtlCol="0"/>
          <a:lstStyle/>
          <a:p>
            <a:fld id="{86D8491F-48DA-4DC1-B273-006AC1DA6BFA}"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D933162-1D97-446B-9A21-9F5D9420D556}" type="datetimeFigureOut">
              <a:rPr lang="en-US" smtClean="0"/>
              <a:pPr/>
              <a:t>28/11/2017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6D8491F-48DA-4DC1-B273-006AC1DA6BF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933162-1D97-446B-9A21-9F5D9420D556}" type="datetimeFigureOut">
              <a:rPr lang="en-US" smtClean="0"/>
              <a:pPr/>
              <a:t>28/11/2017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6D8491F-48DA-4DC1-B273-006AC1DA6BF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D933162-1D97-446B-9A21-9F5D9420D556}" type="datetimeFigureOut">
              <a:rPr lang="en-US" smtClean="0"/>
              <a:pPr/>
              <a:t>28/11/2017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6D8491F-48DA-4DC1-B273-006AC1DA6BFA}"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8D933162-1D97-446B-9A21-9F5D9420D556}" type="datetimeFigureOut">
              <a:rPr lang="en-US" smtClean="0"/>
              <a:pPr/>
              <a:t>28/11/2017</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6D8491F-48DA-4DC1-B273-006AC1DA6BFA}"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8D933162-1D97-446B-9A21-9F5D9420D556}" type="datetimeFigureOut">
              <a:rPr lang="en-US" smtClean="0"/>
              <a:pPr/>
              <a:t>28/11/2017</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6D8491F-48DA-4DC1-B273-006AC1DA6BF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990600"/>
            <a:ext cx="7696200" cy="2133600"/>
          </a:xfrm>
        </p:spPr>
        <p:txBody>
          <a:bodyPr>
            <a:noAutofit/>
          </a:bodyPr>
          <a:lstStyle/>
          <a:p>
            <a:pPr algn="ctr"/>
            <a:r>
              <a:rPr lang="en-US" sz="6000" b="1" dirty="0" err="1" smtClean="0">
                <a:solidFill>
                  <a:schemeClr val="tx2">
                    <a:lumMod val="75000"/>
                  </a:schemeClr>
                </a:solidFill>
              </a:rPr>
              <a:t>Dr.S.S.Jadhav</a:t>
            </a:r>
            <a:r>
              <a:rPr lang="en-US" sz="2800" b="1" dirty="0" smtClean="0">
                <a:solidFill>
                  <a:schemeClr val="tx2">
                    <a:lumMod val="75000"/>
                  </a:schemeClr>
                </a:solidFill>
              </a:rPr>
              <a:t/>
            </a:r>
            <a:br>
              <a:rPr lang="en-US" sz="2800" b="1" dirty="0" smtClean="0">
                <a:solidFill>
                  <a:schemeClr val="tx2">
                    <a:lumMod val="75000"/>
                  </a:schemeClr>
                </a:solidFill>
              </a:rPr>
            </a:br>
            <a:r>
              <a:rPr lang="en-US" sz="2800" b="1" dirty="0" smtClean="0"/>
              <a:t>Head, </a:t>
            </a:r>
            <a:r>
              <a:rPr lang="en-US" sz="2800" b="1" dirty="0" err="1" smtClean="0"/>
              <a:t>Dept</a:t>
            </a:r>
            <a:r>
              <a:rPr lang="en-US" sz="2800" b="1" dirty="0" smtClean="0"/>
              <a:t> of Commerce</a:t>
            </a:r>
            <a:br>
              <a:rPr lang="en-US" sz="2800" b="1" dirty="0" smtClean="0"/>
            </a:br>
            <a:r>
              <a:rPr lang="en-US" sz="2800" b="1" dirty="0" err="1" smtClean="0"/>
              <a:t>mrs.k.s.k</a:t>
            </a:r>
            <a:r>
              <a:rPr lang="en-US" sz="2800" b="1" dirty="0" smtClean="0"/>
              <a:t>. college </a:t>
            </a:r>
            <a:r>
              <a:rPr lang="en-US" sz="2800" b="1" dirty="0" err="1" smtClean="0"/>
              <a:t>beed</a:t>
            </a:r>
            <a:endParaRPr lang="en-US" sz="2800" b="1"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60607604"/>
      </p:ext>
    </p:extLst>
  </p:cSld>
  <p:clrMapOvr>
    <a:masterClrMapping/>
  </p:clrMapOvr>
  <p:transition advTm="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76201"/>
            <a:ext cx="7696200" cy="457199"/>
          </a:xfrm>
        </p:spPr>
        <p:txBody>
          <a:bodyPr>
            <a:noAutofit/>
          </a:bodyPr>
          <a:lstStyle/>
          <a:p>
            <a:pPr algn="ctr"/>
            <a:r>
              <a:rPr lang="en-US" sz="2800" b="1" dirty="0" smtClean="0"/>
              <a:t>COMPANY FINAL ACCOUNT</a:t>
            </a:r>
            <a:endParaRPr lang="en-US" sz="2800" b="1" dirty="0"/>
          </a:p>
        </p:txBody>
      </p:sp>
      <p:sp>
        <p:nvSpPr>
          <p:cNvPr id="3" name="Subtitle 2"/>
          <p:cNvSpPr>
            <a:spLocks noGrp="1"/>
          </p:cNvSpPr>
          <p:nvPr>
            <p:ph type="subTitle" idx="1"/>
          </p:nvPr>
        </p:nvSpPr>
        <p:spPr>
          <a:xfrm>
            <a:off x="762000" y="609600"/>
            <a:ext cx="8153400" cy="6248400"/>
          </a:xfrm>
        </p:spPr>
        <p:txBody>
          <a:bodyPr>
            <a:normAutofit fontScale="92500" lnSpcReduction="10000"/>
          </a:bodyPr>
          <a:lstStyle/>
          <a:p>
            <a:pPr algn="just"/>
            <a:r>
              <a:rPr lang="en-US" sz="2000" dirty="0" smtClean="0">
                <a:solidFill>
                  <a:schemeClr val="tx1">
                    <a:lumMod val="95000"/>
                    <a:lumOff val="5000"/>
                  </a:schemeClr>
                </a:solidFill>
              </a:rPr>
              <a:t>• Accounting is an art, it is an art of recording transaction and reporting results. Final account are for results.</a:t>
            </a:r>
          </a:p>
          <a:p>
            <a:pPr algn="just"/>
            <a:r>
              <a:rPr lang="en-US" sz="2000" dirty="0" smtClean="0">
                <a:solidFill>
                  <a:schemeClr val="tx1">
                    <a:lumMod val="95000"/>
                    <a:lumOff val="5000"/>
                  </a:schemeClr>
                </a:solidFill>
              </a:rPr>
              <a:t>• Final accounts are prepared to show business profit over a period of time and business position at a point of time.</a:t>
            </a:r>
          </a:p>
          <a:p>
            <a:pPr algn="just"/>
            <a:r>
              <a:rPr lang="en-US" sz="2000" dirty="0" smtClean="0">
                <a:solidFill>
                  <a:schemeClr val="tx1">
                    <a:lumMod val="95000"/>
                    <a:lumOff val="5000"/>
                  </a:schemeClr>
                </a:solidFill>
              </a:rPr>
              <a:t>• Final Account supply a wealth of information incomes, expenses, profits, assets, liabilities, reserves, almost everything about the business.</a:t>
            </a:r>
          </a:p>
          <a:p>
            <a:pPr algn="just"/>
            <a:r>
              <a:rPr lang="en-US" sz="2000" dirty="0" smtClean="0">
                <a:solidFill>
                  <a:schemeClr val="tx1">
                    <a:lumMod val="95000"/>
                    <a:lumOff val="5000"/>
                  </a:schemeClr>
                </a:solidFill>
              </a:rPr>
              <a:t>• Final account explain the performance and the position of a company far better than a whole library of books. They are such a wonderful statements.</a:t>
            </a:r>
          </a:p>
          <a:p>
            <a:pPr algn="just"/>
            <a:r>
              <a:rPr lang="en-US" sz="2000" dirty="0" smtClean="0">
                <a:solidFill>
                  <a:schemeClr val="tx1">
                    <a:lumMod val="95000"/>
                    <a:lumOff val="5000"/>
                  </a:schemeClr>
                </a:solidFill>
              </a:rPr>
              <a:t>• Preparation of final accounts is compulsory for a company. The final accounts of company consist of –</a:t>
            </a:r>
          </a:p>
          <a:p>
            <a:pPr algn="just"/>
            <a:r>
              <a:rPr lang="en-US" sz="2000" dirty="0">
                <a:solidFill>
                  <a:schemeClr val="tx1">
                    <a:lumMod val="95000"/>
                    <a:lumOff val="5000"/>
                  </a:schemeClr>
                </a:solidFill>
              </a:rPr>
              <a:t>	</a:t>
            </a:r>
            <a:r>
              <a:rPr lang="en-US" sz="2000" dirty="0" smtClean="0">
                <a:solidFill>
                  <a:schemeClr val="tx1">
                    <a:lumMod val="95000"/>
                    <a:lumOff val="5000"/>
                  </a:schemeClr>
                </a:solidFill>
              </a:rPr>
              <a:t>1. Profit and Loss Account</a:t>
            </a:r>
          </a:p>
          <a:p>
            <a:pPr algn="just"/>
            <a:r>
              <a:rPr lang="en-US" sz="2000" dirty="0">
                <a:solidFill>
                  <a:schemeClr val="tx1">
                    <a:lumMod val="95000"/>
                    <a:lumOff val="5000"/>
                  </a:schemeClr>
                </a:solidFill>
              </a:rPr>
              <a:t>	</a:t>
            </a:r>
            <a:r>
              <a:rPr lang="en-US" sz="2000" dirty="0" smtClean="0">
                <a:solidFill>
                  <a:schemeClr val="tx1">
                    <a:lumMod val="95000"/>
                    <a:lumOff val="5000"/>
                  </a:schemeClr>
                </a:solidFill>
              </a:rPr>
              <a:t>2. Profit and Loss Appropriation Account</a:t>
            </a:r>
          </a:p>
          <a:p>
            <a:pPr algn="just"/>
            <a:r>
              <a:rPr lang="en-US" sz="2000" dirty="0">
                <a:solidFill>
                  <a:schemeClr val="tx1">
                    <a:lumMod val="95000"/>
                    <a:lumOff val="5000"/>
                  </a:schemeClr>
                </a:solidFill>
              </a:rPr>
              <a:t>	</a:t>
            </a:r>
            <a:r>
              <a:rPr lang="en-US" sz="2000" dirty="0" smtClean="0">
                <a:solidFill>
                  <a:schemeClr val="tx1">
                    <a:lumMod val="95000"/>
                    <a:lumOff val="5000"/>
                  </a:schemeClr>
                </a:solidFill>
              </a:rPr>
              <a:t>3. Balance Sheet.   </a:t>
            </a:r>
          </a:p>
          <a:p>
            <a:pPr algn="ctr"/>
            <a:r>
              <a:rPr lang="en-US" sz="3000" b="1" dirty="0" smtClean="0"/>
              <a:t>Profit and Loss Account</a:t>
            </a:r>
          </a:p>
          <a:p>
            <a:pPr algn="just"/>
            <a:r>
              <a:rPr lang="en-US" sz="2000" dirty="0" smtClean="0"/>
              <a:t>Profit and Loss account shows the result of business operations during a particular period of time. The profit and Loss account itself is divided in to two parts- the first part for calculating gross profit and second part for calculating net profit. It is prepared at the end of an accounting period and shows profit or loss made during that period. The Specimen account given below</a:t>
            </a:r>
          </a:p>
          <a:p>
            <a:pPr algn="just"/>
            <a:endParaRPr lang="en-US" sz="2000" dirty="0" smtClean="0">
              <a:solidFill>
                <a:schemeClr val="tx1">
                  <a:lumMod val="95000"/>
                  <a:lumOff val="5000"/>
                </a:schemeClr>
              </a:solidFill>
            </a:endParaRPr>
          </a:p>
          <a:p>
            <a:pPr algn="just"/>
            <a:endParaRPr lang="en-US" sz="1400" dirty="0"/>
          </a:p>
        </p:txBody>
      </p:sp>
    </p:spTree>
  </p:cSld>
  <p:clrMapOvr>
    <a:masterClrMapping/>
  </p:clrMapOvr>
  <p:transition advTm="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762000" y="1371600"/>
            <a:ext cx="7772400" cy="4800600"/>
          </a:xfrm>
          <a:prstGeom prst="rect">
            <a:avLst/>
          </a:prstGeom>
        </p:spPr>
        <p:txBody>
          <a:bodyPr vert="horz">
            <a:normAutofit/>
          </a:bodyPr>
          <a:lstStyle/>
          <a:p>
            <a:pPr marL="320040" marR="0" lvl="0" indent="-320040" algn="just" defTabSz="914400" rtl="0" eaLnBrk="1" fontAlgn="auto" latinLnBrk="0" hangingPunct="1">
              <a:lnSpc>
                <a:spcPct val="100000"/>
              </a:lnSpc>
              <a:spcBef>
                <a:spcPts val="700"/>
              </a:spcBef>
              <a:spcAft>
                <a:spcPts val="0"/>
              </a:spcAft>
              <a:buClr>
                <a:schemeClr val="accent2"/>
              </a:buClr>
              <a:buSzPct val="60000"/>
              <a:buFont typeface="Wingdings"/>
              <a:buChar char=""/>
              <a:tabLst/>
              <a:defRPr/>
            </a:pPr>
            <a:endParaRPr kumimoji="0" lang="en-US" sz="29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6" name="Table 5"/>
          <p:cNvGraphicFramePr>
            <a:graphicFrameLocks noGrp="1"/>
          </p:cNvGraphicFramePr>
          <p:nvPr/>
        </p:nvGraphicFramePr>
        <p:xfrm>
          <a:off x="685799" y="3347720"/>
          <a:ext cx="7924801" cy="3235960"/>
        </p:xfrm>
        <a:graphic>
          <a:graphicData uri="http://schemas.openxmlformats.org/drawingml/2006/table">
            <a:tbl>
              <a:tblPr firstRow="1" bandRow="1">
                <a:tableStyleId>{5C22544A-7EE6-4342-B048-85BDC9FD1C3A}</a:tableStyleId>
              </a:tblPr>
              <a:tblGrid>
                <a:gridCol w="2209801"/>
                <a:gridCol w="685800"/>
                <a:gridCol w="1066800"/>
                <a:gridCol w="2514600"/>
                <a:gridCol w="533400"/>
                <a:gridCol w="914400"/>
              </a:tblGrid>
              <a:tr h="401320">
                <a:tc>
                  <a:txBody>
                    <a:bodyPr/>
                    <a:lstStyle/>
                    <a:p>
                      <a:pPr algn="ctr"/>
                      <a:r>
                        <a:rPr lang="en-US" dirty="0" smtClean="0"/>
                        <a:t>Particulars</a:t>
                      </a:r>
                      <a:endParaRPr lang="en-US" dirty="0"/>
                    </a:p>
                  </a:txBody>
                  <a:tcPr/>
                </a:tc>
                <a:tc>
                  <a:txBody>
                    <a:bodyPr/>
                    <a:lstStyle/>
                    <a:p>
                      <a:pPr algn="ctr"/>
                      <a:r>
                        <a:rPr lang="en-US" dirty="0" smtClean="0"/>
                        <a:t>L/F</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Rs</a:t>
                      </a:r>
                    </a:p>
                  </a:txBody>
                  <a:tcPr/>
                </a:tc>
                <a:tc>
                  <a:txBody>
                    <a:bodyPr/>
                    <a:lstStyle/>
                    <a:p>
                      <a:pPr algn="ctr"/>
                      <a:r>
                        <a:rPr lang="en-US" dirty="0" smtClean="0"/>
                        <a:t>Particulars</a:t>
                      </a:r>
                      <a:endParaRPr lang="en-US" dirty="0"/>
                    </a:p>
                  </a:txBody>
                  <a:tcPr/>
                </a:tc>
                <a:tc>
                  <a:txBody>
                    <a:bodyPr/>
                    <a:lstStyle/>
                    <a:p>
                      <a:pPr algn="ctr"/>
                      <a:r>
                        <a:rPr lang="en-US" dirty="0" smtClean="0"/>
                        <a:t>L/F</a:t>
                      </a:r>
                      <a:endParaRPr lang="en-US" dirty="0"/>
                    </a:p>
                  </a:txBody>
                  <a:tcPr/>
                </a:tc>
                <a:tc>
                  <a:txBody>
                    <a:bodyPr/>
                    <a:lstStyle/>
                    <a:p>
                      <a:pPr algn="ctr"/>
                      <a:r>
                        <a:rPr lang="en-US" dirty="0" smtClean="0"/>
                        <a:t>Rs.</a:t>
                      </a:r>
                      <a:endParaRPr lang="en-US" dirty="0"/>
                    </a:p>
                  </a:txBody>
                  <a:tcPr/>
                </a:tc>
              </a:tr>
              <a:tr h="787400">
                <a:tc>
                  <a:txBody>
                    <a:bodyPr/>
                    <a:lstStyle/>
                    <a:p>
                      <a:r>
                        <a:rPr lang="en-US" dirty="0" smtClean="0"/>
                        <a:t>To Opening Stock</a:t>
                      </a:r>
                    </a:p>
                    <a:p>
                      <a:r>
                        <a:rPr lang="en-US" dirty="0" smtClean="0"/>
                        <a:t>To Purchases</a:t>
                      </a:r>
                    </a:p>
                    <a:p>
                      <a:r>
                        <a:rPr lang="en-US" dirty="0" smtClean="0"/>
                        <a:t>To</a:t>
                      </a:r>
                      <a:r>
                        <a:rPr lang="en-US" baseline="0" dirty="0" smtClean="0"/>
                        <a:t> wages</a:t>
                      </a:r>
                    </a:p>
                    <a:p>
                      <a:r>
                        <a:rPr lang="en-US" baseline="0" dirty="0" smtClean="0"/>
                        <a:t>To fuels</a:t>
                      </a:r>
                    </a:p>
                    <a:p>
                      <a:r>
                        <a:rPr lang="en-US" baseline="0" dirty="0" smtClean="0"/>
                        <a:t>To coal and coke</a:t>
                      </a:r>
                    </a:p>
                    <a:p>
                      <a:r>
                        <a:rPr lang="en-US" baseline="0" dirty="0" smtClean="0"/>
                        <a:t>To carriage inward</a:t>
                      </a:r>
                    </a:p>
                    <a:p>
                      <a:r>
                        <a:rPr lang="en-US" baseline="0" dirty="0" smtClean="0"/>
                        <a:t>To fright</a:t>
                      </a:r>
                    </a:p>
                    <a:p>
                      <a:r>
                        <a:rPr lang="en-US" baseline="0" dirty="0" smtClean="0"/>
                        <a:t>To factory exp </a:t>
                      </a:r>
                    </a:p>
                    <a:p>
                      <a:r>
                        <a:rPr lang="en-US" baseline="0" dirty="0" smtClean="0"/>
                        <a:t>To Gross Profit c/d</a:t>
                      </a:r>
                    </a:p>
                    <a:p>
                      <a:endParaRPr lang="en-US" dirty="0"/>
                    </a:p>
                  </a:txBody>
                  <a:tcPr/>
                </a:tc>
                <a:tc>
                  <a:txBody>
                    <a:bodyPr/>
                    <a:lstStyle/>
                    <a:p>
                      <a:pPr algn="ctr"/>
                      <a:endParaRPr lang="en-US" b="1" dirty="0" smtClean="0"/>
                    </a:p>
                  </a:txBody>
                  <a:tcPr/>
                </a:tc>
                <a:tc>
                  <a:txBody>
                    <a:bodyPr/>
                    <a:lstStyle/>
                    <a:p>
                      <a:pPr algn="ctr"/>
                      <a:r>
                        <a:rPr lang="en-US" dirty="0" smtClean="0"/>
                        <a:t>----</a:t>
                      </a:r>
                    </a:p>
                    <a:p>
                      <a:pPr algn="ctr"/>
                      <a:r>
                        <a:rPr lang="en-US" dirty="0" smtClean="0"/>
                        <a:t>----</a:t>
                      </a:r>
                    </a:p>
                    <a:p>
                      <a:pPr algn="ctr"/>
                      <a:r>
                        <a:rPr lang="en-US" dirty="0" smtClean="0"/>
                        <a:t>----</a:t>
                      </a:r>
                    </a:p>
                    <a:p>
                      <a:pPr algn="ctr"/>
                      <a:r>
                        <a:rPr lang="en-US" dirty="0" smtClean="0"/>
                        <a:t>----</a:t>
                      </a:r>
                    </a:p>
                    <a:p>
                      <a:pPr algn="ctr"/>
                      <a:r>
                        <a:rPr lang="en-US" dirty="0" smtClean="0"/>
                        <a:t>----</a:t>
                      </a:r>
                    </a:p>
                    <a:p>
                      <a:pPr algn="ctr"/>
                      <a:r>
                        <a:rPr lang="en-US" dirty="0" smtClean="0"/>
                        <a:t>----</a:t>
                      </a:r>
                    </a:p>
                    <a:p>
                      <a:pPr algn="ctr"/>
                      <a:r>
                        <a:rPr lang="en-US" dirty="0" smtClean="0"/>
                        <a:t>----</a:t>
                      </a:r>
                    </a:p>
                    <a:p>
                      <a:pPr algn="ctr"/>
                      <a:r>
                        <a:rPr lang="en-US" dirty="0" smtClean="0"/>
                        <a:t>----</a:t>
                      </a:r>
                    </a:p>
                    <a:p>
                      <a:pPr algn="ctr">
                        <a:lnSpc>
                          <a:spcPct val="100000"/>
                        </a:lnSpc>
                        <a:spcBef>
                          <a:spcPts val="0"/>
                        </a:spcBef>
                        <a:spcAft>
                          <a:spcPts val="0"/>
                        </a:spcAft>
                      </a:pPr>
                      <a:r>
                        <a:rPr lang="en-US" dirty="0" smtClean="0"/>
                        <a:t>……</a:t>
                      </a:r>
                    </a:p>
                    <a:p>
                      <a:pPr algn="ctr">
                        <a:lnSpc>
                          <a:spcPct val="100000"/>
                        </a:lnSpc>
                        <a:spcBef>
                          <a:spcPts val="0"/>
                        </a:spcBef>
                        <a:spcAft>
                          <a:spcPts val="0"/>
                        </a:spcAft>
                      </a:pPr>
                      <a:r>
                        <a:rPr lang="en-US" dirty="0" smtClean="0"/>
                        <a:t>……........</a:t>
                      </a:r>
                    </a:p>
                  </a:txBody>
                  <a:tcPr/>
                </a:tc>
                <a:tc>
                  <a:txBody>
                    <a:bodyPr/>
                    <a:lstStyle/>
                    <a:p>
                      <a:r>
                        <a:rPr lang="en-US" dirty="0" smtClean="0"/>
                        <a:t>By Sales</a:t>
                      </a:r>
                    </a:p>
                    <a:p>
                      <a:r>
                        <a:rPr lang="en-US" dirty="0" smtClean="0"/>
                        <a:t>By Closing Stock</a:t>
                      </a:r>
                      <a:endParaRPr lang="en-US" dirty="0"/>
                    </a:p>
                  </a:txBody>
                  <a:tcPr/>
                </a:tc>
                <a:tc>
                  <a:txBody>
                    <a:bodyPr/>
                    <a:lstStyle/>
                    <a:p>
                      <a:endParaRPr lang="en-US" dirty="0"/>
                    </a:p>
                  </a:txBody>
                  <a:tcPr/>
                </a:tc>
                <a:tc>
                  <a:txBody>
                    <a:bodyPr/>
                    <a:lstStyle/>
                    <a:p>
                      <a:r>
                        <a:rPr lang="en-US" dirty="0" smtClean="0"/>
                        <a:t>----</a:t>
                      </a:r>
                    </a:p>
                    <a:p>
                      <a:r>
                        <a:rPr lang="en-US" dirty="0" smtClean="0"/>
                        <a:t>----</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algn="ctr">
                        <a:lnSpc>
                          <a:spcPct val="100000"/>
                        </a:lnSpc>
                        <a:spcBef>
                          <a:spcPts val="0"/>
                        </a:spcBef>
                        <a:spcAft>
                          <a:spcPts val="0"/>
                        </a:spcAft>
                      </a:pPr>
                      <a:r>
                        <a:rPr lang="en-US" dirty="0" smtClean="0"/>
                        <a:t>…….....</a:t>
                      </a:r>
                    </a:p>
                  </a:txBody>
                  <a:tcPr/>
                </a:tc>
              </a:tr>
            </a:tbl>
          </a:graphicData>
        </a:graphic>
      </p:graphicFrame>
      <p:sp>
        <p:nvSpPr>
          <p:cNvPr id="8" name="TextBox 7"/>
          <p:cNvSpPr txBox="1"/>
          <p:nvPr/>
        </p:nvSpPr>
        <p:spPr>
          <a:xfrm>
            <a:off x="2362200" y="304800"/>
            <a:ext cx="4495800" cy="923330"/>
          </a:xfrm>
          <a:prstGeom prst="rect">
            <a:avLst/>
          </a:prstGeom>
          <a:noFill/>
        </p:spPr>
        <p:txBody>
          <a:bodyPr wrap="square" rtlCol="0">
            <a:spAutoFit/>
          </a:bodyPr>
          <a:lstStyle/>
          <a:p>
            <a:pPr algn="ctr"/>
            <a:r>
              <a:rPr lang="en-US" b="1" dirty="0" smtClean="0"/>
              <a:t>……….…..</a:t>
            </a:r>
            <a:r>
              <a:rPr lang="en-US" b="1" dirty="0" err="1" smtClean="0"/>
              <a:t>Co.Ltd</a:t>
            </a:r>
            <a:r>
              <a:rPr lang="en-US" b="1" dirty="0" smtClean="0"/>
              <a:t>. </a:t>
            </a:r>
          </a:p>
          <a:p>
            <a:pPr algn="ctr"/>
            <a:r>
              <a:rPr lang="en-US" b="1" dirty="0" smtClean="0"/>
              <a:t>Profit and Loss A/c </a:t>
            </a:r>
          </a:p>
          <a:p>
            <a:pPr algn="ctr"/>
            <a:r>
              <a:rPr lang="en-US" b="1" dirty="0" smtClean="0"/>
              <a:t>                  For the year ended …………. </a:t>
            </a:r>
            <a:endParaRPr lang="en-US" b="1" dirty="0"/>
          </a:p>
        </p:txBody>
      </p:sp>
      <p:sp>
        <p:nvSpPr>
          <p:cNvPr id="9" name="TextBox 8"/>
          <p:cNvSpPr txBox="1"/>
          <p:nvPr/>
        </p:nvSpPr>
        <p:spPr>
          <a:xfrm>
            <a:off x="381000" y="2895600"/>
            <a:ext cx="609600" cy="369332"/>
          </a:xfrm>
          <a:prstGeom prst="rect">
            <a:avLst/>
          </a:prstGeom>
          <a:noFill/>
        </p:spPr>
        <p:txBody>
          <a:bodyPr wrap="square" rtlCol="0">
            <a:spAutoFit/>
          </a:bodyPr>
          <a:lstStyle/>
          <a:p>
            <a:r>
              <a:rPr lang="en-US" dirty="0" smtClean="0"/>
              <a:t>Dr.</a:t>
            </a:r>
            <a:endParaRPr lang="en-US" dirty="0"/>
          </a:p>
        </p:txBody>
      </p:sp>
      <p:sp>
        <p:nvSpPr>
          <p:cNvPr id="10" name="TextBox 9"/>
          <p:cNvSpPr txBox="1"/>
          <p:nvPr/>
        </p:nvSpPr>
        <p:spPr>
          <a:xfrm>
            <a:off x="8305800" y="2895600"/>
            <a:ext cx="457200" cy="369332"/>
          </a:xfrm>
          <a:prstGeom prst="rect">
            <a:avLst/>
          </a:prstGeom>
          <a:noFill/>
        </p:spPr>
        <p:txBody>
          <a:bodyPr wrap="square" rtlCol="0">
            <a:spAutoFit/>
          </a:bodyPr>
          <a:lstStyle/>
          <a:p>
            <a:r>
              <a:rPr lang="en-US" dirty="0" smtClean="0"/>
              <a:t>Cr.</a:t>
            </a:r>
            <a:endParaRPr lang="en-US" dirty="0"/>
          </a:p>
        </p:txBody>
      </p:sp>
      <p:sp>
        <p:nvSpPr>
          <p:cNvPr id="14" name="TextBox 13"/>
          <p:cNvSpPr txBox="1"/>
          <p:nvPr/>
        </p:nvSpPr>
        <p:spPr>
          <a:xfrm>
            <a:off x="3810000" y="6336268"/>
            <a:ext cx="1066800" cy="369332"/>
          </a:xfrm>
          <a:prstGeom prst="rect">
            <a:avLst/>
          </a:prstGeom>
          <a:noFill/>
        </p:spPr>
        <p:txBody>
          <a:bodyPr wrap="square" rtlCol="0">
            <a:spAutoFit/>
          </a:bodyPr>
          <a:lstStyle/>
          <a:p>
            <a:r>
              <a:rPr lang="en-US" b="1" dirty="0" smtClean="0"/>
              <a:t>……</a:t>
            </a:r>
          </a:p>
        </p:txBody>
      </p:sp>
      <p:sp>
        <p:nvSpPr>
          <p:cNvPr id="16" name="TextBox 15"/>
          <p:cNvSpPr txBox="1"/>
          <p:nvPr/>
        </p:nvSpPr>
        <p:spPr>
          <a:xfrm>
            <a:off x="3581400" y="6553200"/>
            <a:ext cx="1295400" cy="381000"/>
          </a:xfrm>
          <a:prstGeom prst="rect">
            <a:avLst/>
          </a:prstGeom>
          <a:noFill/>
        </p:spPr>
        <p:txBody>
          <a:bodyPr wrap="square" rtlCol="0">
            <a:spAutoFit/>
          </a:bodyPr>
          <a:lstStyle/>
          <a:p>
            <a:r>
              <a:rPr lang="en-US" b="1" dirty="0" smtClean="0">
                <a:solidFill>
                  <a:schemeClr val="tx1">
                    <a:lumMod val="95000"/>
                    <a:lumOff val="5000"/>
                  </a:schemeClr>
                </a:solidFill>
              </a:rPr>
              <a:t>-------------</a:t>
            </a:r>
            <a:endParaRPr lang="en-US" b="1" dirty="0" smtClean="0"/>
          </a:p>
        </p:txBody>
      </p:sp>
      <p:sp>
        <p:nvSpPr>
          <p:cNvPr id="17" name="TextBox 16"/>
          <p:cNvSpPr txBox="1"/>
          <p:nvPr/>
        </p:nvSpPr>
        <p:spPr>
          <a:xfrm>
            <a:off x="7620000" y="6553200"/>
            <a:ext cx="1295400" cy="381000"/>
          </a:xfrm>
          <a:prstGeom prst="rect">
            <a:avLst/>
          </a:prstGeom>
          <a:noFill/>
        </p:spPr>
        <p:txBody>
          <a:bodyPr wrap="square" rtlCol="0">
            <a:spAutoFit/>
          </a:bodyPr>
          <a:lstStyle/>
          <a:p>
            <a:r>
              <a:rPr lang="en-US" b="1" dirty="0" smtClean="0">
                <a:solidFill>
                  <a:schemeClr val="tx1">
                    <a:lumMod val="95000"/>
                    <a:lumOff val="5000"/>
                  </a:schemeClr>
                </a:solidFill>
              </a:rPr>
              <a:t>-------------</a:t>
            </a:r>
            <a:endParaRPr lang="en-US" b="1" dirty="0" smtClean="0"/>
          </a:p>
        </p:txBody>
      </p:sp>
      <p:sp>
        <p:nvSpPr>
          <p:cNvPr id="18" name="TextBox 17"/>
          <p:cNvSpPr txBox="1"/>
          <p:nvPr/>
        </p:nvSpPr>
        <p:spPr>
          <a:xfrm>
            <a:off x="7924800" y="6324600"/>
            <a:ext cx="1066800" cy="369332"/>
          </a:xfrm>
          <a:prstGeom prst="rect">
            <a:avLst/>
          </a:prstGeom>
          <a:noFill/>
        </p:spPr>
        <p:txBody>
          <a:bodyPr wrap="square" rtlCol="0">
            <a:spAutoFit/>
          </a:bodyPr>
          <a:lstStyle/>
          <a:p>
            <a:r>
              <a:rPr lang="en-US" b="1"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762000" y="1371600"/>
            <a:ext cx="7772400" cy="4800600"/>
          </a:xfrm>
          <a:prstGeom prst="rect">
            <a:avLst/>
          </a:prstGeom>
        </p:spPr>
        <p:txBody>
          <a:bodyPr vert="horz">
            <a:normAutofit/>
          </a:bodyPr>
          <a:lstStyle/>
          <a:p>
            <a:pPr marL="320040" marR="0" lvl="0" indent="-320040" algn="just" defTabSz="914400" rtl="0" eaLnBrk="1" fontAlgn="auto" latinLnBrk="0" hangingPunct="1">
              <a:lnSpc>
                <a:spcPct val="100000"/>
              </a:lnSpc>
              <a:spcBef>
                <a:spcPts val="700"/>
              </a:spcBef>
              <a:spcAft>
                <a:spcPts val="0"/>
              </a:spcAft>
              <a:buClr>
                <a:schemeClr val="accent2"/>
              </a:buClr>
              <a:buSzPct val="60000"/>
              <a:buFont typeface="Wingdings"/>
              <a:buChar char=""/>
              <a:tabLst/>
              <a:defRPr/>
            </a:pPr>
            <a:endParaRPr kumimoji="0" lang="en-US" sz="29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6" name="Table 5"/>
          <p:cNvGraphicFramePr>
            <a:graphicFrameLocks noGrp="1"/>
          </p:cNvGraphicFramePr>
          <p:nvPr/>
        </p:nvGraphicFramePr>
        <p:xfrm>
          <a:off x="228600" y="1219200"/>
          <a:ext cx="8382001" cy="5821680"/>
        </p:xfrm>
        <a:graphic>
          <a:graphicData uri="http://schemas.openxmlformats.org/drawingml/2006/table">
            <a:tbl>
              <a:tblPr firstRow="1" bandRow="1">
                <a:tableStyleId>{5C22544A-7EE6-4342-B048-85BDC9FD1C3A}</a:tableStyleId>
              </a:tblPr>
              <a:tblGrid>
                <a:gridCol w="2743200"/>
                <a:gridCol w="533400"/>
                <a:gridCol w="838200"/>
                <a:gridCol w="2743200"/>
                <a:gridCol w="533400"/>
                <a:gridCol w="990601"/>
              </a:tblGrid>
              <a:tr h="360973">
                <a:tc>
                  <a:txBody>
                    <a:bodyPr/>
                    <a:lstStyle/>
                    <a:p>
                      <a:pPr algn="ctr"/>
                      <a:r>
                        <a:rPr lang="en-US" dirty="0" smtClean="0"/>
                        <a:t>Particulars</a:t>
                      </a:r>
                      <a:endParaRPr lang="en-US" dirty="0"/>
                    </a:p>
                  </a:txBody>
                  <a:tcPr/>
                </a:tc>
                <a:tc>
                  <a:txBody>
                    <a:bodyPr/>
                    <a:lstStyle/>
                    <a:p>
                      <a:pPr algn="ctr"/>
                      <a:r>
                        <a:rPr lang="en-US" dirty="0" smtClean="0"/>
                        <a:t>L/F</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Rs</a:t>
                      </a:r>
                    </a:p>
                  </a:txBody>
                  <a:tcPr/>
                </a:tc>
                <a:tc>
                  <a:txBody>
                    <a:bodyPr/>
                    <a:lstStyle/>
                    <a:p>
                      <a:pPr algn="ctr"/>
                      <a:r>
                        <a:rPr lang="en-US" dirty="0" smtClean="0"/>
                        <a:t>Particulars</a:t>
                      </a:r>
                      <a:fld id="{2408F336-2A32-42B3-A20C-DD29BC5351F4}" type="slidenum">
                        <a:rPr lang="en-US" smtClean="0"/>
                        <a:pPr algn="ctr"/>
                        <a:t>4</a:t>
                      </a:fld>
                      <a:endParaRPr lang="en-US" dirty="0"/>
                    </a:p>
                  </a:txBody>
                  <a:tcPr/>
                </a:tc>
                <a:tc>
                  <a:txBody>
                    <a:bodyPr/>
                    <a:lstStyle/>
                    <a:p>
                      <a:pPr algn="ctr"/>
                      <a:r>
                        <a:rPr lang="en-US" dirty="0" smtClean="0"/>
                        <a:t>L/F</a:t>
                      </a:r>
                      <a:endParaRPr lang="en-US" dirty="0"/>
                    </a:p>
                  </a:txBody>
                  <a:tcPr/>
                </a:tc>
                <a:tc>
                  <a:txBody>
                    <a:bodyPr/>
                    <a:lstStyle/>
                    <a:p>
                      <a:pPr algn="ctr"/>
                      <a:r>
                        <a:rPr lang="en-US" dirty="0" smtClean="0"/>
                        <a:t>Rs.</a:t>
                      </a:r>
                      <a:endParaRPr lang="en-US" dirty="0"/>
                    </a:p>
                  </a:txBody>
                  <a:tcPr/>
                </a:tc>
              </a:tr>
              <a:tr h="5384507">
                <a:tc>
                  <a:txBody>
                    <a:bodyPr/>
                    <a:lstStyle/>
                    <a:p>
                      <a:r>
                        <a:rPr lang="en-US" sz="1400" dirty="0" smtClean="0"/>
                        <a:t>To salaries</a:t>
                      </a:r>
                    </a:p>
                    <a:p>
                      <a:r>
                        <a:rPr lang="en-US" sz="1400" dirty="0" smtClean="0"/>
                        <a:t>To indirect wages </a:t>
                      </a:r>
                    </a:p>
                    <a:p>
                      <a:r>
                        <a:rPr lang="en-US" sz="1400" dirty="0" smtClean="0"/>
                        <a:t>To Rent</a:t>
                      </a:r>
                      <a:r>
                        <a:rPr lang="en-US" sz="1400" baseline="0" dirty="0" smtClean="0"/>
                        <a:t> and rates</a:t>
                      </a:r>
                    </a:p>
                    <a:p>
                      <a:r>
                        <a:rPr lang="en-US" sz="1400" baseline="0" dirty="0" smtClean="0"/>
                        <a:t>To Insurance</a:t>
                      </a:r>
                    </a:p>
                    <a:p>
                      <a:r>
                        <a:rPr lang="en-US" sz="1400" baseline="0" dirty="0" smtClean="0"/>
                        <a:t>To Stationery &amp; Printing </a:t>
                      </a:r>
                    </a:p>
                    <a:p>
                      <a:r>
                        <a:rPr lang="en-US" sz="1400" baseline="0" dirty="0" smtClean="0"/>
                        <a:t>To Postage &amp; Telegrams</a:t>
                      </a:r>
                    </a:p>
                    <a:p>
                      <a:r>
                        <a:rPr lang="en-US" sz="1400" baseline="0" dirty="0" smtClean="0"/>
                        <a:t>To Directors fees</a:t>
                      </a:r>
                    </a:p>
                    <a:p>
                      <a:r>
                        <a:rPr lang="en-US" sz="1400" baseline="0" dirty="0" smtClean="0"/>
                        <a:t>To Advertisement</a:t>
                      </a:r>
                    </a:p>
                    <a:p>
                      <a:r>
                        <a:rPr lang="en-US" sz="1400" baseline="0" dirty="0" smtClean="0"/>
                        <a:t>To discount allowed</a:t>
                      </a:r>
                    </a:p>
                    <a:p>
                      <a:r>
                        <a:rPr lang="en-US" sz="1400" baseline="0" dirty="0" smtClean="0"/>
                        <a:t>To commission paid</a:t>
                      </a:r>
                    </a:p>
                    <a:p>
                      <a:r>
                        <a:rPr lang="en-US" sz="1400" baseline="0" dirty="0" smtClean="0"/>
                        <a:t>To carriage outwards</a:t>
                      </a:r>
                    </a:p>
                    <a:p>
                      <a:r>
                        <a:rPr lang="en-US" sz="1400" baseline="0" dirty="0" smtClean="0"/>
                        <a:t>To provision for doubtful debts</a:t>
                      </a:r>
                    </a:p>
                    <a:p>
                      <a:r>
                        <a:rPr lang="en-US" sz="1400" baseline="0" dirty="0" smtClean="0"/>
                        <a:t>To Provision for income tax</a:t>
                      </a:r>
                    </a:p>
                    <a:p>
                      <a:r>
                        <a:rPr lang="en-US" sz="1400" baseline="0" dirty="0" smtClean="0"/>
                        <a:t>To Debenture interest</a:t>
                      </a:r>
                    </a:p>
                    <a:p>
                      <a:r>
                        <a:rPr lang="en-US" sz="1400" baseline="0" dirty="0" smtClean="0"/>
                        <a:t>To travelling expenses</a:t>
                      </a:r>
                    </a:p>
                    <a:p>
                      <a:r>
                        <a:rPr lang="en-US" sz="1400" baseline="0" dirty="0" smtClean="0"/>
                        <a:t>To Legal expenses</a:t>
                      </a:r>
                    </a:p>
                    <a:p>
                      <a:r>
                        <a:rPr lang="en-US" sz="1400" baseline="0" dirty="0" smtClean="0"/>
                        <a:t>To sundry expenses</a:t>
                      </a:r>
                    </a:p>
                    <a:p>
                      <a:r>
                        <a:rPr lang="en-US" sz="1400" baseline="0" dirty="0" smtClean="0"/>
                        <a:t>To General expenses </a:t>
                      </a:r>
                    </a:p>
                    <a:p>
                      <a:r>
                        <a:rPr lang="en-US" sz="1400" baseline="0" dirty="0" smtClean="0"/>
                        <a:t>To trade expenses</a:t>
                      </a:r>
                    </a:p>
                    <a:p>
                      <a:r>
                        <a:rPr lang="en-US" sz="1400" baseline="0" dirty="0" smtClean="0"/>
                        <a:t>To Repairs</a:t>
                      </a:r>
                    </a:p>
                    <a:p>
                      <a:r>
                        <a:rPr lang="en-US" sz="1400" baseline="0" dirty="0" smtClean="0"/>
                        <a:t>To Depreciation</a:t>
                      </a:r>
                    </a:p>
                    <a:p>
                      <a:r>
                        <a:rPr lang="en-US" sz="1400" baseline="0" dirty="0" smtClean="0"/>
                        <a:t>To Net Profit c/d</a:t>
                      </a:r>
                    </a:p>
                    <a:p>
                      <a:endParaRPr lang="en-US" dirty="0"/>
                    </a:p>
                  </a:txBody>
                  <a:tcPr/>
                </a:tc>
                <a:tc>
                  <a:txBody>
                    <a:bodyPr/>
                    <a:lstStyle/>
                    <a:p>
                      <a:endParaRPr lang="en-US" dirty="0"/>
                    </a:p>
                  </a:txBody>
                  <a:tcPr/>
                </a:tc>
                <a:tc>
                  <a:txBody>
                    <a:bodyPr/>
                    <a:lstStyle/>
                    <a:p>
                      <a:pPr algn="ctr"/>
                      <a:r>
                        <a:rPr lang="en-US" sz="1600" dirty="0" smtClean="0"/>
                        <a:t>…..</a:t>
                      </a:r>
                    </a:p>
                    <a:p>
                      <a:pPr algn="ctr"/>
                      <a:r>
                        <a:rPr lang="en-US" sz="1600" dirty="0" smtClean="0"/>
                        <a:t>….</a:t>
                      </a:r>
                    </a:p>
                    <a:p>
                      <a:pPr algn="ctr"/>
                      <a:r>
                        <a:rPr lang="en-US" sz="1600" dirty="0" smtClean="0"/>
                        <a:t>…..</a:t>
                      </a:r>
                    </a:p>
                    <a:p>
                      <a:pPr algn="ctr"/>
                      <a:r>
                        <a:rPr lang="en-US" sz="1600" dirty="0" smtClean="0"/>
                        <a:t>…..</a:t>
                      </a:r>
                    </a:p>
                    <a:p>
                      <a:pPr algn="ctr"/>
                      <a:r>
                        <a:rPr lang="en-US" sz="1600" dirty="0" smtClean="0"/>
                        <a:t>…..</a:t>
                      </a:r>
                    </a:p>
                    <a:p>
                      <a:pPr algn="ctr"/>
                      <a:r>
                        <a:rPr lang="en-US" sz="1600" dirty="0" smtClean="0"/>
                        <a:t>….</a:t>
                      </a:r>
                    </a:p>
                    <a:p>
                      <a:pPr algn="ctr"/>
                      <a:r>
                        <a:rPr lang="en-US" sz="1600" dirty="0" smtClean="0"/>
                        <a:t>….</a:t>
                      </a:r>
                    </a:p>
                    <a:p>
                      <a:pPr algn="ctr"/>
                      <a:r>
                        <a:rPr lang="en-US" sz="1600" dirty="0" smtClean="0"/>
                        <a:t>….</a:t>
                      </a:r>
                    </a:p>
                    <a:p>
                      <a:pPr algn="ctr"/>
                      <a:r>
                        <a:rPr lang="en-US" sz="1600" dirty="0" smtClean="0"/>
                        <a:t>….</a:t>
                      </a:r>
                    </a:p>
                    <a:p>
                      <a:pPr algn="ctr"/>
                      <a:r>
                        <a:rPr lang="en-US" sz="1600" dirty="0" smtClean="0"/>
                        <a:t>….</a:t>
                      </a:r>
                    </a:p>
                    <a:p>
                      <a:pPr algn="ctr"/>
                      <a:r>
                        <a:rPr lang="en-US" sz="1600" dirty="0" smtClean="0"/>
                        <a:t>….</a:t>
                      </a:r>
                    </a:p>
                    <a:p>
                      <a:pPr algn="ctr"/>
                      <a:r>
                        <a:rPr lang="en-US" sz="1600" dirty="0" smtClean="0"/>
                        <a:t>….</a:t>
                      </a:r>
                    </a:p>
                    <a:p>
                      <a:pPr algn="ctr"/>
                      <a:r>
                        <a:rPr lang="en-US" sz="1600" dirty="0" smtClean="0"/>
                        <a:t>….</a:t>
                      </a:r>
                    </a:p>
                    <a:p>
                      <a:pPr algn="ctr"/>
                      <a:r>
                        <a:rPr lang="en-US" sz="1600" dirty="0" smtClean="0"/>
                        <a:t>….</a:t>
                      </a:r>
                    </a:p>
                    <a:p>
                      <a:pPr algn="ctr"/>
                      <a:r>
                        <a:rPr lang="en-US" sz="1600" dirty="0" smtClean="0"/>
                        <a:t>….</a:t>
                      </a:r>
                    </a:p>
                    <a:p>
                      <a:pPr algn="ctr"/>
                      <a:r>
                        <a:rPr lang="en-US" sz="1600" dirty="0" smtClean="0"/>
                        <a:t>….</a:t>
                      </a:r>
                    </a:p>
                    <a:p>
                      <a:pPr algn="ctr"/>
                      <a:r>
                        <a:rPr lang="en-US" sz="1600" dirty="0" smtClean="0"/>
                        <a:t>….</a:t>
                      </a:r>
                    </a:p>
                    <a:p>
                      <a:pPr algn="ctr"/>
                      <a:r>
                        <a:rPr lang="en-US" sz="1600" dirty="0" smtClean="0"/>
                        <a:t>….</a:t>
                      </a:r>
                    </a:p>
                    <a:p>
                      <a:pPr algn="ctr"/>
                      <a:r>
                        <a:rPr lang="en-US" sz="1600" dirty="0" smtClean="0"/>
                        <a:t>….</a:t>
                      </a:r>
                    </a:p>
                    <a:p>
                      <a:pPr algn="ctr"/>
                      <a:r>
                        <a:rPr lang="en-US" sz="1600" dirty="0" smtClean="0"/>
                        <a:t>….</a:t>
                      </a:r>
                    </a:p>
                    <a:p>
                      <a:pPr algn="ctr"/>
                      <a:r>
                        <a:rPr lang="en-US" sz="1600" dirty="0" smtClean="0"/>
                        <a:t>….</a:t>
                      </a:r>
                    </a:p>
                    <a:p>
                      <a:pPr algn="ctr"/>
                      <a:r>
                        <a:rPr lang="en-US" sz="1600" b="0" dirty="0" smtClean="0">
                          <a:solidFill>
                            <a:schemeClr val="tx1"/>
                          </a:solidFill>
                        </a:rPr>
                        <a:t>_____</a:t>
                      </a:r>
                      <a:endParaRPr lang="en-US" sz="1600" b="0" dirty="0">
                        <a:solidFill>
                          <a:schemeClr val="tx1"/>
                        </a:solidFill>
                      </a:endParaRPr>
                    </a:p>
                  </a:txBody>
                  <a:tcPr/>
                </a:tc>
                <a:tc>
                  <a:txBody>
                    <a:bodyPr/>
                    <a:lstStyle/>
                    <a:p>
                      <a:r>
                        <a:rPr lang="en-US" sz="1400" dirty="0" smtClean="0"/>
                        <a:t>By Gross Profit b/d</a:t>
                      </a:r>
                    </a:p>
                    <a:p>
                      <a:r>
                        <a:rPr lang="en-US" sz="1400" dirty="0" smtClean="0"/>
                        <a:t>By Rent received</a:t>
                      </a:r>
                    </a:p>
                    <a:p>
                      <a:r>
                        <a:rPr lang="en-US" sz="1400" dirty="0" smtClean="0"/>
                        <a:t>By Interest</a:t>
                      </a:r>
                      <a:r>
                        <a:rPr lang="en-US" sz="1400" baseline="0" dirty="0" smtClean="0"/>
                        <a:t> Received </a:t>
                      </a:r>
                    </a:p>
                    <a:p>
                      <a:r>
                        <a:rPr lang="en-US" sz="1400" baseline="0" dirty="0" smtClean="0"/>
                        <a:t>By Discount received</a:t>
                      </a:r>
                    </a:p>
                    <a:p>
                      <a:r>
                        <a:rPr lang="en-US" sz="1400" baseline="0" dirty="0" smtClean="0"/>
                        <a:t>By commission received</a:t>
                      </a:r>
                    </a:p>
                    <a:p>
                      <a:r>
                        <a:rPr lang="en-US" sz="1400" baseline="0" dirty="0" smtClean="0"/>
                        <a:t>By Dividend received</a:t>
                      </a:r>
                    </a:p>
                    <a:p>
                      <a:r>
                        <a:rPr lang="en-US" sz="1400" baseline="0" dirty="0" smtClean="0"/>
                        <a:t>By Bad debts recovered</a:t>
                      </a:r>
                    </a:p>
                    <a:p>
                      <a:r>
                        <a:rPr lang="en-US" sz="1400" baseline="0" dirty="0" smtClean="0"/>
                        <a:t>By Miscellaneous receipts</a:t>
                      </a:r>
                    </a:p>
                    <a:p>
                      <a:r>
                        <a:rPr lang="en-US" sz="1400" baseline="0" dirty="0" smtClean="0"/>
                        <a:t>By Transfer Fees</a:t>
                      </a:r>
                      <a:endParaRPr lang="en-US" sz="1400" dirty="0"/>
                    </a:p>
                  </a:txBody>
                  <a:tcPr/>
                </a:tc>
                <a:tc>
                  <a:txBody>
                    <a:bodyPr/>
                    <a:lstStyle/>
                    <a:p>
                      <a:endParaRPr lang="en-US" dirty="0"/>
                    </a:p>
                  </a:txBody>
                  <a:tcPr/>
                </a:tc>
                <a:tc>
                  <a:txBody>
                    <a:bodyPr/>
                    <a:lstStyle/>
                    <a:p>
                      <a:pPr algn="ctr"/>
                      <a:r>
                        <a:rPr lang="en-US" sz="1600" dirty="0" smtClean="0"/>
                        <a:t>…..</a:t>
                      </a:r>
                    </a:p>
                    <a:p>
                      <a:pPr algn="ctr"/>
                      <a:r>
                        <a:rPr lang="en-US" sz="1600" dirty="0" smtClean="0"/>
                        <a:t>….</a:t>
                      </a:r>
                    </a:p>
                    <a:p>
                      <a:pPr algn="ctr"/>
                      <a:r>
                        <a:rPr lang="en-US" sz="1600" dirty="0" smtClean="0"/>
                        <a:t>…..</a:t>
                      </a:r>
                    </a:p>
                    <a:p>
                      <a:pPr algn="ctr"/>
                      <a:r>
                        <a:rPr lang="en-US" sz="1600" dirty="0" smtClean="0"/>
                        <a:t>…..</a:t>
                      </a:r>
                    </a:p>
                    <a:p>
                      <a:pPr algn="ctr"/>
                      <a:r>
                        <a:rPr lang="en-US" sz="1600" dirty="0" smtClean="0"/>
                        <a:t>…..</a:t>
                      </a:r>
                    </a:p>
                    <a:p>
                      <a:pPr algn="ctr"/>
                      <a:r>
                        <a:rPr lang="en-US" sz="1600" dirty="0" smtClean="0"/>
                        <a:t>….</a:t>
                      </a:r>
                    </a:p>
                    <a:p>
                      <a:pPr algn="ctr"/>
                      <a:r>
                        <a:rPr lang="en-US" sz="1600" dirty="0" smtClean="0"/>
                        <a:t>….</a:t>
                      </a:r>
                    </a:p>
                    <a:p>
                      <a:pPr algn="ctr"/>
                      <a:r>
                        <a:rPr lang="en-US" sz="1600" dirty="0" smtClean="0"/>
                        <a:t>….</a:t>
                      </a:r>
                    </a:p>
                    <a:p>
                      <a:pPr algn="ctr"/>
                      <a:r>
                        <a:rPr lang="en-US" sz="1600" dirty="0" smtClean="0"/>
                        <a:t>….</a:t>
                      </a:r>
                    </a:p>
                    <a:p>
                      <a:pPr algn="ctr"/>
                      <a:r>
                        <a:rPr lang="en-US" sz="1600" dirty="0" smtClean="0"/>
                        <a:t>….</a:t>
                      </a:r>
                    </a:p>
                    <a:p>
                      <a:pPr algn="ctr"/>
                      <a:endParaRPr lang="en-US" sz="1600" dirty="0" smtClean="0"/>
                    </a:p>
                    <a:p>
                      <a:pPr algn="ctr"/>
                      <a:endParaRPr lang="en-US" sz="1600" dirty="0" smtClean="0"/>
                    </a:p>
                    <a:p>
                      <a:pPr algn="ctr"/>
                      <a:endParaRPr lang="en-US" sz="1600" dirty="0" smtClean="0"/>
                    </a:p>
                    <a:p>
                      <a:pPr algn="ctr"/>
                      <a:endParaRPr lang="en-US" sz="1600" dirty="0" smtClean="0"/>
                    </a:p>
                    <a:p>
                      <a:pPr algn="ctr"/>
                      <a:endParaRPr lang="en-US" sz="1600" dirty="0" smtClean="0"/>
                    </a:p>
                    <a:p>
                      <a:pPr algn="ctr"/>
                      <a:endParaRPr lang="en-US" sz="1600" dirty="0" smtClean="0"/>
                    </a:p>
                    <a:p>
                      <a:pPr algn="ctr"/>
                      <a:endParaRPr lang="en-US" sz="1600" dirty="0" smtClean="0"/>
                    </a:p>
                    <a:p>
                      <a:pPr algn="ctr"/>
                      <a:endParaRPr lang="en-US" sz="1600" dirty="0" smtClean="0"/>
                    </a:p>
                    <a:p>
                      <a:pPr algn="ctr"/>
                      <a:r>
                        <a:rPr lang="en-US" sz="1600" dirty="0" smtClean="0"/>
                        <a:t>…….....</a:t>
                      </a:r>
                    </a:p>
                    <a:p>
                      <a:pPr algn="ctr"/>
                      <a:r>
                        <a:rPr lang="en-US" sz="1600" dirty="0" smtClean="0"/>
                        <a:t>……</a:t>
                      </a:r>
                    </a:p>
                    <a:p>
                      <a:pPr algn="ctr"/>
                      <a:r>
                        <a:rPr lang="en-US" sz="1600" b="0" dirty="0" smtClean="0">
                          <a:solidFill>
                            <a:schemeClr val="tx1"/>
                          </a:solidFill>
                        </a:rPr>
                        <a:t>______</a:t>
                      </a:r>
                      <a:endParaRPr lang="en-US" sz="1600" b="0" dirty="0">
                        <a:solidFill>
                          <a:schemeClr val="tx1"/>
                        </a:solidFill>
                      </a:endParaRPr>
                    </a:p>
                  </a:txBody>
                  <a:tcPr/>
                </a:tc>
              </a:tr>
            </a:tbl>
          </a:graphicData>
        </a:graphic>
      </p:graphicFrame>
      <p:sp>
        <p:nvSpPr>
          <p:cNvPr id="8" name="TextBox 7"/>
          <p:cNvSpPr txBox="1"/>
          <p:nvPr/>
        </p:nvSpPr>
        <p:spPr>
          <a:xfrm>
            <a:off x="2286000" y="304800"/>
            <a:ext cx="4495800" cy="923330"/>
          </a:xfrm>
          <a:prstGeom prst="rect">
            <a:avLst/>
          </a:prstGeom>
          <a:noFill/>
        </p:spPr>
        <p:txBody>
          <a:bodyPr wrap="square" rtlCol="0">
            <a:spAutoFit/>
          </a:bodyPr>
          <a:lstStyle/>
          <a:p>
            <a:pPr algn="ctr"/>
            <a:r>
              <a:rPr lang="en-US" b="1" dirty="0" smtClean="0"/>
              <a:t>……….…..</a:t>
            </a:r>
            <a:r>
              <a:rPr lang="en-US" b="1" dirty="0" err="1" smtClean="0"/>
              <a:t>Co.Ltd</a:t>
            </a:r>
            <a:r>
              <a:rPr lang="en-US" b="1" dirty="0" smtClean="0"/>
              <a:t>. </a:t>
            </a:r>
          </a:p>
          <a:p>
            <a:pPr algn="ctr"/>
            <a:r>
              <a:rPr lang="en-US" b="1" dirty="0" smtClean="0"/>
              <a:t>Profit and Loss A/c </a:t>
            </a:r>
          </a:p>
          <a:p>
            <a:pPr algn="ctr"/>
            <a:r>
              <a:rPr lang="en-US" b="1" dirty="0" smtClean="0"/>
              <a:t>                  For the year ended …………. </a:t>
            </a:r>
            <a:endParaRPr lang="en-US" b="1" dirty="0"/>
          </a:p>
        </p:txBody>
      </p:sp>
      <p:sp>
        <p:nvSpPr>
          <p:cNvPr id="9" name="TextBox 8"/>
          <p:cNvSpPr txBox="1"/>
          <p:nvPr/>
        </p:nvSpPr>
        <p:spPr>
          <a:xfrm>
            <a:off x="381000" y="621268"/>
            <a:ext cx="609600" cy="369332"/>
          </a:xfrm>
          <a:prstGeom prst="rect">
            <a:avLst/>
          </a:prstGeom>
          <a:noFill/>
        </p:spPr>
        <p:txBody>
          <a:bodyPr wrap="square" rtlCol="0">
            <a:spAutoFit/>
          </a:bodyPr>
          <a:lstStyle/>
          <a:p>
            <a:r>
              <a:rPr lang="en-US" dirty="0" smtClean="0"/>
              <a:t>Dr.</a:t>
            </a:r>
            <a:endParaRPr lang="en-US" dirty="0"/>
          </a:p>
        </p:txBody>
      </p:sp>
      <p:sp>
        <p:nvSpPr>
          <p:cNvPr id="10" name="TextBox 9"/>
          <p:cNvSpPr txBox="1"/>
          <p:nvPr/>
        </p:nvSpPr>
        <p:spPr>
          <a:xfrm>
            <a:off x="8305800" y="621268"/>
            <a:ext cx="457200" cy="369332"/>
          </a:xfrm>
          <a:prstGeom prst="rect">
            <a:avLst/>
          </a:prstGeom>
          <a:noFill/>
        </p:spPr>
        <p:txBody>
          <a:bodyPr wrap="square" rtlCol="0">
            <a:spAutoFit/>
          </a:bodyPr>
          <a:lstStyle/>
          <a:p>
            <a:r>
              <a:rPr lang="en-US" dirty="0" smtClean="0"/>
              <a:t>Cr.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762000" y="1371600"/>
            <a:ext cx="7772400" cy="4800600"/>
          </a:xfrm>
          <a:prstGeom prst="rect">
            <a:avLst/>
          </a:prstGeom>
        </p:spPr>
        <p:txBody>
          <a:bodyPr vert="horz">
            <a:normAutofit/>
          </a:bodyPr>
          <a:lstStyle/>
          <a:p>
            <a:pPr marL="320040" marR="0" lvl="0" indent="-320040" algn="just" defTabSz="914400" rtl="0" eaLnBrk="1" fontAlgn="auto" latinLnBrk="0" hangingPunct="1">
              <a:lnSpc>
                <a:spcPct val="100000"/>
              </a:lnSpc>
              <a:spcBef>
                <a:spcPts val="700"/>
              </a:spcBef>
              <a:spcAft>
                <a:spcPts val="0"/>
              </a:spcAft>
              <a:buClr>
                <a:schemeClr val="accent2"/>
              </a:buClr>
              <a:buSzPct val="60000"/>
              <a:buFont typeface="Wingdings"/>
              <a:buChar char=""/>
              <a:tabLst/>
              <a:defRPr/>
            </a:pPr>
            <a:endParaRPr kumimoji="0" lang="en-US" sz="29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6" name="Table 5"/>
          <p:cNvGraphicFramePr>
            <a:graphicFrameLocks noGrp="1"/>
          </p:cNvGraphicFramePr>
          <p:nvPr/>
        </p:nvGraphicFramePr>
        <p:xfrm>
          <a:off x="381000" y="2362200"/>
          <a:ext cx="8458201" cy="5430520"/>
        </p:xfrm>
        <a:graphic>
          <a:graphicData uri="http://schemas.openxmlformats.org/drawingml/2006/table">
            <a:tbl>
              <a:tblPr firstRow="1" bandRow="1">
                <a:tableStyleId>{5C22544A-7EE6-4342-B048-85BDC9FD1C3A}</a:tableStyleId>
              </a:tblPr>
              <a:tblGrid>
                <a:gridCol w="3334484"/>
                <a:gridCol w="650631"/>
                <a:gridCol w="815485"/>
                <a:gridCol w="2362200"/>
                <a:gridCol w="533400"/>
                <a:gridCol w="762001"/>
              </a:tblGrid>
              <a:tr h="401320">
                <a:tc>
                  <a:txBody>
                    <a:bodyPr/>
                    <a:lstStyle/>
                    <a:p>
                      <a:pPr algn="ctr"/>
                      <a:r>
                        <a:rPr lang="en-US" dirty="0" smtClean="0"/>
                        <a:t>Particulars</a:t>
                      </a:r>
                      <a:endParaRPr lang="en-US" dirty="0"/>
                    </a:p>
                  </a:txBody>
                  <a:tcPr/>
                </a:tc>
                <a:tc>
                  <a:txBody>
                    <a:bodyPr/>
                    <a:lstStyle/>
                    <a:p>
                      <a:pPr algn="ctr"/>
                      <a:r>
                        <a:rPr lang="en-US" dirty="0" smtClean="0"/>
                        <a:t>L/F</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Rs</a:t>
                      </a:r>
                    </a:p>
                  </a:txBody>
                  <a:tcPr/>
                </a:tc>
                <a:tc>
                  <a:txBody>
                    <a:bodyPr/>
                    <a:lstStyle/>
                    <a:p>
                      <a:pPr algn="ctr"/>
                      <a:r>
                        <a:rPr lang="en-US" dirty="0" smtClean="0"/>
                        <a:t>Particulars</a:t>
                      </a:r>
                      <a:endParaRPr lang="en-US" dirty="0"/>
                    </a:p>
                  </a:txBody>
                  <a:tcPr/>
                </a:tc>
                <a:tc>
                  <a:txBody>
                    <a:bodyPr/>
                    <a:lstStyle/>
                    <a:p>
                      <a:pPr algn="ctr"/>
                      <a:r>
                        <a:rPr lang="en-US" dirty="0" smtClean="0"/>
                        <a:t>L/F</a:t>
                      </a:r>
                      <a:endParaRPr lang="en-US" dirty="0"/>
                    </a:p>
                  </a:txBody>
                  <a:tcPr/>
                </a:tc>
                <a:tc>
                  <a:txBody>
                    <a:bodyPr/>
                    <a:lstStyle/>
                    <a:p>
                      <a:pPr algn="ctr"/>
                      <a:r>
                        <a:rPr lang="en-US" dirty="0" smtClean="0"/>
                        <a:t>Rs.</a:t>
                      </a:r>
                      <a:endParaRPr lang="en-US" dirty="0"/>
                    </a:p>
                  </a:txBody>
                  <a:tcPr/>
                </a:tc>
              </a:tr>
              <a:tr h="787400">
                <a:tc>
                  <a:txBody>
                    <a:bodyPr/>
                    <a:lstStyle/>
                    <a:p>
                      <a:r>
                        <a:rPr lang="en-US" dirty="0" smtClean="0"/>
                        <a:t>To dividend paid</a:t>
                      </a:r>
                    </a:p>
                    <a:p>
                      <a:r>
                        <a:rPr lang="en-US" dirty="0" smtClean="0"/>
                        <a:t>To</a:t>
                      </a:r>
                      <a:r>
                        <a:rPr lang="en-US" baseline="0" dirty="0" smtClean="0"/>
                        <a:t> Dividend proposed</a:t>
                      </a:r>
                    </a:p>
                    <a:p>
                      <a:r>
                        <a:rPr lang="en-US" baseline="0" dirty="0" smtClean="0"/>
                        <a:t>To interim dividend </a:t>
                      </a:r>
                    </a:p>
                    <a:p>
                      <a:r>
                        <a:rPr lang="en-US" baseline="0" dirty="0" smtClean="0"/>
                        <a:t>To Bonus to shareholders</a:t>
                      </a:r>
                    </a:p>
                    <a:p>
                      <a:r>
                        <a:rPr lang="en-US" baseline="0" dirty="0" smtClean="0"/>
                        <a:t>To Transfer to sinking fund for redemption of debenture </a:t>
                      </a:r>
                    </a:p>
                    <a:p>
                      <a:r>
                        <a:rPr lang="en-US" baseline="0" dirty="0" smtClean="0"/>
                        <a:t>To Transfer to capital redemption reserve</a:t>
                      </a:r>
                    </a:p>
                    <a:p>
                      <a:r>
                        <a:rPr lang="en-US" baseline="0" dirty="0" smtClean="0"/>
                        <a:t>To transfer to dividend </a:t>
                      </a:r>
                      <a:r>
                        <a:rPr lang="en-US" baseline="0" dirty="0" err="1" smtClean="0"/>
                        <a:t>equalisation</a:t>
                      </a:r>
                      <a:endParaRPr lang="en-US" baseline="0" dirty="0" smtClean="0"/>
                    </a:p>
                    <a:p>
                      <a:r>
                        <a:rPr lang="en-US" baseline="0" dirty="0" smtClean="0"/>
                        <a:t>To Transfer to investment fluctuation  reserve </a:t>
                      </a:r>
                    </a:p>
                    <a:p>
                      <a:r>
                        <a:rPr lang="en-US" baseline="0" dirty="0" smtClean="0"/>
                        <a:t>To transfer to general reserve</a:t>
                      </a:r>
                    </a:p>
                    <a:p>
                      <a:r>
                        <a:rPr lang="en-US" baseline="0" dirty="0" smtClean="0"/>
                        <a:t>To Transfer to contingency reserve</a:t>
                      </a:r>
                    </a:p>
                    <a:p>
                      <a:r>
                        <a:rPr lang="en-US" baseline="0" dirty="0" smtClean="0"/>
                        <a:t>To Balance carried to Balance sheet </a:t>
                      </a:r>
                    </a:p>
                    <a:p>
                      <a:r>
                        <a:rPr lang="en-US" baseline="0" dirty="0" smtClean="0"/>
                        <a:t> </a:t>
                      </a:r>
                    </a:p>
                    <a:p>
                      <a:endParaRPr lang="en-US" dirty="0"/>
                    </a:p>
                  </a:txBody>
                  <a:tcPr/>
                </a:tc>
                <a:tc>
                  <a:txBody>
                    <a:bodyPr/>
                    <a:lstStyle/>
                    <a:p>
                      <a:pPr algn="ctr"/>
                      <a:endParaRPr lang="en-US" b="1" dirty="0" smtClean="0"/>
                    </a:p>
                  </a:txBody>
                  <a:tcPr/>
                </a:tc>
                <a:tc>
                  <a:txBody>
                    <a:bodyPr/>
                    <a:lstStyle/>
                    <a:p>
                      <a:pPr algn="ctr"/>
                      <a:r>
                        <a:rPr lang="en-US" dirty="0" smtClean="0"/>
                        <a:t>----</a:t>
                      </a:r>
                    </a:p>
                    <a:p>
                      <a:pPr algn="ctr"/>
                      <a:r>
                        <a:rPr lang="en-US" dirty="0" smtClean="0"/>
                        <a:t>----</a:t>
                      </a:r>
                    </a:p>
                    <a:p>
                      <a:pPr algn="ctr"/>
                      <a:r>
                        <a:rPr lang="en-US" dirty="0" smtClean="0"/>
                        <a:t>----</a:t>
                      </a:r>
                    </a:p>
                    <a:p>
                      <a:pPr algn="ctr"/>
                      <a:r>
                        <a:rPr lang="en-US" dirty="0" smtClean="0"/>
                        <a:t>----</a:t>
                      </a:r>
                    </a:p>
                    <a:p>
                      <a:pPr algn="ctr"/>
                      <a:r>
                        <a:rPr lang="en-US" dirty="0" smtClean="0"/>
                        <a:t>----</a:t>
                      </a:r>
                    </a:p>
                    <a:p>
                      <a:pPr algn="ctr"/>
                      <a:r>
                        <a:rPr lang="en-US" dirty="0" smtClean="0"/>
                        <a:t>----</a:t>
                      </a:r>
                    </a:p>
                    <a:p>
                      <a:pPr algn="ctr"/>
                      <a:r>
                        <a:rPr lang="en-US" dirty="0" smtClean="0"/>
                        <a:t>----</a:t>
                      </a:r>
                    </a:p>
                    <a:p>
                      <a:pPr algn="ctr"/>
                      <a:r>
                        <a:rPr lang="en-US" dirty="0" smtClean="0"/>
                        <a:t>----</a:t>
                      </a:r>
                    </a:p>
                    <a:p>
                      <a:pPr algn="ctr">
                        <a:lnSpc>
                          <a:spcPct val="100000"/>
                        </a:lnSpc>
                        <a:spcBef>
                          <a:spcPts val="0"/>
                        </a:spcBef>
                        <a:spcAft>
                          <a:spcPts val="0"/>
                        </a:spcAft>
                      </a:pPr>
                      <a:r>
                        <a:rPr lang="en-US" dirty="0" smtClean="0"/>
                        <a:t>……</a:t>
                      </a:r>
                    </a:p>
                    <a:p>
                      <a:pPr algn="ctr">
                        <a:lnSpc>
                          <a:spcPct val="100000"/>
                        </a:lnSpc>
                        <a:spcBef>
                          <a:spcPts val="0"/>
                        </a:spcBef>
                        <a:spcAft>
                          <a:spcPts val="0"/>
                        </a:spcAft>
                      </a:pPr>
                      <a:r>
                        <a:rPr lang="en-US" dirty="0" smtClean="0"/>
                        <a:t>.......</a:t>
                      </a:r>
                    </a:p>
                    <a:p>
                      <a:pPr algn="ctr">
                        <a:lnSpc>
                          <a:spcPct val="100000"/>
                        </a:lnSpc>
                        <a:spcBef>
                          <a:spcPts val="0"/>
                        </a:spcBef>
                        <a:spcAft>
                          <a:spcPts val="0"/>
                        </a:spcAft>
                      </a:pPr>
                      <a:r>
                        <a:rPr lang="en-US" dirty="0" smtClean="0"/>
                        <a:t>…..</a:t>
                      </a:r>
                    </a:p>
                    <a:p>
                      <a:pPr algn="ctr">
                        <a:lnSpc>
                          <a:spcPct val="100000"/>
                        </a:lnSpc>
                        <a:spcBef>
                          <a:spcPts val="0"/>
                        </a:spcBef>
                        <a:spcAft>
                          <a:spcPts val="0"/>
                        </a:spcAft>
                      </a:pPr>
                      <a:r>
                        <a:rPr lang="en-US" dirty="0" smtClean="0"/>
                        <a:t>…..</a:t>
                      </a:r>
                    </a:p>
                    <a:p>
                      <a:pPr algn="ctr">
                        <a:lnSpc>
                          <a:spcPct val="100000"/>
                        </a:lnSpc>
                        <a:spcBef>
                          <a:spcPts val="0"/>
                        </a:spcBef>
                        <a:spcAft>
                          <a:spcPts val="0"/>
                        </a:spcAft>
                      </a:pPr>
                      <a:r>
                        <a:rPr lang="en-US" dirty="0" smtClean="0"/>
                        <a:t>…..</a:t>
                      </a:r>
                    </a:p>
                    <a:p>
                      <a:pPr algn="ctr">
                        <a:lnSpc>
                          <a:spcPct val="100000"/>
                        </a:lnSpc>
                        <a:spcBef>
                          <a:spcPts val="0"/>
                        </a:spcBef>
                        <a:spcAft>
                          <a:spcPts val="0"/>
                        </a:spcAft>
                      </a:pPr>
                      <a:r>
                        <a:rPr lang="en-US" dirty="0" smtClean="0"/>
                        <a:t>…..</a:t>
                      </a:r>
                    </a:p>
                    <a:p>
                      <a:pPr algn="ctr">
                        <a:lnSpc>
                          <a:spcPct val="100000"/>
                        </a:lnSpc>
                        <a:spcBef>
                          <a:spcPts val="0"/>
                        </a:spcBef>
                        <a:spcAft>
                          <a:spcPts val="0"/>
                        </a:spcAft>
                      </a:pPr>
                      <a:r>
                        <a:rPr lang="en-US" dirty="0" smtClean="0"/>
                        <a:t>…..</a:t>
                      </a:r>
                    </a:p>
                  </a:txBody>
                  <a:tcPr/>
                </a:tc>
                <a:tc>
                  <a:txBody>
                    <a:bodyPr/>
                    <a:lstStyle/>
                    <a:p>
                      <a:r>
                        <a:rPr lang="en-US" dirty="0" smtClean="0"/>
                        <a:t>By Previous year profit </a:t>
                      </a:r>
                    </a:p>
                    <a:p>
                      <a:r>
                        <a:rPr lang="en-US" dirty="0" smtClean="0"/>
                        <a:t>By current year profit</a:t>
                      </a:r>
                    </a:p>
                    <a:p>
                      <a:r>
                        <a:rPr lang="en-US" dirty="0" smtClean="0"/>
                        <a:t>By transfer from reserves</a:t>
                      </a:r>
                    </a:p>
                    <a:p>
                      <a:r>
                        <a:rPr lang="en-US" dirty="0" smtClean="0"/>
                        <a:t>By provision no longer required</a:t>
                      </a:r>
                      <a:r>
                        <a:rPr lang="en-US" baseline="0" dirty="0" smtClean="0"/>
                        <a:t> </a:t>
                      </a:r>
                      <a:endParaRPr lang="en-US" dirty="0"/>
                    </a:p>
                  </a:txBody>
                  <a:tcPr/>
                </a:tc>
                <a:tc>
                  <a:txBody>
                    <a:bodyPr/>
                    <a:lstStyle/>
                    <a:p>
                      <a:endParaRPr lang="en-US" dirty="0"/>
                    </a:p>
                  </a:txBody>
                  <a:tcPr/>
                </a:tc>
                <a:tc>
                  <a:txBody>
                    <a:bodyPr/>
                    <a:lstStyle/>
                    <a:p>
                      <a:r>
                        <a:rPr lang="en-US" dirty="0" smtClean="0"/>
                        <a:t>----</a:t>
                      </a:r>
                    </a:p>
                    <a:p>
                      <a:r>
                        <a:rPr lang="en-US" dirty="0" smtClean="0"/>
                        <a:t>----</a:t>
                      </a:r>
                    </a:p>
                    <a:p>
                      <a:r>
                        <a:rPr lang="en-US" dirty="0" smtClean="0"/>
                        <a:t>…..</a:t>
                      </a:r>
                    </a:p>
                    <a:p>
                      <a:endParaRPr lang="en-US" dirty="0" smtClean="0"/>
                    </a:p>
                    <a:p>
                      <a:r>
                        <a:rPr lang="en-US" dirty="0" smtClean="0"/>
                        <a:t>……</a:t>
                      </a:r>
                    </a:p>
                    <a:p>
                      <a:endParaRPr lang="en-US" dirty="0" smtClean="0"/>
                    </a:p>
                    <a:p>
                      <a:endParaRPr lang="en-US" dirty="0" smtClean="0"/>
                    </a:p>
                    <a:p>
                      <a:endParaRPr lang="en-US" dirty="0" smtClean="0"/>
                    </a:p>
                    <a:p>
                      <a:endParaRPr lang="en-US" dirty="0" smtClean="0"/>
                    </a:p>
                    <a:p>
                      <a:pPr algn="ctr">
                        <a:lnSpc>
                          <a:spcPct val="100000"/>
                        </a:lnSpc>
                        <a:spcBef>
                          <a:spcPts val="0"/>
                        </a:spcBef>
                        <a:spcAft>
                          <a:spcPts val="0"/>
                        </a:spcAft>
                      </a:pPr>
                      <a:endParaRPr lang="en-US" dirty="0" smtClean="0"/>
                    </a:p>
                  </a:txBody>
                  <a:tcPr/>
                </a:tc>
              </a:tr>
            </a:tbl>
          </a:graphicData>
        </a:graphic>
      </p:graphicFrame>
      <p:sp>
        <p:nvSpPr>
          <p:cNvPr id="7" name="TextBox 6"/>
          <p:cNvSpPr txBox="1"/>
          <p:nvPr/>
        </p:nvSpPr>
        <p:spPr>
          <a:xfrm>
            <a:off x="381000" y="152400"/>
            <a:ext cx="8305800" cy="2215991"/>
          </a:xfrm>
          <a:prstGeom prst="rect">
            <a:avLst/>
          </a:prstGeom>
          <a:noFill/>
        </p:spPr>
        <p:txBody>
          <a:bodyPr wrap="square" rtlCol="0">
            <a:spAutoFit/>
          </a:bodyPr>
          <a:lstStyle/>
          <a:p>
            <a:pPr algn="ctr"/>
            <a:r>
              <a:rPr lang="en-US" sz="2400" dirty="0" smtClean="0"/>
              <a:t>Profit and Loss Appropriation Account</a:t>
            </a:r>
          </a:p>
          <a:p>
            <a:pPr algn="just"/>
            <a:r>
              <a:rPr lang="en-US" sz="2200" dirty="0" smtClean="0"/>
              <a:t>Appropriation means division. Profit and Loss Appropriation Account shows the division of company’s profits. The Profit and Loss Appropriation appears as follows:</a:t>
            </a:r>
          </a:p>
          <a:p>
            <a:pPr algn="just"/>
            <a:r>
              <a:rPr lang="en-US" sz="2400" dirty="0" smtClean="0"/>
              <a:t> </a:t>
            </a:r>
          </a:p>
          <a:p>
            <a:pPr algn="ctr"/>
            <a:endParaRPr lang="en-US" sz="2400" dirty="0"/>
          </a:p>
        </p:txBody>
      </p:sp>
      <p:sp>
        <p:nvSpPr>
          <p:cNvPr id="8" name="TextBox 7"/>
          <p:cNvSpPr txBox="1"/>
          <p:nvPr/>
        </p:nvSpPr>
        <p:spPr>
          <a:xfrm>
            <a:off x="2438400" y="1438870"/>
            <a:ext cx="4495800" cy="923330"/>
          </a:xfrm>
          <a:prstGeom prst="rect">
            <a:avLst/>
          </a:prstGeom>
          <a:noFill/>
        </p:spPr>
        <p:txBody>
          <a:bodyPr wrap="square" rtlCol="0">
            <a:spAutoFit/>
          </a:bodyPr>
          <a:lstStyle/>
          <a:p>
            <a:pPr algn="ctr"/>
            <a:r>
              <a:rPr lang="en-US" b="1" dirty="0" smtClean="0"/>
              <a:t>……….…..</a:t>
            </a:r>
            <a:r>
              <a:rPr lang="en-US" b="1" dirty="0" err="1" smtClean="0"/>
              <a:t>Co.Ltd</a:t>
            </a:r>
            <a:r>
              <a:rPr lang="en-US" b="1" dirty="0" smtClean="0"/>
              <a:t>. </a:t>
            </a:r>
          </a:p>
          <a:p>
            <a:pPr algn="ctr"/>
            <a:r>
              <a:rPr lang="en-US" b="1" dirty="0" smtClean="0"/>
              <a:t>Profit and Loss Appropriation A/c </a:t>
            </a:r>
          </a:p>
          <a:p>
            <a:pPr algn="ctr"/>
            <a:r>
              <a:rPr lang="en-US" b="1" dirty="0" smtClean="0"/>
              <a:t>                  For the year ended …………. </a:t>
            </a:r>
            <a:endParaRPr lang="en-US" b="1" dirty="0"/>
          </a:p>
        </p:txBody>
      </p:sp>
      <p:sp>
        <p:nvSpPr>
          <p:cNvPr id="14" name="TextBox 13"/>
          <p:cNvSpPr txBox="1"/>
          <p:nvPr/>
        </p:nvSpPr>
        <p:spPr>
          <a:xfrm>
            <a:off x="4495800" y="7174468"/>
            <a:ext cx="1066800" cy="369332"/>
          </a:xfrm>
          <a:prstGeom prst="rect">
            <a:avLst/>
          </a:prstGeom>
          <a:noFill/>
        </p:spPr>
        <p:txBody>
          <a:bodyPr wrap="square" rtlCol="0">
            <a:spAutoFit/>
          </a:bodyPr>
          <a:lstStyle/>
          <a:p>
            <a:r>
              <a:rPr lang="en-US" b="1" dirty="0" smtClean="0"/>
              <a:t>……</a:t>
            </a:r>
          </a:p>
        </p:txBody>
      </p:sp>
      <p:sp>
        <p:nvSpPr>
          <p:cNvPr id="16" name="TextBox 15"/>
          <p:cNvSpPr txBox="1"/>
          <p:nvPr/>
        </p:nvSpPr>
        <p:spPr>
          <a:xfrm>
            <a:off x="4267200" y="7315200"/>
            <a:ext cx="1295400" cy="381000"/>
          </a:xfrm>
          <a:prstGeom prst="rect">
            <a:avLst/>
          </a:prstGeom>
          <a:noFill/>
        </p:spPr>
        <p:txBody>
          <a:bodyPr wrap="square" rtlCol="0">
            <a:spAutoFit/>
          </a:bodyPr>
          <a:lstStyle/>
          <a:p>
            <a:r>
              <a:rPr lang="en-US" b="1" dirty="0" smtClean="0">
                <a:solidFill>
                  <a:schemeClr val="tx1">
                    <a:lumMod val="95000"/>
                    <a:lumOff val="5000"/>
                  </a:schemeClr>
                </a:solidFill>
              </a:rPr>
              <a:t>-------------</a:t>
            </a:r>
            <a:endParaRPr lang="en-US" b="1" dirty="0" smtClean="0"/>
          </a:p>
        </p:txBody>
      </p:sp>
      <p:sp>
        <p:nvSpPr>
          <p:cNvPr id="17" name="TextBox 16"/>
          <p:cNvSpPr txBox="1"/>
          <p:nvPr/>
        </p:nvSpPr>
        <p:spPr>
          <a:xfrm>
            <a:off x="7848600" y="7315200"/>
            <a:ext cx="1295400" cy="381000"/>
          </a:xfrm>
          <a:prstGeom prst="rect">
            <a:avLst/>
          </a:prstGeom>
          <a:noFill/>
        </p:spPr>
        <p:txBody>
          <a:bodyPr wrap="square" rtlCol="0">
            <a:spAutoFit/>
          </a:bodyPr>
          <a:lstStyle/>
          <a:p>
            <a:r>
              <a:rPr lang="en-US" b="1" dirty="0" smtClean="0">
                <a:solidFill>
                  <a:schemeClr val="tx1">
                    <a:lumMod val="95000"/>
                    <a:lumOff val="5000"/>
                  </a:schemeClr>
                </a:solidFill>
              </a:rPr>
              <a:t>-------------</a:t>
            </a:r>
            <a:endParaRPr lang="en-US" b="1" dirty="0" smtClean="0"/>
          </a:p>
        </p:txBody>
      </p:sp>
      <p:sp>
        <p:nvSpPr>
          <p:cNvPr id="18" name="TextBox 17"/>
          <p:cNvSpPr txBox="1"/>
          <p:nvPr/>
        </p:nvSpPr>
        <p:spPr>
          <a:xfrm>
            <a:off x="8077200" y="7174468"/>
            <a:ext cx="1066800" cy="369332"/>
          </a:xfrm>
          <a:prstGeom prst="rect">
            <a:avLst/>
          </a:prstGeom>
          <a:noFill/>
        </p:spPr>
        <p:txBody>
          <a:bodyPr wrap="square" rtlCol="0">
            <a:spAutoFit/>
          </a:bodyPr>
          <a:lstStyle/>
          <a:p>
            <a:r>
              <a:rPr lang="en-US" b="1" dirty="0" smtClean="0"/>
              <a:t>……</a:t>
            </a:r>
          </a:p>
        </p:txBody>
      </p:sp>
      <p:sp>
        <p:nvSpPr>
          <p:cNvPr id="12" name="TextBox 11"/>
          <p:cNvSpPr txBox="1"/>
          <p:nvPr/>
        </p:nvSpPr>
        <p:spPr>
          <a:xfrm>
            <a:off x="4267200" y="7086600"/>
            <a:ext cx="1295400" cy="381000"/>
          </a:xfrm>
          <a:prstGeom prst="rect">
            <a:avLst/>
          </a:prstGeom>
          <a:noFill/>
        </p:spPr>
        <p:txBody>
          <a:bodyPr wrap="square" rtlCol="0">
            <a:spAutoFit/>
          </a:bodyPr>
          <a:lstStyle/>
          <a:p>
            <a:r>
              <a:rPr lang="en-US" dirty="0" smtClean="0">
                <a:solidFill>
                  <a:schemeClr val="tx1">
                    <a:lumMod val="95000"/>
                    <a:lumOff val="5000"/>
                  </a:schemeClr>
                </a:solidFill>
              </a:rPr>
              <a:t>-----------</a:t>
            </a:r>
            <a:endParaRPr lang="en-US" dirty="0" smtClean="0"/>
          </a:p>
        </p:txBody>
      </p:sp>
      <p:sp>
        <p:nvSpPr>
          <p:cNvPr id="13" name="TextBox 12"/>
          <p:cNvSpPr txBox="1"/>
          <p:nvPr/>
        </p:nvSpPr>
        <p:spPr>
          <a:xfrm>
            <a:off x="7924800" y="7086600"/>
            <a:ext cx="1295400" cy="381000"/>
          </a:xfrm>
          <a:prstGeom prst="rect">
            <a:avLst/>
          </a:prstGeom>
          <a:noFill/>
        </p:spPr>
        <p:txBody>
          <a:bodyPr wrap="square" rtlCol="0">
            <a:spAutoFit/>
          </a:bodyPr>
          <a:lstStyle/>
          <a:p>
            <a:r>
              <a:rPr lang="en-US" dirty="0" smtClean="0">
                <a:solidFill>
                  <a:schemeClr val="tx1">
                    <a:lumMod val="95000"/>
                    <a:lumOff val="5000"/>
                  </a:schemeClr>
                </a:solidFill>
              </a:rPr>
              <a:t>-----------</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762000" y="1371600"/>
            <a:ext cx="7772400" cy="4800600"/>
          </a:xfrm>
          <a:prstGeom prst="rect">
            <a:avLst/>
          </a:prstGeom>
        </p:spPr>
        <p:txBody>
          <a:bodyPr vert="horz">
            <a:normAutofit/>
          </a:bodyPr>
          <a:lstStyle/>
          <a:p>
            <a:pPr marL="320040" marR="0" lvl="0" indent="-320040" algn="just" defTabSz="914400" rtl="0" eaLnBrk="1" fontAlgn="auto" latinLnBrk="0" hangingPunct="1">
              <a:lnSpc>
                <a:spcPct val="100000"/>
              </a:lnSpc>
              <a:spcBef>
                <a:spcPts val="700"/>
              </a:spcBef>
              <a:spcAft>
                <a:spcPts val="0"/>
              </a:spcAft>
              <a:buClr>
                <a:schemeClr val="accent2"/>
              </a:buClr>
              <a:buSzPct val="60000"/>
              <a:buFont typeface="Wingdings"/>
              <a:buChar char=""/>
              <a:tabLst/>
              <a:defRPr/>
            </a:pPr>
            <a:endParaRPr kumimoji="0" lang="en-US" sz="29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6" name="Table 5"/>
          <p:cNvGraphicFramePr>
            <a:graphicFrameLocks noGrp="1"/>
          </p:cNvGraphicFramePr>
          <p:nvPr/>
        </p:nvGraphicFramePr>
        <p:xfrm>
          <a:off x="457200" y="3352800"/>
          <a:ext cx="8382000" cy="5029200"/>
        </p:xfrm>
        <a:graphic>
          <a:graphicData uri="http://schemas.openxmlformats.org/drawingml/2006/table">
            <a:tbl>
              <a:tblPr firstRow="1" bandRow="1">
                <a:tableStyleId>{5C22544A-7EE6-4342-B048-85BDC9FD1C3A}</a:tableStyleId>
              </a:tblPr>
              <a:tblGrid>
                <a:gridCol w="3842314"/>
                <a:gridCol w="939680"/>
                <a:gridCol w="2721955"/>
                <a:gridCol w="878051"/>
              </a:tblGrid>
              <a:tr h="360218">
                <a:tc>
                  <a:txBody>
                    <a:bodyPr/>
                    <a:lstStyle/>
                    <a:p>
                      <a:pPr algn="ctr"/>
                      <a:r>
                        <a:rPr lang="en-US" dirty="0" smtClean="0"/>
                        <a:t>Liabilities</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Rs</a:t>
                      </a:r>
                    </a:p>
                  </a:txBody>
                  <a:tcPr/>
                </a:tc>
                <a:tc>
                  <a:txBody>
                    <a:bodyPr/>
                    <a:lstStyle/>
                    <a:p>
                      <a:pPr algn="ctr"/>
                      <a:r>
                        <a:rPr lang="en-US" dirty="0" smtClean="0"/>
                        <a:t>Assets</a:t>
                      </a:r>
                      <a:endParaRPr lang="en-US" dirty="0"/>
                    </a:p>
                  </a:txBody>
                  <a:tcPr/>
                </a:tc>
                <a:tc>
                  <a:txBody>
                    <a:bodyPr/>
                    <a:lstStyle/>
                    <a:p>
                      <a:pPr algn="ctr"/>
                      <a:r>
                        <a:rPr lang="en-US" dirty="0" smtClean="0"/>
                        <a:t>Rs.</a:t>
                      </a:r>
                      <a:endParaRPr lang="en-US" dirty="0"/>
                    </a:p>
                  </a:txBody>
                  <a:tcPr/>
                </a:tc>
              </a:tr>
              <a:tr h="4592782">
                <a:tc>
                  <a:txBody>
                    <a:bodyPr/>
                    <a:lstStyle/>
                    <a:p>
                      <a:r>
                        <a:rPr lang="en-US" b="1" dirty="0" smtClean="0"/>
                        <a:t>Share Capital:</a:t>
                      </a:r>
                    </a:p>
                    <a:p>
                      <a:r>
                        <a:rPr lang="en-US" dirty="0" err="1" smtClean="0"/>
                        <a:t>Authorised</a:t>
                      </a:r>
                      <a:endParaRPr lang="en-US" dirty="0" smtClean="0"/>
                    </a:p>
                    <a:p>
                      <a:r>
                        <a:rPr lang="en-US" dirty="0" smtClean="0"/>
                        <a:t>Issued: </a:t>
                      </a:r>
                    </a:p>
                    <a:p>
                      <a:r>
                        <a:rPr lang="en-US" dirty="0" smtClean="0"/>
                        <a:t>Subscribed:</a:t>
                      </a:r>
                    </a:p>
                    <a:p>
                      <a:r>
                        <a:rPr lang="en-US" dirty="0" smtClean="0"/>
                        <a:t>Less: Call in arrears</a:t>
                      </a:r>
                    </a:p>
                    <a:p>
                      <a:r>
                        <a:rPr lang="en-US" dirty="0" smtClean="0"/>
                        <a:t>Add:</a:t>
                      </a:r>
                      <a:r>
                        <a:rPr lang="en-US" baseline="0" dirty="0" smtClean="0"/>
                        <a:t> Forfeited shares</a:t>
                      </a:r>
                    </a:p>
                    <a:p>
                      <a:r>
                        <a:rPr lang="en-US" b="1" baseline="0" dirty="0" smtClean="0"/>
                        <a:t>Reserves and Surplus:</a:t>
                      </a:r>
                    </a:p>
                    <a:p>
                      <a:r>
                        <a:rPr lang="en-US" dirty="0" smtClean="0"/>
                        <a:t>Capital</a:t>
                      </a:r>
                      <a:r>
                        <a:rPr lang="en-US" baseline="0" dirty="0" smtClean="0"/>
                        <a:t> reserved </a:t>
                      </a:r>
                    </a:p>
                    <a:p>
                      <a:r>
                        <a:rPr lang="en-US" baseline="0" dirty="0" smtClean="0"/>
                        <a:t>General Reserved </a:t>
                      </a:r>
                    </a:p>
                    <a:p>
                      <a:r>
                        <a:rPr lang="en-US" baseline="0" dirty="0" smtClean="0"/>
                        <a:t>Share premium </a:t>
                      </a:r>
                    </a:p>
                    <a:p>
                      <a:r>
                        <a:rPr lang="en-US" baseline="0" dirty="0" smtClean="0"/>
                        <a:t>Debenture redemption fund </a:t>
                      </a:r>
                    </a:p>
                    <a:p>
                      <a:r>
                        <a:rPr lang="en-US" baseline="0" dirty="0" smtClean="0"/>
                        <a:t>Capital redemption reserve</a:t>
                      </a:r>
                    </a:p>
                    <a:p>
                      <a:r>
                        <a:rPr lang="en-US" baseline="0" dirty="0" smtClean="0"/>
                        <a:t>Profit and Loss Appropriation A/c</a:t>
                      </a:r>
                      <a:endParaRPr lang="en-US" dirty="0"/>
                    </a:p>
                  </a:txBody>
                  <a:tcPr/>
                </a:tc>
                <a:tc>
                  <a:txBody>
                    <a:bodyPr/>
                    <a:lstStyle/>
                    <a:p>
                      <a:pPr algn="ctr"/>
                      <a:endParaRPr lang="en-US" dirty="0" smtClean="0"/>
                    </a:p>
                    <a:p>
                      <a:pPr algn="ctr"/>
                      <a:r>
                        <a:rPr lang="en-US" dirty="0" smtClean="0"/>
                        <a:t>----</a:t>
                      </a:r>
                    </a:p>
                    <a:p>
                      <a:pPr algn="ctr"/>
                      <a:r>
                        <a:rPr lang="en-US" dirty="0" smtClean="0"/>
                        <a:t>----</a:t>
                      </a:r>
                    </a:p>
                    <a:p>
                      <a:pPr algn="ctr"/>
                      <a:r>
                        <a:rPr lang="en-US" dirty="0" smtClean="0"/>
                        <a:t>----</a:t>
                      </a:r>
                    </a:p>
                    <a:p>
                      <a:pPr algn="ctr"/>
                      <a:r>
                        <a:rPr lang="en-US" dirty="0" smtClean="0"/>
                        <a:t>----</a:t>
                      </a:r>
                    </a:p>
                    <a:p>
                      <a:pPr algn="ctr"/>
                      <a:r>
                        <a:rPr lang="en-US" dirty="0" smtClean="0"/>
                        <a:t>----</a:t>
                      </a:r>
                    </a:p>
                    <a:p>
                      <a:pPr algn="ctr"/>
                      <a:endParaRPr lang="en-US" dirty="0" smtClean="0"/>
                    </a:p>
                    <a:p>
                      <a:pPr algn="ctr"/>
                      <a:r>
                        <a:rPr lang="en-US" dirty="0" smtClean="0"/>
                        <a:t>----</a:t>
                      </a:r>
                    </a:p>
                    <a:p>
                      <a:pPr algn="ctr">
                        <a:lnSpc>
                          <a:spcPct val="100000"/>
                        </a:lnSpc>
                        <a:spcBef>
                          <a:spcPts val="0"/>
                        </a:spcBef>
                        <a:spcAft>
                          <a:spcPts val="0"/>
                        </a:spcAft>
                      </a:pPr>
                      <a:r>
                        <a:rPr lang="en-US" dirty="0" smtClean="0"/>
                        <a:t>……</a:t>
                      </a:r>
                    </a:p>
                    <a:p>
                      <a:pPr algn="ctr">
                        <a:lnSpc>
                          <a:spcPct val="100000"/>
                        </a:lnSpc>
                        <a:spcBef>
                          <a:spcPts val="0"/>
                        </a:spcBef>
                        <a:spcAft>
                          <a:spcPts val="0"/>
                        </a:spcAft>
                      </a:pPr>
                      <a:r>
                        <a:rPr lang="en-US" dirty="0" smtClean="0"/>
                        <a:t>.......</a:t>
                      </a:r>
                    </a:p>
                    <a:p>
                      <a:pPr algn="ctr">
                        <a:lnSpc>
                          <a:spcPct val="100000"/>
                        </a:lnSpc>
                        <a:spcBef>
                          <a:spcPts val="0"/>
                        </a:spcBef>
                        <a:spcAft>
                          <a:spcPts val="0"/>
                        </a:spcAft>
                      </a:pPr>
                      <a:r>
                        <a:rPr lang="en-US" dirty="0" smtClean="0"/>
                        <a:t>…..</a:t>
                      </a:r>
                    </a:p>
                    <a:p>
                      <a:pPr algn="ctr">
                        <a:lnSpc>
                          <a:spcPct val="100000"/>
                        </a:lnSpc>
                        <a:spcBef>
                          <a:spcPts val="0"/>
                        </a:spcBef>
                        <a:spcAft>
                          <a:spcPts val="0"/>
                        </a:spcAft>
                      </a:pPr>
                      <a:r>
                        <a:rPr lang="en-US" dirty="0" smtClean="0"/>
                        <a:t>…..</a:t>
                      </a:r>
                    </a:p>
                    <a:p>
                      <a:pPr algn="ctr">
                        <a:lnSpc>
                          <a:spcPct val="100000"/>
                        </a:lnSpc>
                        <a:spcBef>
                          <a:spcPts val="0"/>
                        </a:spcBef>
                        <a:spcAft>
                          <a:spcPts val="0"/>
                        </a:spcAft>
                      </a:pPr>
                      <a:r>
                        <a:rPr lang="en-US" dirty="0" smtClean="0"/>
                        <a:t>….</a:t>
                      </a:r>
                    </a:p>
                  </a:txBody>
                  <a:tcPr/>
                </a:tc>
                <a:tc>
                  <a:txBody>
                    <a:bodyPr/>
                    <a:lstStyle/>
                    <a:p>
                      <a:r>
                        <a:rPr lang="en-US" b="1" dirty="0" smtClean="0"/>
                        <a:t>Fixed Assets :</a:t>
                      </a:r>
                    </a:p>
                    <a:p>
                      <a:r>
                        <a:rPr lang="en-US" b="0" dirty="0" smtClean="0"/>
                        <a:t>Goodwill</a:t>
                      </a:r>
                    </a:p>
                    <a:p>
                      <a:r>
                        <a:rPr lang="en-US" b="0" dirty="0" smtClean="0"/>
                        <a:t>Land and</a:t>
                      </a:r>
                      <a:r>
                        <a:rPr lang="en-US" b="0" baseline="0" dirty="0" smtClean="0"/>
                        <a:t> Building</a:t>
                      </a:r>
                    </a:p>
                    <a:p>
                      <a:r>
                        <a:rPr lang="en-US" b="0" baseline="0" dirty="0" smtClean="0"/>
                        <a:t>Leaseholds</a:t>
                      </a:r>
                    </a:p>
                    <a:p>
                      <a:r>
                        <a:rPr lang="en-US" b="0" baseline="0" dirty="0" smtClean="0"/>
                        <a:t>Railway sidings</a:t>
                      </a:r>
                    </a:p>
                    <a:p>
                      <a:r>
                        <a:rPr lang="en-US" b="0" baseline="0" dirty="0" smtClean="0"/>
                        <a:t>Plant and Machineries</a:t>
                      </a:r>
                    </a:p>
                    <a:p>
                      <a:r>
                        <a:rPr lang="en-US" b="0" baseline="0" dirty="0" smtClean="0"/>
                        <a:t>Furniture and Fittings</a:t>
                      </a:r>
                    </a:p>
                    <a:p>
                      <a:r>
                        <a:rPr lang="en-US" b="0" baseline="0" dirty="0" smtClean="0"/>
                        <a:t>Patents and Trademarks</a:t>
                      </a:r>
                    </a:p>
                    <a:p>
                      <a:r>
                        <a:rPr lang="en-US" b="0" baseline="0" dirty="0" smtClean="0"/>
                        <a:t>Development of property</a:t>
                      </a:r>
                    </a:p>
                    <a:p>
                      <a:r>
                        <a:rPr lang="en-US" b="0" baseline="0" dirty="0" smtClean="0"/>
                        <a:t>Live stocks</a:t>
                      </a:r>
                    </a:p>
                    <a:p>
                      <a:r>
                        <a:rPr lang="en-US" b="0" baseline="0" dirty="0" err="1" smtClean="0"/>
                        <a:t>Vehicals</a:t>
                      </a:r>
                      <a:r>
                        <a:rPr lang="en-US" b="0" baseline="0" dirty="0" smtClean="0"/>
                        <a:t> </a:t>
                      </a:r>
                    </a:p>
                    <a:p>
                      <a:r>
                        <a:rPr lang="en-US" b="1" baseline="0" dirty="0" smtClean="0"/>
                        <a:t>Investments:</a:t>
                      </a:r>
                    </a:p>
                    <a:p>
                      <a:r>
                        <a:rPr lang="en-US" b="0" baseline="0" dirty="0" smtClean="0"/>
                        <a:t>Govt. Bonds </a:t>
                      </a:r>
                    </a:p>
                    <a:p>
                      <a:endParaRPr lang="en-US" b="0" dirty="0" smtClean="0"/>
                    </a:p>
                  </a:txBody>
                  <a:tcPr/>
                </a:tc>
                <a:tc>
                  <a:txBody>
                    <a:bodyPr/>
                    <a:lstStyle/>
                    <a:p>
                      <a:pPr algn="ctr"/>
                      <a:endParaRPr lang="en-US" dirty="0" smtClean="0"/>
                    </a:p>
                    <a:p>
                      <a:pPr algn="ctr"/>
                      <a:r>
                        <a:rPr lang="en-US" dirty="0" smtClean="0"/>
                        <a:t>----</a:t>
                      </a:r>
                    </a:p>
                    <a:p>
                      <a:pPr algn="ctr"/>
                      <a:r>
                        <a:rPr lang="en-US" dirty="0" smtClean="0"/>
                        <a:t>----</a:t>
                      </a:r>
                    </a:p>
                    <a:p>
                      <a:pPr algn="ctr"/>
                      <a:r>
                        <a:rPr lang="en-US" dirty="0" smtClean="0"/>
                        <a:t>----</a:t>
                      </a:r>
                    </a:p>
                    <a:p>
                      <a:pPr algn="ctr"/>
                      <a:r>
                        <a:rPr lang="en-US" dirty="0" smtClean="0"/>
                        <a:t>----</a:t>
                      </a:r>
                    </a:p>
                    <a:p>
                      <a:pPr algn="ctr"/>
                      <a:r>
                        <a:rPr lang="en-US" dirty="0" smtClean="0"/>
                        <a:t>----</a:t>
                      </a:r>
                    </a:p>
                    <a:p>
                      <a:pPr algn="ctr"/>
                      <a:r>
                        <a:rPr lang="en-US" dirty="0" smtClean="0"/>
                        <a:t>----</a:t>
                      </a:r>
                    </a:p>
                    <a:p>
                      <a:pPr algn="ctr"/>
                      <a:r>
                        <a:rPr lang="en-US" dirty="0" smtClean="0"/>
                        <a:t>----</a:t>
                      </a:r>
                    </a:p>
                    <a:p>
                      <a:pPr algn="ctr">
                        <a:lnSpc>
                          <a:spcPct val="100000"/>
                        </a:lnSpc>
                        <a:spcBef>
                          <a:spcPts val="0"/>
                        </a:spcBef>
                        <a:spcAft>
                          <a:spcPts val="0"/>
                        </a:spcAft>
                      </a:pPr>
                      <a:r>
                        <a:rPr lang="en-US" dirty="0" smtClean="0"/>
                        <a:t>……</a:t>
                      </a:r>
                    </a:p>
                    <a:p>
                      <a:pPr algn="ctr">
                        <a:lnSpc>
                          <a:spcPct val="100000"/>
                        </a:lnSpc>
                        <a:spcBef>
                          <a:spcPts val="0"/>
                        </a:spcBef>
                        <a:spcAft>
                          <a:spcPts val="0"/>
                        </a:spcAft>
                      </a:pPr>
                      <a:r>
                        <a:rPr lang="en-US" dirty="0" smtClean="0"/>
                        <a:t>.......</a:t>
                      </a:r>
                    </a:p>
                    <a:p>
                      <a:pPr algn="ctr">
                        <a:lnSpc>
                          <a:spcPct val="100000"/>
                        </a:lnSpc>
                        <a:spcBef>
                          <a:spcPts val="0"/>
                        </a:spcBef>
                        <a:spcAft>
                          <a:spcPts val="0"/>
                        </a:spcAft>
                      </a:pPr>
                      <a:r>
                        <a:rPr lang="en-US" dirty="0" smtClean="0"/>
                        <a:t>…..</a:t>
                      </a:r>
                    </a:p>
                    <a:p>
                      <a:pPr algn="ctr">
                        <a:lnSpc>
                          <a:spcPct val="100000"/>
                        </a:lnSpc>
                        <a:spcBef>
                          <a:spcPts val="0"/>
                        </a:spcBef>
                        <a:spcAft>
                          <a:spcPts val="0"/>
                        </a:spcAft>
                      </a:pPr>
                      <a:endParaRPr lang="en-US" sz="1200" dirty="0" smtClean="0"/>
                    </a:p>
                    <a:p>
                      <a:pPr algn="ctr">
                        <a:lnSpc>
                          <a:spcPct val="100000"/>
                        </a:lnSpc>
                        <a:spcBef>
                          <a:spcPts val="0"/>
                        </a:spcBef>
                        <a:spcAft>
                          <a:spcPts val="0"/>
                        </a:spcAft>
                      </a:pPr>
                      <a:r>
                        <a:rPr lang="en-US" dirty="0" smtClean="0"/>
                        <a:t>…..</a:t>
                      </a:r>
                    </a:p>
                    <a:p>
                      <a:pPr algn="ctr">
                        <a:lnSpc>
                          <a:spcPct val="100000"/>
                        </a:lnSpc>
                        <a:spcBef>
                          <a:spcPts val="0"/>
                        </a:spcBef>
                        <a:spcAft>
                          <a:spcPts val="0"/>
                        </a:spcAft>
                      </a:pPr>
                      <a:endParaRPr lang="en-US" dirty="0" smtClean="0"/>
                    </a:p>
                    <a:p>
                      <a:endParaRPr lang="en-US" dirty="0" smtClean="0"/>
                    </a:p>
                    <a:p>
                      <a:endParaRPr lang="en-US" dirty="0" smtClean="0"/>
                    </a:p>
                    <a:p>
                      <a:pPr algn="ctr">
                        <a:lnSpc>
                          <a:spcPct val="100000"/>
                        </a:lnSpc>
                        <a:spcBef>
                          <a:spcPts val="0"/>
                        </a:spcBef>
                        <a:spcAft>
                          <a:spcPts val="0"/>
                        </a:spcAft>
                      </a:pPr>
                      <a:endParaRPr lang="en-US" dirty="0" smtClean="0"/>
                    </a:p>
                  </a:txBody>
                  <a:tcPr/>
                </a:tc>
              </a:tr>
            </a:tbl>
          </a:graphicData>
        </a:graphic>
      </p:graphicFrame>
      <p:sp>
        <p:nvSpPr>
          <p:cNvPr id="7" name="TextBox 6"/>
          <p:cNvSpPr txBox="1"/>
          <p:nvPr/>
        </p:nvSpPr>
        <p:spPr>
          <a:xfrm>
            <a:off x="381000" y="0"/>
            <a:ext cx="8305800" cy="2554545"/>
          </a:xfrm>
          <a:prstGeom prst="rect">
            <a:avLst/>
          </a:prstGeom>
          <a:noFill/>
        </p:spPr>
        <p:txBody>
          <a:bodyPr wrap="square" rtlCol="0">
            <a:spAutoFit/>
          </a:bodyPr>
          <a:lstStyle/>
          <a:p>
            <a:pPr algn="ctr"/>
            <a:r>
              <a:rPr lang="en-US" sz="2400" dirty="0" smtClean="0"/>
              <a:t>Balance Sheet</a:t>
            </a:r>
          </a:p>
          <a:p>
            <a:pPr algn="just"/>
            <a:r>
              <a:rPr lang="en-US" sz="2200" dirty="0" smtClean="0"/>
              <a:t>A balance sheet is a statement of assets and liabilities. It shows the financial position of a business on a particular date. The balance sheet of a company must be prepared in the prescribed for, the </a:t>
            </a:r>
            <a:r>
              <a:rPr lang="en-US" sz="2200" dirty="0" err="1" smtClean="0"/>
              <a:t>summarised</a:t>
            </a:r>
            <a:r>
              <a:rPr lang="en-US" sz="2200" dirty="0" smtClean="0"/>
              <a:t> version of which is given below: </a:t>
            </a:r>
          </a:p>
          <a:p>
            <a:pPr algn="just"/>
            <a:r>
              <a:rPr lang="en-US" sz="2400" dirty="0" smtClean="0"/>
              <a:t> </a:t>
            </a:r>
          </a:p>
          <a:p>
            <a:pPr algn="ctr"/>
            <a:endParaRPr lang="en-US" sz="2400" dirty="0"/>
          </a:p>
        </p:txBody>
      </p:sp>
      <p:sp>
        <p:nvSpPr>
          <p:cNvPr id="8" name="TextBox 7"/>
          <p:cNvSpPr txBox="1"/>
          <p:nvPr/>
        </p:nvSpPr>
        <p:spPr>
          <a:xfrm>
            <a:off x="762000" y="1600200"/>
            <a:ext cx="6705600" cy="1754326"/>
          </a:xfrm>
          <a:prstGeom prst="rect">
            <a:avLst/>
          </a:prstGeom>
          <a:noFill/>
        </p:spPr>
        <p:txBody>
          <a:bodyPr wrap="square" rtlCol="0">
            <a:spAutoFit/>
          </a:bodyPr>
          <a:lstStyle/>
          <a:p>
            <a:pPr algn="ctr"/>
            <a:r>
              <a:rPr lang="en-US" b="1" dirty="0" smtClean="0"/>
              <a:t>The Indian companies Act,1956</a:t>
            </a:r>
          </a:p>
          <a:p>
            <a:pPr algn="ctr"/>
            <a:r>
              <a:rPr lang="en-US" b="1" dirty="0" smtClean="0"/>
              <a:t>Schedule VI Part I</a:t>
            </a:r>
          </a:p>
          <a:p>
            <a:pPr algn="ctr"/>
            <a:r>
              <a:rPr lang="en-US" b="1" dirty="0" smtClean="0"/>
              <a:t>(Section 211)</a:t>
            </a:r>
          </a:p>
          <a:p>
            <a:pPr algn="ctr"/>
            <a:r>
              <a:rPr lang="en-US" b="1" dirty="0" smtClean="0"/>
              <a:t>……….…..</a:t>
            </a:r>
            <a:r>
              <a:rPr lang="en-US" b="1" dirty="0" err="1" smtClean="0"/>
              <a:t>Co.Ltd</a:t>
            </a:r>
            <a:r>
              <a:rPr lang="en-US" b="1" dirty="0" smtClean="0"/>
              <a:t>. </a:t>
            </a:r>
          </a:p>
          <a:p>
            <a:pPr algn="ctr"/>
            <a:r>
              <a:rPr lang="en-US" b="1" dirty="0" smtClean="0"/>
              <a:t>Balance Sheet </a:t>
            </a:r>
          </a:p>
          <a:p>
            <a:pPr algn="ctr"/>
            <a:r>
              <a:rPr lang="en-US" b="1" dirty="0" smtClean="0"/>
              <a:t>As at …………. </a:t>
            </a:r>
            <a:endParaRPr lang="en-US" b="1" dirty="0"/>
          </a:p>
        </p:txBody>
      </p:sp>
      <p:sp>
        <p:nvSpPr>
          <p:cNvPr id="14" name="TextBox 13"/>
          <p:cNvSpPr txBox="1"/>
          <p:nvPr/>
        </p:nvSpPr>
        <p:spPr>
          <a:xfrm>
            <a:off x="4495800" y="7174468"/>
            <a:ext cx="1066800" cy="369332"/>
          </a:xfrm>
          <a:prstGeom prst="rect">
            <a:avLst/>
          </a:prstGeom>
          <a:noFill/>
        </p:spPr>
        <p:txBody>
          <a:bodyPr wrap="square" rtlCol="0">
            <a:spAutoFit/>
          </a:bodyPr>
          <a:lstStyle/>
          <a:p>
            <a:r>
              <a:rPr lang="en-US" b="1" dirty="0" smtClean="0"/>
              <a:t>……</a:t>
            </a:r>
          </a:p>
        </p:txBody>
      </p:sp>
      <p:sp>
        <p:nvSpPr>
          <p:cNvPr id="16" name="TextBox 15"/>
          <p:cNvSpPr txBox="1"/>
          <p:nvPr/>
        </p:nvSpPr>
        <p:spPr>
          <a:xfrm>
            <a:off x="4267200" y="7315200"/>
            <a:ext cx="1295400" cy="381000"/>
          </a:xfrm>
          <a:prstGeom prst="rect">
            <a:avLst/>
          </a:prstGeom>
          <a:noFill/>
        </p:spPr>
        <p:txBody>
          <a:bodyPr wrap="square" rtlCol="0">
            <a:spAutoFit/>
          </a:bodyPr>
          <a:lstStyle/>
          <a:p>
            <a:r>
              <a:rPr lang="en-US" b="1" dirty="0" smtClean="0">
                <a:solidFill>
                  <a:schemeClr val="tx1">
                    <a:lumMod val="95000"/>
                    <a:lumOff val="5000"/>
                  </a:schemeClr>
                </a:solidFill>
              </a:rPr>
              <a:t>-------------</a:t>
            </a:r>
            <a:endParaRPr lang="en-US" b="1" dirty="0" smtClean="0"/>
          </a:p>
        </p:txBody>
      </p:sp>
      <p:sp>
        <p:nvSpPr>
          <p:cNvPr id="17" name="TextBox 16"/>
          <p:cNvSpPr txBox="1"/>
          <p:nvPr/>
        </p:nvSpPr>
        <p:spPr>
          <a:xfrm>
            <a:off x="7848600" y="7315200"/>
            <a:ext cx="1295400" cy="381000"/>
          </a:xfrm>
          <a:prstGeom prst="rect">
            <a:avLst/>
          </a:prstGeom>
          <a:noFill/>
        </p:spPr>
        <p:txBody>
          <a:bodyPr wrap="square" rtlCol="0">
            <a:spAutoFit/>
          </a:bodyPr>
          <a:lstStyle/>
          <a:p>
            <a:r>
              <a:rPr lang="en-US" b="1" dirty="0" smtClean="0">
                <a:solidFill>
                  <a:schemeClr val="tx1">
                    <a:lumMod val="95000"/>
                    <a:lumOff val="5000"/>
                  </a:schemeClr>
                </a:solidFill>
              </a:rPr>
              <a:t>-------------</a:t>
            </a:r>
            <a:endParaRPr lang="en-US" b="1" dirty="0" smtClean="0"/>
          </a:p>
        </p:txBody>
      </p:sp>
      <p:sp>
        <p:nvSpPr>
          <p:cNvPr id="18" name="TextBox 17"/>
          <p:cNvSpPr txBox="1"/>
          <p:nvPr/>
        </p:nvSpPr>
        <p:spPr>
          <a:xfrm>
            <a:off x="8077200" y="7174468"/>
            <a:ext cx="1066800" cy="369332"/>
          </a:xfrm>
          <a:prstGeom prst="rect">
            <a:avLst/>
          </a:prstGeom>
          <a:noFill/>
        </p:spPr>
        <p:txBody>
          <a:bodyPr wrap="square" rtlCol="0">
            <a:spAutoFit/>
          </a:bodyPr>
          <a:lstStyle/>
          <a:p>
            <a:r>
              <a:rPr lang="en-US" b="1" dirty="0" smtClean="0"/>
              <a:t>……</a:t>
            </a:r>
          </a:p>
        </p:txBody>
      </p:sp>
      <p:sp>
        <p:nvSpPr>
          <p:cNvPr id="12" name="TextBox 11"/>
          <p:cNvSpPr txBox="1"/>
          <p:nvPr/>
        </p:nvSpPr>
        <p:spPr>
          <a:xfrm>
            <a:off x="4267200" y="7086600"/>
            <a:ext cx="1295400" cy="381000"/>
          </a:xfrm>
          <a:prstGeom prst="rect">
            <a:avLst/>
          </a:prstGeom>
          <a:noFill/>
        </p:spPr>
        <p:txBody>
          <a:bodyPr wrap="square" rtlCol="0">
            <a:spAutoFit/>
          </a:bodyPr>
          <a:lstStyle/>
          <a:p>
            <a:r>
              <a:rPr lang="en-US" dirty="0" smtClean="0">
                <a:solidFill>
                  <a:schemeClr val="tx1">
                    <a:lumMod val="95000"/>
                    <a:lumOff val="5000"/>
                  </a:schemeClr>
                </a:solidFill>
              </a:rPr>
              <a:t>-----------</a:t>
            </a:r>
            <a:endParaRPr lang="en-US" dirty="0" smtClean="0"/>
          </a:p>
        </p:txBody>
      </p:sp>
      <p:sp>
        <p:nvSpPr>
          <p:cNvPr id="13" name="TextBox 12"/>
          <p:cNvSpPr txBox="1"/>
          <p:nvPr/>
        </p:nvSpPr>
        <p:spPr>
          <a:xfrm>
            <a:off x="7924800" y="7086600"/>
            <a:ext cx="1295400" cy="381000"/>
          </a:xfrm>
          <a:prstGeom prst="rect">
            <a:avLst/>
          </a:prstGeom>
          <a:noFill/>
        </p:spPr>
        <p:txBody>
          <a:bodyPr wrap="square" rtlCol="0">
            <a:spAutoFit/>
          </a:bodyPr>
          <a:lstStyle/>
          <a:p>
            <a:r>
              <a:rPr lang="en-US" dirty="0" smtClean="0">
                <a:solidFill>
                  <a:schemeClr val="tx1">
                    <a:lumMod val="95000"/>
                    <a:lumOff val="5000"/>
                  </a:schemeClr>
                </a:solidFill>
              </a:rPr>
              <a:t>-----------</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762000" y="1371600"/>
            <a:ext cx="7772400" cy="4800600"/>
          </a:xfrm>
          <a:prstGeom prst="rect">
            <a:avLst/>
          </a:prstGeom>
        </p:spPr>
        <p:txBody>
          <a:bodyPr vert="horz">
            <a:normAutofit/>
          </a:bodyPr>
          <a:lstStyle/>
          <a:p>
            <a:pPr marL="320040" marR="0" lvl="0" indent="-320040" algn="just" defTabSz="914400" rtl="0" eaLnBrk="1" fontAlgn="auto" latinLnBrk="0" hangingPunct="1">
              <a:lnSpc>
                <a:spcPct val="100000"/>
              </a:lnSpc>
              <a:spcBef>
                <a:spcPts val="700"/>
              </a:spcBef>
              <a:spcAft>
                <a:spcPts val="0"/>
              </a:spcAft>
              <a:buClr>
                <a:schemeClr val="accent2"/>
              </a:buClr>
              <a:buSzPct val="60000"/>
              <a:buFont typeface="Wingdings"/>
              <a:buChar char=""/>
              <a:tabLst/>
              <a:defRPr/>
            </a:pPr>
            <a:endParaRPr kumimoji="0" lang="en-US" sz="29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6" name="Table 5"/>
          <p:cNvGraphicFramePr>
            <a:graphicFrameLocks noGrp="1"/>
          </p:cNvGraphicFramePr>
          <p:nvPr/>
        </p:nvGraphicFramePr>
        <p:xfrm>
          <a:off x="457200" y="0"/>
          <a:ext cx="8382000" cy="7863840"/>
        </p:xfrm>
        <a:graphic>
          <a:graphicData uri="http://schemas.openxmlformats.org/drawingml/2006/table">
            <a:tbl>
              <a:tblPr firstRow="1" bandRow="1">
                <a:tableStyleId>{5C22544A-7EE6-4342-B048-85BDC9FD1C3A}</a:tableStyleId>
              </a:tblPr>
              <a:tblGrid>
                <a:gridCol w="3842314"/>
                <a:gridCol w="939680"/>
                <a:gridCol w="2721955"/>
                <a:gridCol w="878051"/>
              </a:tblGrid>
              <a:tr h="294143">
                <a:tc>
                  <a:txBody>
                    <a:bodyPr/>
                    <a:lstStyle/>
                    <a:p>
                      <a:pPr algn="ctr"/>
                      <a:r>
                        <a:rPr lang="en-US" dirty="0" smtClean="0"/>
                        <a:t>Liabilities</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Rs</a:t>
                      </a:r>
                    </a:p>
                  </a:txBody>
                  <a:tcPr/>
                </a:tc>
                <a:tc>
                  <a:txBody>
                    <a:bodyPr/>
                    <a:lstStyle/>
                    <a:p>
                      <a:pPr algn="ctr"/>
                      <a:r>
                        <a:rPr lang="en-US" dirty="0" smtClean="0"/>
                        <a:t>Assets</a:t>
                      </a:r>
                      <a:endParaRPr lang="en-US" dirty="0"/>
                    </a:p>
                  </a:txBody>
                  <a:tcPr/>
                </a:tc>
                <a:tc>
                  <a:txBody>
                    <a:bodyPr/>
                    <a:lstStyle/>
                    <a:p>
                      <a:pPr algn="ctr"/>
                      <a:r>
                        <a:rPr lang="en-US" dirty="0" smtClean="0"/>
                        <a:t>Rs.</a:t>
                      </a:r>
                      <a:endParaRPr lang="en-US" dirty="0"/>
                    </a:p>
                  </a:txBody>
                  <a:tcPr/>
                </a:tc>
              </a:tr>
              <a:tr h="3363457">
                <a:tc>
                  <a:txBody>
                    <a:bodyPr/>
                    <a:lstStyle/>
                    <a:p>
                      <a:r>
                        <a:rPr lang="en-US" b="1" dirty="0" smtClean="0"/>
                        <a:t>Secured Loans :</a:t>
                      </a:r>
                    </a:p>
                    <a:p>
                      <a:r>
                        <a:rPr lang="en-US" b="0" dirty="0" smtClean="0"/>
                        <a:t>Debentures</a:t>
                      </a:r>
                    </a:p>
                    <a:p>
                      <a:r>
                        <a:rPr lang="en-US" b="0" dirty="0" smtClean="0"/>
                        <a:t>Bank</a:t>
                      </a:r>
                      <a:r>
                        <a:rPr lang="en-US" b="0" baseline="0" dirty="0" smtClean="0"/>
                        <a:t> Loans</a:t>
                      </a:r>
                    </a:p>
                    <a:p>
                      <a:r>
                        <a:rPr lang="en-US" b="0" baseline="0" dirty="0" smtClean="0"/>
                        <a:t>Interest due on above</a:t>
                      </a:r>
                    </a:p>
                    <a:p>
                      <a:r>
                        <a:rPr lang="en-US" b="1" baseline="0" dirty="0" smtClean="0"/>
                        <a:t>Unsecured Loans:</a:t>
                      </a:r>
                    </a:p>
                    <a:p>
                      <a:r>
                        <a:rPr lang="en-US" b="0" baseline="0" dirty="0" smtClean="0"/>
                        <a:t>Public deposits </a:t>
                      </a:r>
                    </a:p>
                    <a:p>
                      <a:r>
                        <a:rPr lang="en-US" b="0" dirty="0" smtClean="0"/>
                        <a:t>Short term Loans</a:t>
                      </a:r>
                    </a:p>
                    <a:p>
                      <a:r>
                        <a:rPr lang="en-US" b="0" dirty="0" smtClean="0"/>
                        <a:t>Interest due on above</a:t>
                      </a:r>
                    </a:p>
                    <a:p>
                      <a:r>
                        <a:rPr lang="en-US" b="1" dirty="0" smtClean="0"/>
                        <a:t>Current Liabilities:</a:t>
                      </a:r>
                    </a:p>
                    <a:p>
                      <a:r>
                        <a:rPr lang="en-US" b="0" dirty="0" smtClean="0"/>
                        <a:t>Bill payable</a:t>
                      </a:r>
                    </a:p>
                    <a:p>
                      <a:r>
                        <a:rPr lang="en-US" b="0" dirty="0" smtClean="0"/>
                        <a:t>Sundry Creditors</a:t>
                      </a:r>
                    </a:p>
                    <a:p>
                      <a:r>
                        <a:rPr lang="en-US" b="0" dirty="0" smtClean="0"/>
                        <a:t>Unclaimed dividend</a:t>
                      </a:r>
                    </a:p>
                    <a:p>
                      <a:r>
                        <a:rPr lang="en-US" b="0" dirty="0" smtClean="0"/>
                        <a:t>Outstanding expenses</a:t>
                      </a:r>
                    </a:p>
                    <a:p>
                      <a:r>
                        <a:rPr lang="en-US" b="0" dirty="0" smtClean="0"/>
                        <a:t>Interest accrued but not due</a:t>
                      </a:r>
                    </a:p>
                    <a:p>
                      <a:r>
                        <a:rPr lang="en-US" b="1" dirty="0" smtClean="0"/>
                        <a:t>Provisions:</a:t>
                      </a:r>
                    </a:p>
                    <a:p>
                      <a:r>
                        <a:rPr lang="en-US" b="0" dirty="0" smtClean="0"/>
                        <a:t>Provision</a:t>
                      </a:r>
                      <a:r>
                        <a:rPr lang="en-US" b="0" baseline="0" dirty="0" smtClean="0"/>
                        <a:t> for taxation </a:t>
                      </a:r>
                    </a:p>
                    <a:p>
                      <a:r>
                        <a:rPr lang="en-US" b="0" baseline="0" dirty="0" smtClean="0"/>
                        <a:t>Proposed dividend </a:t>
                      </a:r>
                    </a:p>
                    <a:p>
                      <a:r>
                        <a:rPr lang="en-US" b="0" baseline="0" dirty="0" smtClean="0"/>
                        <a:t>Provident fund</a:t>
                      </a:r>
                    </a:p>
                    <a:p>
                      <a:r>
                        <a:rPr lang="en-US" b="0" baseline="0" dirty="0" smtClean="0"/>
                        <a:t>Pension fund</a:t>
                      </a:r>
                    </a:p>
                    <a:p>
                      <a:r>
                        <a:rPr lang="en-US" b="0" baseline="0" dirty="0" smtClean="0"/>
                        <a:t>Insurance fund </a:t>
                      </a:r>
                    </a:p>
                    <a:p>
                      <a:endParaRPr lang="en-US" b="0" dirty="0" smtClean="0"/>
                    </a:p>
                  </a:txBody>
                  <a:tcPr/>
                </a:tc>
                <a:tc>
                  <a:txBody>
                    <a:bodyPr/>
                    <a:lstStyle/>
                    <a:p>
                      <a:pPr algn="ctr"/>
                      <a:endParaRPr lang="en-US" dirty="0" smtClean="0"/>
                    </a:p>
                    <a:p>
                      <a:pPr algn="ctr"/>
                      <a:r>
                        <a:rPr lang="en-US" dirty="0" smtClean="0"/>
                        <a:t>----</a:t>
                      </a:r>
                    </a:p>
                    <a:p>
                      <a:pPr algn="ctr"/>
                      <a:r>
                        <a:rPr lang="en-US" dirty="0" smtClean="0"/>
                        <a:t>----</a:t>
                      </a:r>
                    </a:p>
                    <a:p>
                      <a:pPr algn="ctr"/>
                      <a:r>
                        <a:rPr lang="en-US" dirty="0" smtClean="0"/>
                        <a:t>----</a:t>
                      </a:r>
                    </a:p>
                    <a:p>
                      <a:pPr algn="ctr"/>
                      <a:endParaRPr lang="en-US" dirty="0" smtClean="0"/>
                    </a:p>
                    <a:p>
                      <a:pPr algn="ctr"/>
                      <a:r>
                        <a:rPr lang="en-US" dirty="0" smtClean="0"/>
                        <a:t>----</a:t>
                      </a:r>
                    </a:p>
                    <a:p>
                      <a:pPr algn="ctr"/>
                      <a:r>
                        <a:rPr lang="en-US" dirty="0" smtClean="0"/>
                        <a:t>----</a:t>
                      </a:r>
                    </a:p>
                    <a:p>
                      <a:pPr algn="ctr"/>
                      <a:r>
                        <a:rPr lang="en-US" dirty="0" smtClean="0"/>
                        <a:t>----</a:t>
                      </a:r>
                    </a:p>
                    <a:p>
                      <a:pPr algn="ctr">
                        <a:lnSpc>
                          <a:spcPct val="100000"/>
                        </a:lnSpc>
                        <a:spcBef>
                          <a:spcPts val="0"/>
                        </a:spcBef>
                        <a:spcAft>
                          <a:spcPts val="0"/>
                        </a:spcAft>
                      </a:pPr>
                      <a:endParaRPr lang="en-US" dirty="0" smtClean="0"/>
                    </a:p>
                    <a:p>
                      <a:pPr algn="ctr">
                        <a:lnSpc>
                          <a:spcPct val="100000"/>
                        </a:lnSpc>
                        <a:spcBef>
                          <a:spcPts val="0"/>
                        </a:spcBef>
                        <a:spcAft>
                          <a:spcPts val="0"/>
                        </a:spcAft>
                      </a:pPr>
                      <a:r>
                        <a:rPr lang="en-US" dirty="0" smtClean="0"/>
                        <a:t>......</a:t>
                      </a:r>
                    </a:p>
                    <a:p>
                      <a:pPr algn="ctr">
                        <a:lnSpc>
                          <a:spcPct val="100000"/>
                        </a:lnSpc>
                        <a:spcBef>
                          <a:spcPts val="0"/>
                        </a:spcBef>
                        <a:spcAft>
                          <a:spcPts val="0"/>
                        </a:spcAft>
                      </a:pPr>
                      <a:r>
                        <a:rPr lang="en-US" dirty="0" smtClean="0"/>
                        <a:t>…..</a:t>
                      </a:r>
                    </a:p>
                    <a:p>
                      <a:pPr algn="ctr">
                        <a:lnSpc>
                          <a:spcPct val="100000"/>
                        </a:lnSpc>
                        <a:spcBef>
                          <a:spcPts val="0"/>
                        </a:spcBef>
                        <a:spcAft>
                          <a:spcPts val="0"/>
                        </a:spcAft>
                      </a:pPr>
                      <a:r>
                        <a:rPr lang="en-US" dirty="0" smtClean="0"/>
                        <a:t>…..</a:t>
                      </a:r>
                    </a:p>
                    <a:p>
                      <a:pPr algn="ctr">
                        <a:lnSpc>
                          <a:spcPct val="100000"/>
                        </a:lnSpc>
                        <a:spcBef>
                          <a:spcPts val="0"/>
                        </a:spcBef>
                        <a:spcAft>
                          <a:spcPts val="0"/>
                        </a:spcAft>
                      </a:pPr>
                      <a:r>
                        <a:rPr lang="en-US" dirty="0" smtClean="0"/>
                        <a:t>…..</a:t>
                      </a:r>
                    </a:p>
                    <a:p>
                      <a:pPr algn="ctr">
                        <a:lnSpc>
                          <a:spcPct val="100000"/>
                        </a:lnSpc>
                        <a:spcBef>
                          <a:spcPts val="0"/>
                        </a:spcBef>
                        <a:spcAft>
                          <a:spcPts val="0"/>
                        </a:spcAft>
                      </a:pPr>
                      <a:r>
                        <a:rPr lang="en-US" dirty="0" smtClean="0"/>
                        <a:t>……</a:t>
                      </a:r>
                    </a:p>
                    <a:p>
                      <a:pPr algn="ctr">
                        <a:lnSpc>
                          <a:spcPct val="100000"/>
                        </a:lnSpc>
                        <a:spcBef>
                          <a:spcPts val="0"/>
                        </a:spcBef>
                        <a:spcAft>
                          <a:spcPts val="0"/>
                        </a:spcAft>
                      </a:pPr>
                      <a:endParaRPr lang="en-US" dirty="0" smtClean="0"/>
                    </a:p>
                    <a:p>
                      <a:pPr algn="ctr">
                        <a:lnSpc>
                          <a:spcPct val="100000"/>
                        </a:lnSpc>
                        <a:spcBef>
                          <a:spcPts val="0"/>
                        </a:spcBef>
                        <a:spcAft>
                          <a:spcPts val="0"/>
                        </a:spcAft>
                      </a:pPr>
                      <a:r>
                        <a:rPr lang="en-US" dirty="0" smtClean="0"/>
                        <a:t>…..</a:t>
                      </a:r>
                    </a:p>
                    <a:p>
                      <a:pPr algn="ctr">
                        <a:lnSpc>
                          <a:spcPct val="100000"/>
                        </a:lnSpc>
                        <a:spcBef>
                          <a:spcPts val="0"/>
                        </a:spcBef>
                        <a:spcAft>
                          <a:spcPts val="0"/>
                        </a:spcAft>
                      </a:pPr>
                      <a:r>
                        <a:rPr lang="en-US" dirty="0" smtClean="0"/>
                        <a:t>…..</a:t>
                      </a:r>
                    </a:p>
                    <a:p>
                      <a:pPr algn="ctr">
                        <a:lnSpc>
                          <a:spcPct val="100000"/>
                        </a:lnSpc>
                        <a:spcBef>
                          <a:spcPts val="0"/>
                        </a:spcBef>
                        <a:spcAft>
                          <a:spcPts val="0"/>
                        </a:spcAft>
                      </a:pPr>
                      <a:r>
                        <a:rPr lang="en-US" dirty="0" smtClean="0"/>
                        <a:t>…..</a:t>
                      </a:r>
                    </a:p>
                    <a:p>
                      <a:pPr algn="ctr">
                        <a:lnSpc>
                          <a:spcPct val="100000"/>
                        </a:lnSpc>
                        <a:spcBef>
                          <a:spcPts val="0"/>
                        </a:spcBef>
                        <a:spcAft>
                          <a:spcPts val="0"/>
                        </a:spcAft>
                      </a:pPr>
                      <a:r>
                        <a:rPr lang="en-US" dirty="0" smtClean="0"/>
                        <a:t>…..</a:t>
                      </a:r>
                    </a:p>
                    <a:p>
                      <a:pPr algn="ctr">
                        <a:lnSpc>
                          <a:spcPct val="100000"/>
                        </a:lnSpc>
                        <a:spcBef>
                          <a:spcPts val="0"/>
                        </a:spcBef>
                        <a:spcAft>
                          <a:spcPts val="0"/>
                        </a:spcAft>
                      </a:pPr>
                      <a:r>
                        <a:rPr lang="en-US" dirty="0" smtClean="0"/>
                        <a:t>…..</a:t>
                      </a:r>
                    </a:p>
                  </a:txBody>
                  <a:tcPr/>
                </a:tc>
                <a:tc>
                  <a:txBody>
                    <a:bodyPr/>
                    <a:lstStyle/>
                    <a:p>
                      <a:r>
                        <a:rPr lang="en-US" b="0" dirty="0" smtClean="0"/>
                        <a:t>Shares and debentures in other companies</a:t>
                      </a:r>
                    </a:p>
                    <a:p>
                      <a:r>
                        <a:rPr lang="en-US" b="1" dirty="0" smtClean="0"/>
                        <a:t>Current Assets:</a:t>
                      </a:r>
                    </a:p>
                    <a:p>
                      <a:r>
                        <a:rPr lang="en-US" b="0" dirty="0" smtClean="0"/>
                        <a:t>Interest</a:t>
                      </a:r>
                      <a:r>
                        <a:rPr lang="en-US" b="0" baseline="0" dirty="0" smtClean="0"/>
                        <a:t> Accrued on Investments</a:t>
                      </a:r>
                    </a:p>
                    <a:p>
                      <a:r>
                        <a:rPr lang="en-US" b="0" baseline="0" dirty="0" smtClean="0"/>
                        <a:t>Stores and Spare parts</a:t>
                      </a:r>
                    </a:p>
                    <a:p>
                      <a:r>
                        <a:rPr lang="en-US" b="0" baseline="0" dirty="0" smtClean="0"/>
                        <a:t>Loose tools</a:t>
                      </a:r>
                    </a:p>
                    <a:p>
                      <a:r>
                        <a:rPr lang="en-US" b="0" baseline="0" dirty="0" smtClean="0"/>
                        <a:t>Closing stock</a:t>
                      </a:r>
                    </a:p>
                    <a:p>
                      <a:r>
                        <a:rPr lang="en-US" b="0" baseline="0" dirty="0" smtClean="0"/>
                        <a:t>Sundry debtors</a:t>
                      </a:r>
                    </a:p>
                    <a:p>
                      <a:r>
                        <a:rPr lang="en-US" b="0" baseline="0" dirty="0" smtClean="0"/>
                        <a:t>Cash in hand</a:t>
                      </a:r>
                    </a:p>
                    <a:p>
                      <a:r>
                        <a:rPr lang="en-US" b="0" baseline="0" dirty="0" smtClean="0"/>
                        <a:t>Cash at bank</a:t>
                      </a:r>
                    </a:p>
                    <a:p>
                      <a:r>
                        <a:rPr lang="en-US" b="1" baseline="0" dirty="0" smtClean="0"/>
                        <a:t>Loan and Advanced:</a:t>
                      </a:r>
                    </a:p>
                    <a:p>
                      <a:r>
                        <a:rPr lang="en-US" b="0" baseline="0" dirty="0" smtClean="0"/>
                        <a:t>Bill receivable</a:t>
                      </a:r>
                    </a:p>
                    <a:p>
                      <a:r>
                        <a:rPr lang="en-US" b="0" baseline="0" dirty="0" smtClean="0"/>
                        <a:t>Prepaid insurance</a:t>
                      </a:r>
                    </a:p>
                    <a:p>
                      <a:r>
                        <a:rPr lang="en-US" b="1" baseline="0" dirty="0" smtClean="0"/>
                        <a:t>Miscellaneous Expenses:</a:t>
                      </a:r>
                    </a:p>
                    <a:p>
                      <a:r>
                        <a:rPr lang="en-US" b="0" baseline="0" dirty="0" smtClean="0"/>
                        <a:t>Preliminary Expenses</a:t>
                      </a:r>
                    </a:p>
                    <a:p>
                      <a:r>
                        <a:rPr lang="en-US" b="0" baseline="0" dirty="0" smtClean="0"/>
                        <a:t>Discount on Issue of shares and Debenture</a:t>
                      </a:r>
                    </a:p>
                    <a:p>
                      <a:r>
                        <a:rPr lang="en-US" b="0" baseline="0" dirty="0" smtClean="0"/>
                        <a:t>Underwriting Commission</a:t>
                      </a:r>
                    </a:p>
                    <a:p>
                      <a:r>
                        <a:rPr lang="en-US" b="0" baseline="0" dirty="0" smtClean="0"/>
                        <a:t>Interest paid out f capital during construction </a:t>
                      </a:r>
                    </a:p>
                    <a:p>
                      <a:r>
                        <a:rPr lang="en-US" b="0" baseline="0" dirty="0" smtClean="0"/>
                        <a:t>Advertising suspense Account</a:t>
                      </a:r>
                    </a:p>
                    <a:p>
                      <a:r>
                        <a:rPr lang="en-US" b="1" baseline="0" dirty="0" smtClean="0"/>
                        <a:t>Profit and Loss account:</a:t>
                      </a:r>
                    </a:p>
                    <a:p>
                      <a:r>
                        <a:rPr lang="en-US" b="0" baseline="0" dirty="0" smtClean="0"/>
                        <a:t> Net Loss</a:t>
                      </a:r>
                    </a:p>
                    <a:p>
                      <a:endParaRPr lang="en-US" b="0" dirty="0" smtClean="0"/>
                    </a:p>
                    <a:p>
                      <a:endParaRPr lang="en-US" b="0" dirty="0" smtClean="0"/>
                    </a:p>
                  </a:txBody>
                  <a:tcPr/>
                </a:tc>
                <a:tc>
                  <a:txBody>
                    <a:bodyPr/>
                    <a:lstStyle/>
                    <a:p>
                      <a:pPr algn="ctr"/>
                      <a:r>
                        <a:rPr lang="en-US" dirty="0" smtClean="0"/>
                        <a:t>----</a:t>
                      </a:r>
                    </a:p>
                    <a:p>
                      <a:pPr algn="ctr"/>
                      <a:r>
                        <a:rPr lang="en-US" dirty="0" smtClean="0"/>
                        <a:t>----</a:t>
                      </a:r>
                    </a:p>
                    <a:p>
                      <a:pPr algn="ctr"/>
                      <a:endParaRPr lang="en-US" dirty="0" smtClean="0"/>
                    </a:p>
                    <a:p>
                      <a:pPr algn="ctr"/>
                      <a:r>
                        <a:rPr lang="en-US" dirty="0" smtClean="0"/>
                        <a:t>----</a:t>
                      </a:r>
                    </a:p>
                    <a:p>
                      <a:pPr algn="ctr"/>
                      <a:r>
                        <a:rPr lang="en-US" dirty="0" smtClean="0"/>
                        <a:t>----</a:t>
                      </a:r>
                    </a:p>
                    <a:p>
                      <a:pPr algn="ctr"/>
                      <a:r>
                        <a:rPr lang="en-US" dirty="0" smtClean="0"/>
                        <a:t>----</a:t>
                      </a:r>
                    </a:p>
                    <a:p>
                      <a:pPr algn="ctr"/>
                      <a:r>
                        <a:rPr lang="en-US" dirty="0" smtClean="0"/>
                        <a:t>----</a:t>
                      </a:r>
                    </a:p>
                    <a:p>
                      <a:pPr algn="ctr"/>
                      <a:r>
                        <a:rPr lang="en-US" dirty="0" smtClean="0"/>
                        <a:t>----</a:t>
                      </a:r>
                    </a:p>
                    <a:p>
                      <a:pPr algn="ctr">
                        <a:lnSpc>
                          <a:spcPct val="100000"/>
                        </a:lnSpc>
                        <a:spcBef>
                          <a:spcPts val="0"/>
                        </a:spcBef>
                        <a:spcAft>
                          <a:spcPts val="0"/>
                        </a:spcAft>
                      </a:pPr>
                      <a:r>
                        <a:rPr lang="en-US" dirty="0" smtClean="0"/>
                        <a:t>……</a:t>
                      </a:r>
                    </a:p>
                    <a:p>
                      <a:pPr algn="ctr">
                        <a:lnSpc>
                          <a:spcPct val="100000"/>
                        </a:lnSpc>
                        <a:spcBef>
                          <a:spcPts val="0"/>
                        </a:spcBef>
                        <a:spcAft>
                          <a:spcPts val="0"/>
                        </a:spcAft>
                      </a:pPr>
                      <a:r>
                        <a:rPr lang="en-US" dirty="0" smtClean="0"/>
                        <a:t>.......</a:t>
                      </a:r>
                    </a:p>
                    <a:p>
                      <a:pPr algn="ctr">
                        <a:lnSpc>
                          <a:spcPct val="100000"/>
                        </a:lnSpc>
                        <a:spcBef>
                          <a:spcPts val="0"/>
                        </a:spcBef>
                        <a:spcAft>
                          <a:spcPts val="0"/>
                        </a:spcAft>
                      </a:pPr>
                      <a:r>
                        <a:rPr lang="en-US" dirty="0" smtClean="0"/>
                        <a:t>…..</a:t>
                      </a:r>
                    </a:p>
                    <a:p>
                      <a:pPr algn="ctr">
                        <a:lnSpc>
                          <a:spcPct val="100000"/>
                        </a:lnSpc>
                        <a:spcBef>
                          <a:spcPts val="0"/>
                        </a:spcBef>
                        <a:spcAft>
                          <a:spcPts val="0"/>
                        </a:spcAft>
                      </a:pPr>
                      <a:endParaRPr lang="en-US" dirty="0" smtClean="0"/>
                    </a:p>
                    <a:p>
                      <a:pPr algn="ctr">
                        <a:lnSpc>
                          <a:spcPct val="100000"/>
                        </a:lnSpc>
                        <a:spcBef>
                          <a:spcPts val="0"/>
                        </a:spcBef>
                        <a:spcAft>
                          <a:spcPts val="0"/>
                        </a:spcAft>
                      </a:pPr>
                      <a:r>
                        <a:rPr lang="en-US" dirty="0" smtClean="0"/>
                        <a:t>….</a:t>
                      </a:r>
                    </a:p>
                    <a:p>
                      <a:pPr algn="ctr">
                        <a:lnSpc>
                          <a:spcPct val="100000"/>
                        </a:lnSpc>
                        <a:spcBef>
                          <a:spcPts val="0"/>
                        </a:spcBef>
                        <a:spcAft>
                          <a:spcPts val="0"/>
                        </a:spcAft>
                      </a:pPr>
                      <a:r>
                        <a:rPr lang="en-US" dirty="0" smtClean="0"/>
                        <a:t>….</a:t>
                      </a:r>
                    </a:p>
                    <a:p>
                      <a:pPr algn="ctr">
                        <a:lnSpc>
                          <a:spcPct val="100000"/>
                        </a:lnSpc>
                        <a:spcBef>
                          <a:spcPts val="0"/>
                        </a:spcBef>
                        <a:spcAft>
                          <a:spcPts val="0"/>
                        </a:spcAft>
                      </a:pPr>
                      <a:endParaRPr lang="en-US" dirty="0" smtClean="0"/>
                    </a:p>
                    <a:p>
                      <a:pPr algn="ctr">
                        <a:lnSpc>
                          <a:spcPct val="100000"/>
                        </a:lnSpc>
                        <a:spcBef>
                          <a:spcPts val="0"/>
                        </a:spcBef>
                        <a:spcAft>
                          <a:spcPts val="0"/>
                        </a:spcAft>
                      </a:pPr>
                      <a:r>
                        <a:rPr lang="en-US" dirty="0" smtClean="0"/>
                        <a:t>….</a:t>
                      </a:r>
                    </a:p>
                    <a:p>
                      <a:pPr algn="ctr">
                        <a:lnSpc>
                          <a:spcPct val="100000"/>
                        </a:lnSpc>
                        <a:spcBef>
                          <a:spcPts val="0"/>
                        </a:spcBef>
                        <a:spcAft>
                          <a:spcPts val="0"/>
                        </a:spcAft>
                      </a:pPr>
                      <a:r>
                        <a:rPr lang="en-US" dirty="0" smtClean="0"/>
                        <a:t>….</a:t>
                      </a:r>
                    </a:p>
                    <a:p>
                      <a:pPr algn="ctr">
                        <a:lnSpc>
                          <a:spcPct val="100000"/>
                        </a:lnSpc>
                        <a:spcBef>
                          <a:spcPts val="0"/>
                        </a:spcBef>
                        <a:spcAft>
                          <a:spcPts val="0"/>
                        </a:spcAft>
                      </a:pPr>
                      <a:endParaRPr lang="en-US" dirty="0" smtClean="0"/>
                    </a:p>
                    <a:p>
                      <a:pPr algn="ctr">
                        <a:lnSpc>
                          <a:spcPct val="100000"/>
                        </a:lnSpc>
                        <a:spcBef>
                          <a:spcPts val="0"/>
                        </a:spcBef>
                        <a:spcAft>
                          <a:spcPts val="0"/>
                        </a:spcAft>
                      </a:pPr>
                      <a:r>
                        <a:rPr lang="en-US" dirty="0" smtClean="0"/>
                        <a:t>….</a:t>
                      </a:r>
                    </a:p>
                    <a:p>
                      <a:pPr algn="ctr">
                        <a:lnSpc>
                          <a:spcPct val="100000"/>
                        </a:lnSpc>
                        <a:spcBef>
                          <a:spcPts val="0"/>
                        </a:spcBef>
                        <a:spcAft>
                          <a:spcPts val="0"/>
                        </a:spcAft>
                      </a:pPr>
                      <a:r>
                        <a:rPr lang="en-US" dirty="0" smtClean="0"/>
                        <a:t>….</a:t>
                      </a:r>
                    </a:p>
                    <a:p>
                      <a:pPr algn="ctr">
                        <a:lnSpc>
                          <a:spcPct val="100000"/>
                        </a:lnSpc>
                        <a:spcBef>
                          <a:spcPts val="0"/>
                        </a:spcBef>
                        <a:spcAft>
                          <a:spcPts val="0"/>
                        </a:spcAft>
                      </a:pPr>
                      <a:endParaRPr lang="en-US" dirty="0" smtClean="0"/>
                    </a:p>
                    <a:p>
                      <a:pPr algn="ctr">
                        <a:lnSpc>
                          <a:spcPct val="100000"/>
                        </a:lnSpc>
                        <a:spcBef>
                          <a:spcPts val="0"/>
                        </a:spcBef>
                        <a:spcAft>
                          <a:spcPts val="0"/>
                        </a:spcAft>
                      </a:pPr>
                      <a:r>
                        <a:rPr lang="en-US" dirty="0" smtClean="0"/>
                        <a:t>….</a:t>
                      </a:r>
                    </a:p>
                    <a:p>
                      <a:pPr algn="ctr">
                        <a:lnSpc>
                          <a:spcPct val="100000"/>
                        </a:lnSpc>
                        <a:spcBef>
                          <a:spcPts val="0"/>
                        </a:spcBef>
                        <a:spcAft>
                          <a:spcPts val="0"/>
                        </a:spcAft>
                      </a:pPr>
                      <a:endParaRPr lang="en-US" dirty="0" smtClean="0"/>
                    </a:p>
                    <a:p>
                      <a:pPr algn="ctr">
                        <a:lnSpc>
                          <a:spcPct val="100000"/>
                        </a:lnSpc>
                        <a:spcBef>
                          <a:spcPts val="0"/>
                        </a:spcBef>
                        <a:spcAft>
                          <a:spcPts val="0"/>
                        </a:spcAft>
                      </a:pPr>
                      <a:endParaRPr lang="en-US" dirty="0" smtClean="0"/>
                    </a:p>
                    <a:p>
                      <a:pPr algn="ctr">
                        <a:lnSpc>
                          <a:spcPct val="100000"/>
                        </a:lnSpc>
                        <a:spcBef>
                          <a:spcPts val="0"/>
                        </a:spcBef>
                        <a:spcAft>
                          <a:spcPts val="0"/>
                        </a:spcAft>
                      </a:pPr>
                      <a:r>
                        <a:rPr lang="en-US" dirty="0" smtClean="0"/>
                        <a:t>….</a:t>
                      </a:r>
                    </a:p>
                    <a:p>
                      <a:endParaRPr lang="en-US" dirty="0" smtClean="0"/>
                    </a:p>
                    <a:p>
                      <a:pPr algn="ctr">
                        <a:lnSpc>
                          <a:spcPct val="100000"/>
                        </a:lnSpc>
                        <a:spcBef>
                          <a:spcPts val="0"/>
                        </a:spcBef>
                        <a:spcAft>
                          <a:spcPts val="0"/>
                        </a:spcAft>
                      </a:pPr>
                      <a:endParaRPr lang="en-US" dirty="0" smtClean="0"/>
                    </a:p>
                  </a:txBody>
                  <a:tcPr/>
                </a:tc>
              </a:tr>
            </a:tbl>
          </a:graphicData>
        </a:graphic>
      </p:graphicFrame>
      <p:sp>
        <p:nvSpPr>
          <p:cNvPr id="14" name="TextBox 13"/>
          <p:cNvSpPr txBox="1"/>
          <p:nvPr/>
        </p:nvSpPr>
        <p:spPr>
          <a:xfrm>
            <a:off x="4495800" y="7174468"/>
            <a:ext cx="1066800" cy="369332"/>
          </a:xfrm>
          <a:prstGeom prst="rect">
            <a:avLst/>
          </a:prstGeom>
          <a:noFill/>
        </p:spPr>
        <p:txBody>
          <a:bodyPr wrap="square" rtlCol="0">
            <a:spAutoFit/>
          </a:bodyPr>
          <a:lstStyle/>
          <a:p>
            <a:r>
              <a:rPr lang="en-US" b="1" dirty="0" smtClean="0"/>
              <a:t>……</a:t>
            </a:r>
          </a:p>
        </p:txBody>
      </p:sp>
      <p:sp>
        <p:nvSpPr>
          <p:cNvPr id="16" name="TextBox 15"/>
          <p:cNvSpPr txBox="1"/>
          <p:nvPr/>
        </p:nvSpPr>
        <p:spPr>
          <a:xfrm>
            <a:off x="4267200" y="7315200"/>
            <a:ext cx="1295400" cy="381000"/>
          </a:xfrm>
          <a:prstGeom prst="rect">
            <a:avLst/>
          </a:prstGeom>
          <a:noFill/>
        </p:spPr>
        <p:txBody>
          <a:bodyPr wrap="square" rtlCol="0">
            <a:spAutoFit/>
          </a:bodyPr>
          <a:lstStyle/>
          <a:p>
            <a:r>
              <a:rPr lang="en-US" b="1" dirty="0" smtClean="0">
                <a:solidFill>
                  <a:schemeClr val="tx1">
                    <a:lumMod val="95000"/>
                    <a:lumOff val="5000"/>
                  </a:schemeClr>
                </a:solidFill>
              </a:rPr>
              <a:t>-------------</a:t>
            </a:r>
            <a:endParaRPr lang="en-US" b="1" dirty="0" smtClean="0"/>
          </a:p>
        </p:txBody>
      </p:sp>
      <p:sp>
        <p:nvSpPr>
          <p:cNvPr id="17" name="TextBox 16"/>
          <p:cNvSpPr txBox="1"/>
          <p:nvPr/>
        </p:nvSpPr>
        <p:spPr>
          <a:xfrm>
            <a:off x="7848600" y="7315200"/>
            <a:ext cx="1295400" cy="381000"/>
          </a:xfrm>
          <a:prstGeom prst="rect">
            <a:avLst/>
          </a:prstGeom>
          <a:noFill/>
        </p:spPr>
        <p:txBody>
          <a:bodyPr wrap="square" rtlCol="0">
            <a:spAutoFit/>
          </a:bodyPr>
          <a:lstStyle/>
          <a:p>
            <a:r>
              <a:rPr lang="en-US" b="1" dirty="0" smtClean="0">
                <a:solidFill>
                  <a:schemeClr val="tx1">
                    <a:lumMod val="95000"/>
                    <a:lumOff val="5000"/>
                  </a:schemeClr>
                </a:solidFill>
              </a:rPr>
              <a:t>-------------</a:t>
            </a:r>
            <a:endParaRPr lang="en-US" b="1" dirty="0" smtClean="0"/>
          </a:p>
        </p:txBody>
      </p:sp>
      <p:sp>
        <p:nvSpPr>
          <p:cNvPr id="18" name="TextBox 17"/>
          <p:cNvSpPr txBox="1"/>
          <p:nvPr/>
        </p:nvSpPr>
        <p:spPr>
          <a:xfrm>
            <a:off x="8077200" y="7174468"/>
            <a:ext cx="1066800" cy="369332"/>
          </a:xfrm>
          <a:prstGeom prst="rect">
            <a:avLst/>
          </a:prstGeom>
          <a:noFill/>
        </p:spPr>
        <p:txBody>
          <a:bodyPr wrap="square" rtlCol="0">
            <a:spAutoFit/>
          </a:bodyPr>
          <a:lstStyle/>
          <a:p>
            <a:r>
              <a:rPr lang="en-US" b="1" dirty="0" smtClean="0"/>
              <a:t>……</a:t>
            </a:r>
          </a:p>
        </p:txBody>
      </p:sp>
      <p:sp>
        <p:nvSpPr>
          <p:cNvPr id="12" name="TextBox 11"/>
          <p:cNvSpPr txBox="1"/>
          <p:nvPr/>
        </p:nvSpPr>
        <p:spPr>
          <a:xfrm>
            <a:off x="4267200" y="7086600"/>
            <a:ext cx="1295400" cy="381000"/>
          </a:xfrm>
          <a:prstGeom prst="rect">
            <a:avLst/>
          </a:prstGeom>
          <a:noFill/>
        </p:spPr>
        <p:txBody>
          <a:bodyPr wrap="square" rtlCol="0">
            <a:spAutoFit/>
          </a:bodyPr>
          <a:lstStyle/>
          <a:p>
            <a:r>
              <a:rPr lang="en-US" dirty="0" smtClean="0">
                <a:solidFill>
                  <a:schemeClr val="tx1">
                    <a:lumMod val="95000"/>
                    <a:lumOff val="5000"/>
                  </a:schemeClr>
                </a:solidFill>
              </a:rPr>
              <a:t>-----------</a:t>
            </a:r>
            <a:endParaRPr lang="en-US" dirty="0" smtClean="0"/>
          </a:p>
        </p:txBody>
      </p:sp>
      <p:sp>
        <p:nvSpPr>
          <p:cNvPr id="13" name="TextBox 12"/>
          <p:cNvSpPr txBox="1"/>
          <p:nvPr/>
        </p:nvSpPr>
        <p:spPr>
          <a:xfrm>
            <a:off x="7924800" y="7086600"/>
            <a:ext cx="1295400" cy="381000"/>
          </a:xfrm>
          <a:prstGeom prst="rect">
            <a:avLst/>
          </a:prstGeom>
          <a:noFill/>
        </p:spPr>
        <p:txBody>
          <a:bodyPr wrap="square" rtlCol="0">
            <a:spAutoFit/>
          </a:bodyPr>
          <a:lstStyle/>
          <a:p>
            <a:r>
              <a:rPr lang="en-US" dirty="0" smtClean="0">
                <a:solidFill>
                  <a:schemeClr val="tx1">
                    <a:lumMod val="95000"/>
                    <a:lumOff val="5000"/>
                  </a:schemeClr>
                </a:solidFill>
              </a:rPr>
              <a:t>-----------</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lnDef>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191</TotalTime>
  <Words>837</Words>
  <Application>Microsoft Office PowerPoint</Application>
  <PresentationFormat>On-screen Show (4:3)</PresentationFormat>
  <Paragraphs>368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Median</vt:lpstr>
      <vt:lpstr>Dr.S.S.Jadhav Head, Dept of Commerce mrs.k.s.k. college beed</vt:lpstr>
      <vt:lpstr>COMPANY FINAL ACCOUNT</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COMPANY FINAL ACCOUNT</dc:title>
  <dc:creator>SR</dc:creator>
  <cp:lastModifiedBy>com_10</cp:lastModifiedBy>
  <cp:revision>52</cp:revision>
  <dcterms:created xsi:type="dcterms:W3CDTF">2010-12-10T11:02:52Z</dcterms:created>
  <dcterms:modified xsi:type="dcterms:W3CDTF">2017-11-29T06:02:57Z</dcterms:modified>
</cp:coreProperties>
</file>