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05" autoAdjust="0"/>
  </p:normalViewPr>
  <p:slideViewPr>
    <p:cSldViewPr>
      <p:cViewPr>
        <p:scale>
          <a:sx n="69" d="100"/>
          <a:sy n="69" d="100"/>
        </p:scale>
        <p:origin x="-2844" y="-10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933162-1D97-446B-9A21-9F5D9420D556}" type="datetimeFigureOut">
              <a:rPr lang="en-US" smtClean="0"/>
              <a:pPr/>
              <a:t>28/11/2017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6D8491F-48DA-4DC1-B273-006AC1DA6B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8491F-48DA-4DC1-B273-006AC1DA6B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D933162-1D97-446B-9A21-9F5D9420D556}" type="datetimeFigureOut">
              <a:rPr lang="en-US" smtClean="0"/>
              <a:pPr/>
              <a:t>28/11/2017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6D8491F-48DA-4DC1-B273-006AC1DA6B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6D8491F-48DA-4DC1-B273-006AC1DA6BF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6D8491F-48DA-4DC1-B273-006AC1DA6BF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D933162-1D97-446B-9A21-9F5D9420D556}" type="datetimeFigureOut">
              <a:rPr lang="en-US" smtClean="0"/>
              <a:pPr/>
              <a:t>28/11/2017</a:t>
            </a:fld>
            <a:endParaRPr lang="en-US"/>
          </a:p>
        </p:txBody>
      </p:sp>
      <p:sp>
        <p:nvSpPr>
          <p:cNvPr id="10" name="Slide Number Placeholder 9"/>
          <p:cNvSpPr>
            <a:spLocks noGrp="1"/>
          </p:cNvSpPr>
          <p:nvPr>
            <p:ph type="sldNum" sz="quarter" idx="16"/>
          </p:nvPr>
        </p:nvSpPr>
        <p:spPr/>
        <p:txBody>
          <a:bodyPr rtlCol="0"/>
          <a:lstStyle/>
          <a:p>
            <a:fld id="{86D8491F-48DA-4DC1-B273-006AC1DA6BF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D933162-1D97-446B-9A21-9F5D9420D556}" type="datetimeFigureOut">
              <a:rPr lang="en-US" smtClean="0"/>
              <a:pPr/>
              <a:t>28/11/2017</a:t>
            </a:fld>
            <a:endParaRPr lang="en-US"/>
          </a:p>
        </p:txBody>
      </p:sp>
      <p:sp>
        <p:nvSpPr>
          <p:cNvPr id="12" name="Slide Number Placeholder 11"/>
          <p:cNvSpPr>
            <a:spLocks noGrp="1"/>
          </p:cNvSpPr>
          <p:nvPr>
            <p:ph type="sldNum" sz="quarter" idx="16"/>
          </p:nvPr>
        </p:nvSpPr>
        <p:spPr/>
        <p:txBody>
          <a:bodyPr rtlCol="0"/>
          <a:lstStyle/>
          <a:p>
            <a:fld id="{86D8491F-48DA-4DC1-B273-006AC1DA6BF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6D8491F-48DA-4DC1-B273-006AC1DA6B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6D8491F-48DA-4DC1-B273-006AC1DA6B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933162-1D97-446B-9A21-9F5D9420D556}" type="datetimeFigureOut">
              <a:rPr lang="en-US" smtClean="0"/>
              <a:pPr/>
              <a:t>28/11/2017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6D8491F-48DA-4DC1-B273-006AC1DA6BF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D933162-1D97-446B-9A21-9F5D9420D556}" type="datetimeFigureOut">
              <a:rPr lang="en-US" smtClean="0"/>
              <a:pPr/>
              <a:t>28/11/2017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D8491F-48DA-4DC1-B273-006AC1DA6BF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D933162-1D97-446B-9A21-9F5D9420D556}" type="datetimeFigureOut">
              <a:rPr lang="en-US" smtClean="0"/>
              <a:pPr/>
              <a:t>28/11/2017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6D8491F-48DA-4DC1-B273-006AC1DA6B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96200" cy="2133600"/>
          </a:xfrm>
        </p:spPr>
        <p:txBody>
          <a:bodyPr>
            <a:noAutofit/>
          </a:bodyPr>
          <a:lstStyle/>
          <a:p>
            <a:pPr algn="ctr"/>
            <a:r>
              <a:rPr lang="en-US" sz="6000" b="1" dirty="0" err="1" smtClean="0">
                <a:solidFill>
                  <a:schemeClr val="tx2">
                    <a:lumMod val="75000"/>
                  </a:schemeClr>
                </a:solidFill>
              </a:rPr>
              <a:t>Dr.S.S.Jadhav</a:t>
            </a: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smtClean="0"/>
              <a:t>Head, </a:t>
            </a:r>
            <a:r>
              <a:rPr lang="en-US" sz="2800" b="1" dirty="0" err="1" smtClean="0"/>
              <a:t>Dept</a:t>
            </a:r>
            <a:r>
              <a:rPr lang="en-US" sz="2800" b="1" dirty="0" smtClean="0"/>
              <a:t> of Commerce</a:t>
            </a:r>
            <a:br>
              <a:rPr lang="en-US" sz="2800" b="1" dirty="0" smtClean="0"/>
            </a:br>
            <a:r>
              <a:rPr lang="en-US" sz="2800" b="1" dirty="0" err="1" smtClean="0"/>
              <a:t>mrs.k.s.k</a:t>
            </a:r>
            <a:r>
              <a:rPr lang="en-US" sz="2800" b="1" dirty="0" smtClean="0"/>
              <a:t>. college </a:t>
            </a:r>
            <a:r>
              <a:rPr lang="en-US" sz="2800" b="1" dirty="0" err="1" smtClean="0"/>
              <a:t>beed</a:t>
            </a:r>
            <a:endParaRPr lang="en-US" sz="2800"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0607604"/>
      </p:ext>
    </p:extLst>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1"/>
            <a:ext cx="7696200" cy="457199"/>
          </a:xfrm>
        </p:spPr>
        <p:txBody>
          <a:bodyPr>
            <a:noAutofit/>
          </a:bodyPr>
          <a:lstStyle/>
          <a:p>
            <a:pPr algn="ctr"/>
            <a:r>
              <a:rPr lang="en-US" sz="2800" b="1" dirty="0" smtClean="0"/>
              <a:t>COMPANY FINAL ACCOUNT</a:t>
            </a:r>
            <a:endParaRPr lang="en-US" sz="2800" b="1" dirty="0"/>
          </a:p>
        </p:txBody>
      </p:sp>
      <p:sp>
        <p:nvSpPr>
          <p:cNvPr id="3" name="Subtitle 2"/>
          <p:cNvSpPr>
            <a:spLocks noGrp="1"/>
          </p:cNvSpPr>
          <p:nvPr>
            <p:ph type="subTitle" idx="1"/>
          </p:nvPr>
        </p:nvSpPr>
        <p:spPr>
          <a:xfrm>
            <a:off x="762000" y="609600"/>
            <a:ext cx="8153400" cy="6248400"/>
          </a:xfrm>
        </p:spPr>
        <p:txBody>
          <a:bodyPr>
            <a:normAutofit fontScale="92500" lnSpcReduction="10000"/>
          </a:bodyPr>
          <a:lstStyle/>
          <a:p>
            <a:pPr algn="just"/>
            <a:r>
              <a:rPr lang="en-US" sz="2000" dirty="0" smtClean="0">
                <a:solidFill>
                  <a:schemeClr val="tx1">
                    <a:lumMod val="95000"/>
                    <a:lumOff val="5000"/>
                  </a:schemeClr>
                </a:solidFill>
              </a:rPr>
              <a:t>• Accounting is an art, it is an art of recording transaction and reporting results. Final account are for results.</a:t>
            </a:r>
          </a:p>
          <a:p>
            <a:pPr algn="just"/>
            <a:r>
              <a:rPr lang="en-US" sz="2000" dirty="0" smtClean="0">
                <a:solidFill>
                  <a:schemeClr val="tx1">
                    <a:lumMod val="95000"/>
                    <a:lumOff val="5000"/>
                  </a:schemeClr>
                </a:solidFill>
              </a:rPr>
              <a:t>• Final accounts are prepared to show business profit over a period of time and business position at a point of time.</a:t>
            </a:r>
          </a:p>
          <a:p>
            <a:pPr algn="just"/>
            <a:r>
              <a:rPr lang="en-US" sz="2000" dirty="0" smtClean="0">
                <a:solidFill>
                  <a:schemeClr val="tx1">
                    <a:lumMod val="95000"/>
                    <a:lumOff val="5000"/>
                  </a:schemeClr>
                </a:solidFill>
              </a:rPr>
              <a:t>• Final Account supply a wealth of information incomes, expenses, profits, assets, liabilities, reserves, almost everything about the business.</a:t>
            </a:r>
          </a:p>
          <a:p>
            <a:pPr algn="just"/>
            <a:r>
              <a:rPr lang="en-US" sz="2000" dirty="0" smtClean="0">
                <a:solidFill>
                  <a:schemeClr val="tx1">
                    <a:lumMod val="95000"/>
                    <a:lumOff val="5000"/>
                  </a:schemeClr>
                </a:solidFill>
              </a:rPr>
              <a:t>• Final account explain the performance and the position of a company far better than a whole library of books. They are such a wonderful statements.</a:t>
            </a:r>
          </a:p>
          <a:p>
            <a:pPr algn="just"/>
            <a:r>
              <a:rPr lang="en-US" sz="2000" dirty="0" smtClean="0">
                <a:solidFill>
                  <a:schemeClr val="tx1">
                    <a:lumMod val="95000"/>
                    <a:lumOff val="5000"/>
                  </a:schemeClr>
                </a:solidFill>
              </a:rPr>
              <a:t>• Preparation of final accounts is compulsory for a company. The final accounts of company consist of –</a:t>
            </a:r>
          </a:p>
          <a:p>
            <a:pPr algn="just"/>
            <a:r>
              <a:rPr lang="en-US" sz="2000" dirty="0">
                <a:solidFill>
                  <a:schemeClr val="tx1">
                    <a:lumMod val="95000"/>
                    <a:lumOff val="5000"/>
                  </a:schemeClr>
                </a:solidFill>
              </a:rPr>
              <a:t>	</a:t>
            </a:r>
            <a:r>
              <a:rPr lang="en-US" sz="2000" dirty="0" smtClean="0">
                <a:solidFill>
                  <a:schemeClr val="tx1">
                    <a:lumMod val="95000"/>
                    <a:lumOff val="5000"/>
                  </a:schemeClr>
                </a:solidFill>
              </a:rPr>
              <a:t>1. Profit and Loss Account</a:t>
            </a:r>
          </a:p>
          <a:p>
            <a:pPr algn="just"/>
            <a:r>
              <a:rPr lang="en-US" sz="2000" dirty="0">
                <a:solidFill>
                  <a:schemeClr val="tx1">
                    <a:lumMod val="95000"/>
                    <a:lumOff val="5000"/>
                  </a:schemeClr>
                </a:solidFill>
              </a:rPr>
              <a:t>	</a:t>
            </a:r>
            <a:r>
              <a:rPr lang="en-US" sz="2000" dirty="0" smtClean="0">
                <a:solidFill>
                  <a:schemeClr val="tx1">
                    <a:lumMod val="95000"/>
                    <a:lumOff val="5000"/>
                  </a:schemeClr>
                </a:solidFill>
              </a:rPr>
              <a:t>2. Profit and Loss Appropriation Account</a:t>
            </a:r>
          </a:p>
          <a:p>
            <a:pPr algn="just"/>
            <a:r>
              <a:rPr lang="en-US" sz="2000" dirty="0">
                <a:solidFill>
                  <a:schemeClr val="tx1">
                    <a:lumMod val="95000"/>
                    <a:lumOff val="5000"/>
                  </a:schemeClr>
                </a:solidFill>
              </a:rPr>
              <a:t>	</a:t>
            </a:r>
            <a:r>
              <a:rPr lang="en-US" sz="2000" dirty="0" smtClean="0">
                <a:solidFill>
                  <a:schemeClr val="tx1">
                    <a:lumMod val="95000"/>
                    <a:lumOff val="5000"/>
                  </a:schemeClr>
                </a:solidFill>
              </a:rPr>
              <a:t>3. Balance Sheet.   </a:t>
            </a:r>
          </a:p>
          <a:p>
            <a:pPr algn="ctr"/>
            <a:r>
              <a:rPr lang="en-US" sz="3000" b="1" dirty="0" smtClean="0"/>
              <a:t>Profit and Loss Account</a:t>
            </a:r>
          </a:p>
          <a:p>
            <a:pPr algn="just"/>
            <a:r>
              <a:rPr lang="en-US" sz="2000" dirty="0" smtClean="0"/>
              <a:t>Profit and Loss account shows the result of business operations during a particular period of time. The profit and Loss account itself is divided in to two parts- the first part for calculating gross profit and second part for calculating net profit. It is prepared at the end of an accounting period and shows profit or loss made during that period. The Specimen account given below</a:t>
            </a:r>
          </a:p>
          <a:p>
            <a:pPr algn="just"/>
            <a:endParaRPr lang="en-US" sz="2000" dirty="0" smtClean="0">
              <a:solidFill>
                <a:schemeClr val="tx1">
                  <a:lumMod val="95000"/>
                  <a:lumOff val="5000"/>
                </a:schemeClr>
              </a:solidFill>
            </a:endParaRPr>
          </a:p>
          <a:p>
            <a:pPr algn="just"/>
            <a:endParaRPr lang="en-US" sz="1400" dirty="0"/>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1371600"/>
            <a:ext cx="7772400" cy="4800600"/>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685799" y="3347720"/>
          <a:ext cx="7924801" cy="3235960"/>
        </p:xfrm>
        <a:graphic>
          <a:graphicData uri="http://schemas.openxmlformats.org/drawingml/2006/table">
            <a:tbl>
              <a:tblPr firstRow="1" bandRow="1">
                <a:tableStyleId>{5C22544A-7EE6-4342-B048-85BDC9FD1C3A}</a:tableStyleId>
              </a:tblPr>
              <a:tblGrid>
                <a:gridCol w="2209801"/>
                <a:gridCol w="685800"/>
                <a:gridCol w="1066800"/>
                <a:gridCol w="2514600"/>
                <a:gridCol w="533400"/>
                <a:gridCol w="914400"/>
              </a:tblGrid>
              <a:tr h="401320">
                <a:tc>
                  <a:txBody>
                    <a:bodyPr/>
                    <a:lstStyle/>
                    <a:p>
                      <a:pPr algn="ctr"/>
                      <a:r>
                        <a:rPr lang="en-US" dirty="0" smtClean="0"/>
                        <a:t>Particulars</a:t>
                      </a:r>
                      <a:endParaRPr lang="en-US" dirty="0"/>
                    </a:p>
                  </a:txBody>
                  <a:tcPr/>
                </a:tc>
                <a:tc>
                  <a:txBody>
                    <a:bodyPr/>
                    <a:lstStyle/>
                    <a:p>
                      <a:pPr algn="ctr"/>
                      <a:r>
                        <a:rPr lang="en-US" dirty="0" smtClean="0"/>
                        <a:t>L/F</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Rs</a:t>
                      </a:r>
                    </a:p>
                  </a:txBody>
                  <a:tcPr/>
                </a:tc>
                <a:tc>
                  <a:txBody>
                    <a:bodyPr/>
                    <a:lstStyle/>
                    <a:p>
                      <a:pPr algn="ctr"/>
                      <a:r>
                        <a:rPr lang="en-US" dirty="0" smtClean="0"/>
                        <a:t>Particulars</a:t>
                      </a:r>
                      <a:endParaRPr lang="en-US" dirty="0"/>
                    </a:p>
                  </a:txBody>
                  <a:tcPr/>
                </a:tc>
                <a:tc>
                  <a:txBody>
                    <a:bodyPr/>
                    <a:lstStyle/>
                    <a:p>
                      <a:pPr algn="ctr"/>
                      <a:r>
                        <a:rPr lang="en-US" dirty="0" smtClean="0"/>
                        <a:t>L/F</a:t>
                      </a:r>
                      <a:endParaRPr lang="en-US" dirty="0"/>
                    </a:p>
                  </a:txBody>
                  <a:tcPr/>
                </a:tc>
                <a:tc>
                  <a:txBody>
                    <a:bodyPr/>
                    <a:lstStyle/>
                    <a:p>
                      <a:pPr algn="ctr"/>
                      <a:r>
                        <a:rPr lang="en-US" dirty="0" smtClean="0"/>
                        <a:t>Rs.</a:t>
                      </a:r>
                      <a:endParaRPr lang="en-US" dirty="0"/>
                    </a:p>
                  </a:txBody>
                  <a:tcPr/>
                </a:tc>
              </a:tr>
              <a:tr h="787400">
                <a:tc>
                  <a:txBody>
                    <a:bodyPr/>
                    <a:lstStyle/>
                    <a:p>
                      <a:r>
                        <a:rPr lang="en-US" dirty="0" smtClean="0"/>
                        <a:t>To Opening Stock</a:t>
                      </a:r>
                    </a:p>
                    <a:p>
                      <a:r>
                        <a:rPr lang="en-US" dirty="0" smtClean="0"/>
                        <a:t>To Purchases</a:t>
                      </a:r>
                    </a:p>
                    <a:p>
                      <a:r>
                        <a:rPr lang="en-US" dirty="0" smtClean="0"/>
                        <a:t>To</a:t>
                      </a:r>
                      <a:r>
                        <a:rPr lang="en-US" baseline="0" dirty="0" smtClean="0"/>
                        <a:t> wages</a:t>
                      </a:r>
                    </a:p>
                    <a:p>
                      <a:r>
                        <a:rPr lang="en-US" baseline="0" dirty="0" smtClean="0"/>
                        <a:t>To fuels</a:t>
                      </a:r>
                    </a:p>
                    <a:p>
                      <a:r>
                        <a:rPr lang="en-US" baseline="0" dirty="0" smtClean="0"/>
                        <a:t>To coal and coke</a:t>
                      </a:r>
                    </a:p>
                    <a:p>
                      <a:r>
                        <a:rPr lang="en-US" baseline="0" dirty="0" smtClean="0"/>
                        <a:t>To carriage inward</a:t>
                      </a:r>
                    </a:p>
                    <a:p>
                      <a:r>
                        <a:rPr lang="en-US" baseline="0" dirty="0" smtClean="0"/>
                        <a:t>To fright</a:t>
                      </a:r>
                    </a:p>
                    <a:p>
                      <a:r>
                        <a:rPr lang="en-US" baseline="0" dirty="0" smtClean="0"/>
                        <a:t>To factory exp </a:t>
                      </a:r>
                    </a:p>
                    <a:p>
                      <a:r>
                        <a:rPr lang="en-US" baseline="0" dirty="0" smtClean="0"/>
                        <a:t>To Gross Profit c/d</a:t>
                      </a:r>
                    </a:p>
                    <a:p>
                      <a:endParaRPr lang="en-US" dirty="0"/>
                    </a:p>
                  </a:txBody>
                  <a:tcPr/>
                </a:tc>
                <a:tc>
                  <a:txBody>
                    <a:bodyPr/>
                    <a:lstStyle/>
                    <a:p>
                      <a:pPr algn="ctr"/>
                      <a:endParaRPr lang="en-US" b="1" dirty="0" smtClean="0"/>
                    </a:p>
                  </a:txBody>
                  <a:tcPr/>
                </a:tc>
                <a:tc>
                  <a:txBody>
                    <a:bodyPr/>
                    <a:lstStyle/>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txBody>
                  <a:tcPr/>
                </a:tc>
                <a:tc>
                  <a:txBody>
                    <a:bodyPr/>
                    <a:lstStyle/>
                    <a:p>
                      <a:r>
                        <a:rPr lang="en-US" dirty="0" smtClean="0"/>
                        <a:t>By Sales</a:t>
                      </a:r>
                    </a:p>
                    <a:p>
                      <a:r>
                        <a:rPr lang="en-US" dirty="0" smtClean="0"/>
                        <a:t>By Closing Stock</a:t>
                      </a:r>
                      <a:endParaRPr lang="en-US" dirty="0"/>
                    </a:p>
                  </a:txBody>
                  <a:tcPr/>
                </a:tc>
                <a:tc>
                  <a:txBody>
                    <a:bodyPr/>
                    <a:lstStyle/>
                    <a:p>
                      <a:endParaRPr lang="en-US" dirty="0"/>
                    </a:p>
                  </a:txBody>
                  <a:tcPr/>
                </a:tc>
                <a:tc>
                  <a:txBody>
                    <a:bodyPr/>
                    <a:lstStyle/>
                    <a:p>
                      <a:r>
                        <a:rPr lang="en-US" dirty="0" smtClean="0"/>
                        <a:t>----</a:t>
                      </a:r>
                    </a:p>
                    <a:p>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lnSpc>
                          <a:spcPct val="100000"/>
                        </a:lnSpc>
                        <a:spcBef>
                          <a:spcPts val="0"/>
                        </a:spcBef>
                        <a:spcAft>
                          <a:spcPts val="0"/>
                        </a:spcAft>
                      </a:pPr>
                      <a:r>
                        <a:rPr lang="en-US" dirty="0" smtClean="0"/>
                        <a:t>…….....</a:t>
                      </a:r>
                    </a:p>
                  </a:txBody>
                  <a:tcPr/>
                </a:tc>
              </a:tr>
            </a:tbl>
          </a:graphicData>
        </a:graphic>
      </p:graphicFrame>
      <p:sp>
        <p:nvSpPr>
          <p:cNvPr id="8" name="TextBox 7"/>
          <p:cNvSpPr txBox="1"/>
          <p:nvPr/>
        </p:nvSpPr>
        <p:spPr>
          <a:xfrm>
            <a:off x="2362200" y="304800"/>
            <a:ext cx="4495800" cy="923330"/>
          </a:xfrm>
          <a:prstGeom prst="rect">
            <a:avLst/>
          </a:prstGeom>
          <a:noFill/>
        </p:spPr>
        <p:txBody>
          <a:bodyPr wrap="square" rtlCol="0">
            <a:spAutoFit/>
          </a:bodyPr>
          <a:lstStyle/>
          <a:p>
            <a:pPr algn="ctr"/>
            <a:r>
              <a:rPr lang="en-US" b="1" dirty="0" smtClean="0"/>
              <a:t>……….…..</a:t>
            </a:r>
            <a:r>
              <a:rPr lang="en-US" b="1" dirty="0" err="1" smtClean="0"/>
              <a:t>Co.Ltd</a:t>
            </a:r>
            <a:r>
              <a:rPr lang="en-US" b="1" dirty="0" smtClean="0"/>
              <a:t>. </a:t>
            </a:r>
          </a:p>
          <a:p>
            <a:pPr algn="ctr"/>
            <a:r>
              <a:rPr lang="en-US" b="1" dirty="0" smtClean="0"/>
              <a:t>Profit and Loss A/c </a:t>
            </a:r>
          </a:p>
          <a:p>
            <a:pPr algn="ctr"/>
            <a:r>
              <a:rPr lang="en-US" b="1" dirty="0" smtClean="0"/>
              <a:t>                  For the year ended …………. </a:t>
            </a:r>
            <a:endParaRPr lang="en-US" b="1" dirty="0"/>
          </a:p>
        </p:txBody>
      </p:sp>
      <p:sp>
        <p:nvSpPr>
          <p:cNvPr id="9" name="TextBox 8"/>
          <p:cNvSpPr txBox="1"/>
          <p:nvPr/>
        </p:nvSpPr>
        <p:spPr>
          <a:xfrm>
            <a:off x="381000" y="2895600"/>
            <a:ext cx="609600" cy="369332"/>
          </a:xfrm>
          <a:prstGeom prst="rect">
            <a:avLst/>
          </a:prstGeom>
          <a:noFill/>
        </p:spPr>
        <p:txBody>
          <a:bodyPr wrap="square" rtlCol="0">
            <a:spAutoFit/>
          </a:bodyPr>
          <a:lstStyle/>
          <a:p>
            <a:r>
              <a:rPr lang="en-US" dirty="0" smtClean="0"/>
              <a:t>Dr.</a:t>
            </a:r>
            <a:endParaRPr lang="en-US" dirty="0"/>
          </a:p>
        </p:txBody>
      </p:sp>
      <p:sp>
        <p:nvSpPr>
          <p:cNvPr id="10" name="TextBox 9"/>
          <p:cNvSpPr txBox="1"/>
          <p:nvPr/>
        </p:nvSpPr>
        <p:spPr>
          <a:xfrm>
            <a:off x="8305800" y="2895600"/>
            <a:ext cx="457200" cy="369332"/>
          </a:xfrm>
          <a:prstGeom prst="rect">
            <a:avLst/>
          </a:prstGeom>
          <a:noFill/>
        </p:spPr>
        <p:txBody>
          <a:bodyPr wrap="square" rtlCol="0">
            <a:spAutoFit/>
          </a:bodyPr>
          <a:lstStyle/>
          <a:p>
            <a:r>
              <a:rPr lang="en-US" dirty="0" smtClean="0"/>
              <a:t>Cr.</a:t>
            </a:r>
            <a:endParaRPr lang="en-US" dirty="0"/>
          </a:p>
        </p:txBody>
      </p:sp>
      <p:sp>
        <p:nvSpPr>
          <p:cNvPr id="14" name="TextBox 13"/>
          <p:cNvSpPr txBox="1"/>
          <p:nvPr/>
        </p:nvSpPr>
        <p:spPr>
          <a:xfrm>
            <a:off x="3810000" y="6336268"/>
            <a:ext cx="1066800" cy="369332"/>
          </a:xfrm>
          <a:prstGeom prst="rect">
            <a:avLst/>
          </a:prstGeom>
          <a:noFill/>
        </p:spPr>
        <p:txBody>
          <a:bodyPr wrap="square" rtlCol="0">
            <a:spAutoFit/>
          </a:bodyPr>
          <a:lstStyle/>
          <a:p>
            <a:r>
              <a:rPr lang="en-US" b="1" dirty="0" smtClean="0"/>
              <a:t>……</a:t>
            </a:r>
          </a:p>
        </p:txBody>
      </p:sp>
      <p:sp>
        <p:nvSpPr>
          <p:cNvPr id="16" name="TextBox 15"/>
          <p:cNvSpPr txBox="1"/>
          <p:nvPr/>
        </p:nvSpPr>
        <p:spPr>
          <a:xfrm>
            <a:off x="3581400" y="6553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7" name="TextBox 16"/>
          <p:cNvSpPr txBox="1"/>
          <p:nvPr/>
        </p:nvSpPr>
        <p:spPr>
          <a:xfrm>
            <a:off x="7620000" y="6553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8" name="TextBox 17"/>
          <p:cNvSpPr txBox="1"/>
          <p:nvPr/>
        </p:nvSpPr>
        <p:spPr>
          <a:xfrm>
            <a:off x="7924800" y="6324600"/>
            <a:ext cx="1066800" cy="369332"/>
          </a:xfrm>
          <a:prstGeom prst="rect">
            <a:avLst/>
          </a:prstGeom>
          <a:noFill/>
        </p:spPr>
        <p:txBody>
          <a:bodyPr wrap="square" rtlCol="0">
            <a:spAutoFit/>
          </a:bodyPr>
          <a:lstStyle/>
          <a:p>
            <a:r>
              <a:rPr lang="en-US"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1371600"/>
            <a:ext cx="7772400" cy="4800600"/>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228600" y="1219200"/>
          <a:ext cx="8382001" cy="5821680"/>
        </p:xfrm>
        <a:graphic>
          <a:graphicData uri="http://schemas.openxmlformats.org/drawingml/2006/table">
            <a:tbl>
              <a:tblPr firstRow="1" bandRow="1">
                <a:tableStyleId>{5C22544A-7EE6-4342-B048-85BDC9FD1C3A}</a:tableStyleId>
              </a:tblPr>
              <a:tblGrid>
                <a:gridCol w="2743200"/>
                <a:gridCol w="533400"/>
                <a:gridCol w="838200"/>
                <a:gridCol w="2743200"/>
                <a:gridCol w="533400"/>
                <a:gridCol w="990601"/>
              </a:tblGrid>
              <a:tr h="360973">
                <a:tc>
                  <a:txBody>
                    <a:bodyPr/>
                    <a:lstStyle/>
                    <a:p>
                      <a:pPr algn="ctr"/>
                      <a:r>
                        <a:rPr lang="en-US" dirty="0" smtClean="0"/>
                        <a:t>Particulars</a:t>
                      </a:r>
                      <a:endParaRPr lang="en-US" dirty="0"/>
                    </a:p>
                  </a:txBody>
                  <a:tcPr/>
                </a:tc>
                <a:tc>
                  <a:txBody>
                    <a:bodyPr/>
                    <a:lstStyle/>
                    <a:p>
                      <a:pPr algn="ctr"/>
                      <a:r>
                        <a:rPr lang="en-US" dirty="0" smtClean="0"/>
                        <a:t>L/F</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Rs</a:t>
                      </a:r>
                    </a:p>
                  </a:txBody>
                  <a:tcPr/>
                </a:tc>
                <a:tc>
                  <a:txBody>
                    <a:bodyPr/>
                    <a:lstStyle/>
                    <a:p>
                      <a:pPr algn="ctr"/>
                      <a:r>
                        <a:rPr lang="en-US" dirty="0" smtClean="0"/>
                        <a:t>Particulars</a:t>
                      </a:r>
                      <a:fld id="{2408F336-2A32-42B3-A20C-DD29BC5351F4}" type="slidenum">
                        <a:rPr lang="en-US" smtClean="0"/>
                        <a:pPr algn="ctr"/>
                        <a:t>4</a:t>
                      </a:fld>
                      <a:endParaRPr lang="en-US" dirty="0"/>
                    </a:p>
                  </a:txBody>
                  <a:tcPr/>
                </a:tc>
                <a:tc>
                  <a:txBody>
                    <a:bodyPr/>
                    <a:lstStyle/>
                    <a:p>
                      <a:pPr algn="ctr"/>
                      <a:r>
                        <a:rPr lang="en-US" dirty="0" smtClean="0"/>
                        <a:t>L/F</a:t>
                      </a:r>
                      <a:endParaRPr lang="en-US" dirty="0"/>
                    </a:p>
                  </a:txBody>
                  <a:tcPr/>
                </a:tc>
                <a:tc>
                  <a:txBody>
                    <a:bodyPr/>
                    <a:lstStyle/>
                    <a:p>
                      <a:pPr algn="ctr"/>
                      <a:r>
                        <a:rPr lang="en-US" dirty="0" smtClean="0"/>
                        <a:t>Rs.</a:t>
                      </a:r>
                      <a:endParaRPr lang="en-US" dirty="0"/>
                    </a:p>
                  </a:txBody>
                  <a:tcPr/>
                </a:tc>
              </a:tr>
              <a:tr h="5384507">
                <a:tc>
                  <a:txBody>
                    <a:bodyPr/>
                    <a:lstStyle/>
                    <a:p>
                      <a:r>
                        <a:rPr lang="en-US" sz="1400" dirty="0" smtClean="0"/>
                        <a:t>To salaries</a:t>
                      </a:r>
                    </a:p>
                    <a:p>
                      <a:r>
                        <a:rPr lang="en-US" sz="1400" dirty="0" smtClean="0"/>
                        <a:t>To indirect wages </a:t>
                      </a:r>
                    </a:p>
                    <a:p>
                      <a:r>
                        <a:rPr lang="en-US" sz="1400" dirty="0" smtClean="0"/>
                        <a:t>To Rent</a:t>
                      </a:r>
                      <a:r>
                        <a:rPr lang="en-US" sz="1400" baseline="0" dirty="0" smtClean="0"/>
                        <a:t> and rates</a:t>
                      </a:r>
                    </a:p>
                    <a:p>
                      <a:r>
                        <a:rPr lang="en-US" sz="1400" baseline="0" dirty="0" smtClean="0"/>
                        <a:t>To Insurance</a:t>
                      </a:r>
                    </a:p>
                    <a:p>
                      <a:r>
                        <a:rPr lang="en-US" sz="1400" baseline="0" dirty="0" smtClean="0"/>
                        <a:t>To Stationery &amp; Printing </a:t>
                      </a:r>
                    </a:p>
                    <a:p>
                      <a:r>
                        <a:rPr lang="en-US" sz="1400" baseline="0" dirty="0" smtClean="0"/>
                        <a:t>To Postage &amp; Telegrams</a:t>
                      </a:r>
                    </a:p>
                    <a:p>
                      <a:r>
                        <a:rPr lang="en-US" sz="1400" baseline="0" dirty="0" smtClean="0"/>
                        <a:t>To Directors fees</a:t>
                      </a:r>
                    </a:p>
                    <a:p>
                      <a:r>
                        <a:rPr lang="en-US" sz="1400" baseline="0" dirty="0" smtClean="0"/>
                        <a:t>To Advertisement</a:t>
                      </a:r>
                    </a:p>
                    <a:p>
                      <a:r>
                        <a:rPr lang="en-US" sz="1400" baseline="0" dirty="0" smtClean="0"/>
                        <a:t>To discount allowed</a:t>
                      </a:r>
                    </a:p>
                    <a:p>
                      <a:r>
                        <a:rPr lang="en-US" sz="1400" baseline="0" dirty="0" smtClean="0"/>
                        <a:t>To commission paid</a:t>
                      </a:r>
                    </a:p>
                    <a:p>
                      <a:r>
                        <a:rPr lang="en-US" sz="1400" baseline="0" dirty="0" smtClean="0"/>
                        <a:t>To carriage outwards</a:t>
                      </a:r>
                    </a:p>
                    <a:p>
                      <a:r>
                        <a:rPr lang="en-US" sz="1400" baseline="0" dirty="0" smtClean="0"/>
                        <a:t>To provision for doubtful debts</a:t>
                      </a:r>
                    </a:p>
                    <a:p>
                      <a:r>
                        <a:rPr lang="en-US" sz="1400" baseline="0" dirty="0" smtClean="0"/>
                        <a:t>To Provision for income tax</a:t>
                      </a:r>
                    </a:p>
                    <a:p>
                      <a:r>
                        <a:rPr lang="en-US" sz="1400" baseline="0" dirty="0" smtClean="0"/>
                        <a:t>To Debenture interest</a:t>
                      </a:r>
                    </a:p>
                    <a:p>
                      <a:r>
                        <a:rPr lang="en-US" sz="1400" baseline="0" dirty="0" smtClean="0"/>
                        <a:t>To travelling expenses</a:t>
                      </a:r>
                    </a:p>
                    <a:p>
                      <a:r>
                        <a:rPr lang="en-US" sz="1400" baseline="0" dirty="0" smtClean="0"/>
                        <a:t>To Legal expenses</a:t>
                      </a:r>
                    </a:p>
                    <a:p>
                      <a:r>
                        <a:rPr lang="en-US" sz="1400" baseline="0" dirty="0" smtClean="0"/>
                        <a:t>To sundry expenses</a:t>
                      </a:r>
                    </a:p>
                    <a:p>
                      <a:r>
                        <a:rPr lang="en-US" sz="1400" baseline="0" dirty="0" smtClean="0"/>
                        <a:t>To General expenses </a:t>
                      </a:r>
                    </a:p>
                    <a:p>
                      <a:r>
                        <a:rPr lang="en-US" sz="1400" baseline="0" dirty="0" smtClean="0"/>
                        <a:t>To trade expenses</a:t>
                      </a:r>
                    </a:p>
                    <a:p>
                      <a:r>
                        <a:rPr lang="en-US" sz="1400" baseline="0" dirty="0" smtClean="0"/>
                        <a:t>To Repairs</a:t>
                      </a:r>
                    </a:p>
                    <a:p>
                      <a:r>
                        <a:rPr lang="en-US" sz="1400" baseline="0" dirty="0" smtClean="0"/>
                        <a:t>To Depreciation</a:t>
                      </a:r>
                    </a:p>
                    <a:p>
                      <a:r>
                        <a:rPr lang="en-US" sz="1400" baseline="0" dirty="0" smtClean="0"/>
                        <a:t>To Net Profit c/d</a:t>
                      </a:r>
                    </a:p>
                    <a:p>
                      <a:endParaRPr lang="en-US" dirty="0"/>
                    </a:p>
                  </a:txBody>
                  <a:tcPr/>
                </a:tc>
                <a:tc>
                  <a:txBody>
                    <a:bodyPr/>
                    <a:lstStyle/>
                    <a:p>
                      <a:endParaRPr lang="en-US" dirty="0"/>
                    </a:p>
                  </a:txBody>
                  <a:tcPr/>
                </a:tc>
                <a:tc>
                  <a:txBody>
                    <a:bodyPr/>
                    <a:lstStyle/>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b="0" dirty="0" smtClean="0">
                          <a:solidFill>
                            <a:schemeClr val="tx1"/>
                          </a:solidFill>
                        </a:rPr>
                        <a:t>_____</a:t>
                      </a:r>
                      <a:endParaRPr lang="en-US" sz="1600" b="0" dirty="0">
                        <a:solidFill>
                          <a:schemeClr val="tx1"/>
                        </a:solidFill>
                      </a:endParaRPr>
                    </a:p>
                  </a:txBody>
                  <a:tcPr/>
                </a:tc>
                <a:tc>
                  <a:txBody>
                    <a:bodyPr/>
                    <a:lstStyle/>
                    <a:p>
                      <a:r>
                        <a:rPr lang="en-US" sz="1400" dirty="0" smtClean="0"/>
                        <a:t>By Gross Profit b/d</a:t>
                      </a:r>
                    </a:p>
                    <a:p>
                      <a:r>
                        <a:rPr lang="en-US" sz="1400" dirty="0" smtClean="0"/>
                        <a:t>By Rent received</a:t>
                      </a:r>
                    </a:p>
                    <a:p>
                      <a:r>
                        <a:rPr lang="en-US" sz="1400" dirty="0" smtClean="0"/>
                        <a:t>By Interest</a:t>
                      </a:r>
                      <a:r>
                        <a:rPr lang="en-US" sz="1400" baseline="0" dirty="0" smtClean="0"/>
                        <a:t> Received </a:t>
                      </a:r>
                    </a:p>
                    <a:p>
                      <a:r>
                        <a:rPr lang="en-US" sz="1400" baseline="0" dirty="0" smtClean="0"/>
                        <a:t>By Discount received</a:t>
                      </a:r>
                    </a:p>
                    <a:p>
                      <a:r>
                        <a:rPr lang="en-US" sz="1400" baseline="0" dirty="0" smtClean="0"/>
                        <a:t>By commission received</a:t>
                      </a:r>
                    </a:p>
                    <a:p>
                      <a:r>
                        <a:rPr lang="en-US" sz="1400" baseline="0" dirty="0" smtClean="0"/>
                        <a:t>By Dividend received</a:t>
                      </a:r>
                    </a:p>
                    <a:p>
                      <a:r>
                        <a:rPr lang="en-US" sz="1400" baseline="0" dirty="0" smtClean="0"/>
                        <a:t>By Bad debts recovered</a:t>
                      </a:r>
                    </a:p>
                    <a:p>
                      <a:r>
                        <a:rPr lang="en-US" sz="1400" baseline="0" dirty="0" smtClean="0"/>
                        <a:t>By Miscellaneous receipts</a:t>
                      </a:r>
                    </a:p>
                    <a:p>
                      <a:r>
                        <a:rPr lang="en-US" sz="1400" baseline="0" dirty="0" smtClean="0"/>
                        <a:t>By Transfer Fees</a:t>
                      </a:r>
                      <a:endParaRPr lang="en-US" sz="1400" dirty="0"/>
                    </a:p>
                  </a:txBody>
                  <a:tcPr/>
                </a:tc>
                <a:tc>
                  <a:txBody>
                    <a:bodyPr/>
                    <a:lstStyle/>
                    <a:p>
                      <a:endParaRPr lang="en-US" dirty="0"/>
                    </a:p>
                  </a:txBody>
                  <a:tcPr/>
                </a:tc>
                <a:tc>
                  <a:txBody>
                    <a:bodyPr/>
                    <a:lstStyle/>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r>
                        <a:rPr lang="en-US" sz="1600" dirty="0" smtClean="0"/>
                        <a:t>….</a:t>
                      </a:r>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r>
                        <a:rPr lang="en-US" sz="1600" dirty="0" smtClean="0"/>
                        <a:t>…….....</a:t>
                      </a:r>
                    </a:p>
                    <a:p>
                      <a:pPr algn="ctr"/>
                      <a:r>
                        <a:rPr lang="en-US" sz="1600" dirty="0" smtClean="0"/>
                        <a:t>……</a:t>
                      </a:r>
                    </a:p>
                    <a:p>
                      <a:pPr algn="ctr"/>
                      <a:r>
                        <a:rPr lang="en-US" sz="1600" b="0" dirty="0" smtClean="0">
                          <a:solidFill>
                            <a:schemeClr val="tx1"/>
                          </a:solidFill>
                        </a:rPr>
                        <a:t>______</a:t>
                      </a:r>
                      <a:endParaRPr lang="en-US" sz="1600" b="0" dirty="0">
                        <a:solidFill>
                          <a:schemeClr val="tx1"/>
                        </a:solidFill>
                      </a:endParaRPr>
                    </a:p>
                  </a:txBody>
                  <a:tcPr/>
                </a:tc>
              </a:tr>
            </a:tbl>
          </a:graphicData>
        </a:graphic>
      </p:graphicFrame>
      <p:sp>
        <p:nvSpPr>
          <p:cNvPr id="8" name="TextBox 7"/>
          <p:cNvSpPr txBox="1"/>
          <p:nvPr/>
        </p:nvSpPr>
        <p:spPr>
          <a:xfrm>
            <a:off x="2286000" y="304800"/>
            <a:ext cx="4495800" cy="923330"/>
          </a:xfrm>
          <a:prstGeom prst="rect">
            <a:avLst/>
          </a:prstGeom>
          <a:noFill/>
        </p:spPr>
        <p:txBody>
          <a:bodyPr wrap="square" rtlCol="0">
            <a:spAutoFit/>
          </a:bodyPr>
          <a:lstStyle/>
          <a:p>
            <a:pPr algn="ctr"/>
            <a:r>
              <a:rPr lang="en-US" b="1" dirty="0" smtClean="0"/>
              <a:t>……….…..</a:t>
            </a:r>
            <a:r>
              <a:rPr lang="en-US" b="1" dirty="0" err="1" smtClean="0"/>
              <a:t>Co.Ltd</a:t>
            </a:r>
            <a:r>
              <a:rPr lang="en-US" b="1" dirty="0" smtClean="0"/>
              <a:t>. </a:t>
            </a:r>
          </a:p>
          <a:p>
            <a:pPr algn="ctr"/>
            <a:r>
              <a:rPr lang="en-US" b="1" dirty="0" smtClean="0"/>
              <a:t>Profit and Loss A/c </a:t>
            </a:r>
          </a:p>
          <a:p>
            <a:pPr algn="ctr"/>
            <a:r>
              <a:rPr lang="en-US" b="1" dirty="0" smtClean="0"/>
              <a:t>                  For the year ended …………. </a:t>
            </a:r>
            <a:endParaRPr lang="en-US" b="1" dirty="0"/>
          </a:p>
        </p:txBody>
      </p:sp>
      <p:sp>
        <p:nvSpPr>
          <p:cNvPr id="9" name="TextBox 8"/>
          <p:cNvSpPr txBox="1"/>
          <p:nvPr/>
        </p:nvSpPr>
        <p:spPr>
          <a:xfrm>
            <a:off x="381000" y="621268"/>
            <a:ext cx="609600" cy="369332"/>
          </a:xfrm>
          <a:prstGeom prst="rect">
            <a:avLst/>
          </a:prstGeom>
          <a:noFill/>
        </p:spPr>
        <p:txBody>
          <a:bodyPr wrap="square" rtlCol="0">
            <a:spAutoFit/>
          </a:bodyPr>
          <a:lstStyle/>
          <a:p>
            <a:r>
              <a:rPr lang="en-US" dirty="0" smtClean="0"/>
              <a:t>Dr.</a:t>
            </a:r>
            <a:endParaRPr lang="en-US" dirty="0"/>
          </a:p>
        </p:txBody>
      </p:sp>
      <p:sp>
        <p:nvSpPr>
          <p:cNvPr id="10" name="TextBox 9"/>
          <p:cNvSpPr txBox="1"/>
          <p:nvPr/>
        </p:nvSpPr>
        <p:spPr>
          <a:xfrm>
            <a:off x="8305800" y="621268"/>
            <a:ext cx="457200" cy="369332"/>
          </a:xfrm>
          <a:prstGeom prst="rect">
            <a:avLst/>
          </a:prstGeom>
          <a:noFill/>
        </p:spPr>
        <p:txBody>
          <a:bodyPr wrap="square" rtlCol="0">
            <a:spAutoFit/>
          </a:bodyPr>
          <a:lstStyle/>
          <a:p>
            <a:r>
              <a:rPr lang="en-US" dirty="0" smtClean="0"/>
              <a:t>Cr.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1371600"/>
            <a:ext cx="7772400" cy="4800600"/>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381000" y="2362200"/>
          <a:ext cx="8458201" cy="5430520"/>
        </p:xfrm>
        <a:graphic>
          <a:graphicData uri="http://schemas.openxmlformats.org/drawingml/2006/table">
            <a:tbl>
              <a:tblPr firstRow="1" bandRow="1">
                <a:tableStyleId>{5C22544A-7EE6-4342-B048-85BDC9FD1C3A}</a:tableStyleId>
              </a:tblPr>
              <a:tblGrid>
                <a:gridCol w="3334484"/>
                <a:gridCol w="650631"/>
                <a:gridCol w="815485"/>
                <a:gridCol w="2362200"/>
                <a:gridCol w="533400"/>
                <a:gridCol w="762001"/>
              </a:tblGrid>
              <a:tr h="401320">
                <a:tc>
                  <a:txBody>
                    <a:bodyPr/>
                    <a:lstStyle/>
                    <a:p>
                      <a:pPr algn="ctr"/>
                      <a:r>
                        <a:rPr lang="en-US" dirty="0" smtClean="0"/>
                        <a:t>Particulars</a:t>
                      </a:r>
                      <a:endParaRPr lang="en-US" dirty="0"/>
                    </a:p>
                  </a:txBody>
                  <a:tcPr/>
                </a:tc>
                <a:tc>
                  <a:txBody>
                    <a:bodyPr/>
                    <a:lstStyle/>
                    <a:p>
                      <a:pPr algn="ctr"/>
                      <a:r>
                        <a:rPr lang="en-US" dirty="0" smtClean="0"/>
                        <a:t>L/F</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Rs</a:t>
                      </a:r>
                    </a:p>
                  </a:txBody>
                  <a:tcPr/>
                </a:tc>
                <a:tc>
                  <a:txBody>
                    <a:bodyPr/>
                    <a:lstStyle/>
                    <a:p>
                      <a:pPr algn="ctr"/>
                      <a:r>
                        <a:rPr lang="en-US" dirty="0" smtClean="0"/>
                        <a:t>Particulars</a:t>
                      </a:r>
                      <a:endParaRPr lang="en-US" dirty="0"/>
                    </a:p>
                  </a:txBody>
                  <a:tcPr/>
                </a:tc>
                <a:tc>
                  <a:txBody>
                    <a:bodyPr/>
                    <a:lstStyle/>
                    <a:p>
                      <a:pPr algn="ctr"/>
                      <a:r>
                        <a:rPr lang="en-US" dirty="0" smtClean="0"/>
                        <a:t>L/F</a:t>
                      </a:r>
                      <a:endParaRPr lang="en-US" dirty="0"/>
                    </a:p>
                  </a:txBody>
                  <a:tcPr/>
                </a:tc>
                <a:tc>
                  <a:txBody>
                    <a:bodyPr/>
                    <a:lstStyle/>
                    <a:p>
                      <a:pPr algn="ctr"/>
                      <a:r>
                        <a:rPr lang="en-US" dirty="0" smtClean="0"/>
                        <a:t>Rs.</a:t>
                      </a:r>
                      <a:endParaRPr lang="en-US" dirty="0"/>
                    </a:p>
                  </a:txBody>
                  <a:tcPr/>
                </a:tc>
              </a:tr>
              <a:tr h="787400">
                <a:tc>
                  <a:txBody>
                    <a:bodyPr/>
                    <a:lstStyle/>
                    <a:p>
                      <a:r>
                        <a:rPr lang="en-US" dirty="0" smtClean="0"/>
                        <a:t>To dividend paid</a:t>
                      </a:r>
                    </a:p>
                    <a:p>
                      <a:r>
                        <a:rPr lang="en-US" dirty="0" smtClean="0"/>
                        <a:t>To</a:t>
                      </a:r>
                      <a:r>
                        <a:rPr lang="en-US" baseline="0" dirty="0" smtClean="0"/>
                        <a:t> Dividend proposed</a:t>
                      </a:r>
                    </a:p>
                    <a:p>
                      <a:r>
                        <a:rPr lang="en-US" baseline="0" dirty="0" smtClean="0"/>
                        <a:t>To interim dividend </a:t>
                      </a:r>
                    </a:p>
                    <a:p>
                      <a:r>
                        <a:rPr lang="en-US" baseline="0" dirty="0" smtClean="0"/>
                        <a:t>To Bonus to shareholders</a:t>
                      </a:r>
                    </a:p>
                    <a:p>
                      <a:r>
                        <a:rPr lang="en-US" baseline="0" dirty="0" smtClean="0"/>
                        <a:t>To Transfer to sinking fund for redemption of debenture </a:t>
                      </a:r>
                    </a:p>
                    <a:p>
                      <a:r>
                        <a:rPr lang="en-US" baseline="0" dirty="0" smtClean="0"/>
                        <a:t>To Transfer to capital redemption reserve</a:t>
                      </a:r>
                    </a:p>
                    <a:p>
                      <a:r>
                        <a:rPr lang="en-US" baseline="0" dirty="0" smtClean="0"/>
                        <a:t>To transfer to dividend </a:t>
                      </a:r>
                      <a:r>
                        <a:rPr lang="en-US" baseline="0" dirty="0" err="1" smtClean="0"/>
                        <a:t>equalisation</a:t>
                      </a:r>
                      <a:endParaRPr lang="en-US" baseline="0" dirty="0" smtClean="0"/>
                    </a:p>
                    <a:p>
                      <a:r>
                        <a:rPr lang="en-US" baseline="0" dirty="0" smtClean="0"/>
                        <a:t>To Transfer to investment fluctuation  reserve </a:t>
                      </a:r>
                    </a:p>
                    <a:p>
                      <a:r>
                        <a:rPr lang="en-US" baseline="0" dirty="0" smtClean="0"/>
                        <a:t>To transfer to general reserve</a:t>
                      </a:r>
                    </a:p>
                    <a:p>
                      <a:r>
                        <a:rPr lang="en-US" baseline="0" dirty="0" smtClean="0"/>
                        <a:t>To Transfer to contingency reserve</a:t>
                      </a:r>
                    </a:p>
                    <a:p>
                      <a:r>
                        <a:rPr lang="en-US" baseline="0" dirty="0" smtClean="0"/>
                        <a:t>To Balance carried to Balance sheet </a:t>
                      </a:r>
                    </a:p>
                    <a:p>
                      <a:r>
                        <a:rPr lang="en-US" baseline="0" dirty="0" smtClean="0"/>
                        <a:t> </a:t>
                      </a:r>
                    </a:p>
                    <a:p>
                      <a:endParaRPr lang="en-US" dirty="0"/>
                    </a:p>
                  </a:txBody>
                  <a:tcPr/>
                </a:tc>
                <a:tc>
                  <a:txBody>
                    <a:bodyPr/>
                    <a:lstStyle/>
                    <a:p>
                      <a:pPr algn="ctr"/>
                      <a:endParaRPr lang="en-US" b="1" dirty="0" smtClean="0"/>
                    </a:p>
                  </a:txBody>
                  <a:tcPr/>
                </a:tc>
                <a:tc>
                  <a:txBody>
                    <a:bodyPr/>
                    <a:lstStyle/>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txBody>
                  <a:tcPr/>
                </a:tc>
                <a:tc>
                  <a:txBody>
                    <a:bodyPr/>
                    <a:lstStyle/>
                    <a:p>
                      <a:r>
                        <a:rPr lang="en-US" dirty="0" smtClean="0"/>
                        <a:t>By Previous year profit </a:t>
                      </a:r>
                    </a:p>
                    <a:p>
                      <a:r>
                        <a:rPr lang="en-US" dirty="0" smtClean="0"/>
                        <a:t>By current year profit</a:t>
                      </a:r>
                    </a:p>
                    <a:p>
                      <a:r>
                        <a:rPr lang="en-US" dirty="0" smtClean="0"/>
                        <a:t>By transfer from reserves</a:t>
                      </a:r>
                    </a:p>
                    <a:p>
                      <a:r>
                        <a:rPr lang="en-US" dirty="0" smtClean="0"/>
                        <a:t>By provision no longer required</a:t>
                      </a:r>
                      <a:r>
                        <a:rPr lang="en-US" baseline="0" dirty="0" smtClean="0"/>
                        <a:t> </a:t>
                      </a:r>
                      <a:endParaRPr lang="en-US" dirty="0"/>
                    </a:p>
                  </a:txBody>
                  <a:tcPr/>
                </a:tc>
                <a:tc>
                  <a:txBody>
                    <a:bodyPr/>
                    <a:lstStyle/>
                    <a:p>
                      <a:endParaRPr lang="en-US" dirty="0"/>
                    </a:p>
                  </a:txBody>
                  <a:tcPr/>
                </a:tc>
                <a:tc>
                  <a:txBody>
                    <a:bodyPr/>
                    <a:lstStyle/>
                    <a:p>
                      <a:r>
                        <a:rPr lang="en-US" dirty="0" smtClean="0"/>
                        <a:t>----</a:t>
                      </a:r>
                    </a:p>
                    <a:p>
                      <a:r>
                        <a:rPr lang="en-US" dirty="0" smtClean="0"/>
                        <a:t>----</a:t>
                      </a:r>
                    </a:p>
                    <a:p>
                      <a:r>
                        <a:rPr lang="en-US" dirty="0" smtClean="0"/>
                        <a:t>…..</a:t>
                      </a:r>
                    </a:p>
                    <a:p>
                      <a:endParaRPr lang="en-US" dirty="0" smtClean="0"/>
                    </a:p>
                    <a:p>
                      <a:r>
                        <a:rPr lang="en-US" dirty="0" smtClean="0"/>
                        <a:t>……</a:t>
                      </a:r>
                    </a:p>
                    <a:p>
                      <a:endParaRPr lang="en-US" dirty="0" smtClean="0"/>
                    </a:p>
                    <a:p>
                      <a:endParaRPr lang="en-US" dirty="0" smtClean="0"/>
                    </a:p>
                    <a:p>
                      <a:endParaRPr lang="en-US" dirty="0" smtClean="0"/>
                    </a:p>
                    <a:p>
                      <a:endParaRPr lang="en-US" dirty="0" smtClean="0"/>
                    </a:p>
                    <a:p>
                      <a:pPr algn="ctr">
                        <a:lnSpc>
                          <a:spcPct val="100000"/>
                        </a:lnSpc>
                        <a:spcBef>
                          <a:spcPts val="0"/>
                        </a:spcBef>
                        <a:spcAft>
                          <a:spcPts val="0"/>
                        </a:spcAft>
                      </a:pPr>
                      <a:endParaRPr lang="en-US" dirty="0" smtClean="0"/>
                    </a:p>
                  </a:txBody>
                  <a:tcPr/>
                </a:tc>
              </a:tr>
            </a:tbl>
          </a:graphicData>
        </a:graphic>
      </p:graphicFrame>
      <p:sp>
        <p:nvSpPr>
          <p:cNvPr id="7" name="TextBox 6"/>
          <p:cNvSpPr txBox="1"/>
          <p:nvPr/>
        </p:nvSpPr>
        <p:spPr>
          <a:xfrm>
            <a:off x="381000" y="152400"/>
            <a:ext cx="8305800" cy="2215991"/>
          </a:xfrm>
          <a:prstGeom prst="rect">
            <a:avLst/>
          </a:prstGeom>
          <a:noFill/>
        </p:spPr>
        <p:txBody>
          <a:bodyPr wrap="square" rtlCol="0">
            <a:spAutoFit/>
          </a:bodyPr>
          <a:lstStyle/>
          <a:p>
            <a:pPr algn="ctr"/>
            <a:r>
              <a:rPr lang="en-US" sz="2400" dirty="0" smtClean="0"/>
              <a:t>Profit and Loss Appropriation Account</a:t>
            </a:r>
          </a:p>
          <a:p>
            <a:pPr algn="just"/>
            <a:r>
              <a:rPr lang="en-US" sz="2200" dirty="0" smtClean="0"/>
              <a:t>Appropriation means division. Profit and Loss Appropriation Account shows the division of company’s profits. The Profit and Loss Appropriation appears as follows:</a:t>
            </a:r>
          </a:p>
          <a:p>
            <a:pPr algn="just"/>
            <a:r>
              <a:rPr lang="en-US" sz="2400" dirty="0" smtClean="0"/>
              <a:t> </a:t>
            </a:r>
          </a:p>
          <a:p>
            <a:pPr algn="ctr"/>
            <a:endParaRPr lang="en-US" sz="2400" dirty="0"/>
          </a:p>
        </p:txBody>
      </p:sp>
      <p:sp>
        <p:nvSpPr>
          <p:cNvPr id="8" name="TextBox 7"/>
          <p:cNvSpPr txBox="1"/>
          <p:nvPr/>
        </p:nvSpPr>
        <p:spPr>
          <a:xfrm>
            <a:off x="2438400" y="1438870"/>
            <a:ext cx="4495800" cy="923330"/>
          </a:xfrm>
          <a:prstGeom prst="rect">
            <a:avLst/>
          </a:prstGeom>
          <a:noFill/>
        </p:spPr>
        <p:txBody>
          <a:bodyPr wrap="square" rtlCol="0">
            <a:spAutoFit/>
          </a:bodyPr>
          <a:lstStyle/>
          <a:p>
            <a:pPr algn="ctr"/>
            <a:r>
              <a:rPr lang="en-US" b="1" dirty="0" smtClean="0"/>
              <a:t>……….…..</a:t>
            </a:r>
            <a:r>
              <a:rPr lang="en-US" b="1" dirty="0" err="1" smtClean="0"/>
              <a:t>Co.Ltd</a:t>
            </a:r>
            <a:r>
              <a:rPr lang="en-US" b="1" dirty="0" smtClean="0"/>
              <a:t>. </a:t>
            </a:r>
          </a:p>
          <a:p>
            <a:pPr algn="ctr"/>
            <a:r>
              <a:rPr lang="en-US" b="1" dirty="0" smtClean="0"/>
              <a:t>Profit and Loss Appropriation A/c </a:t>
            </a:r>
          </a:p>
          <a:p>
            <a:pPr algn="ctr"/>
            <a:r>
              <a:rPr lang="en-US" b="1" dirty="0" smtClean="0"/>
              <a:t>                  For the year ended …………. </a:t>
            </a:r>
            <a:endParaRPr lang="en-US" b="1" dirty="0"/>
          </a:p>
        </p:txBody>
      </p:sp>
      <p:sp>
        <p:nvSpPr>
          <p:cNvPr id="14" name="TextBox 13"/>
          <p:cNvSpPr txBox="1"/>
          <p:nvPr/>
        </p:nvSpPr>
        <p:spPr>
          <a:xfrm>
            <a:off x="4495800" y="7174468"/>
            <a:ext cx="1066800" cy="369332"/>
          </a:xfrm>
          <a:prstGeom prst="rect">
            <a:avLst/>
          </a:prstGeom>
          <a:noFill/>
        </p:spPr>
        <p:txBody>
          <a:bodyPr wrap="square" rtlCol="0">
            <a:spAutoFit/>
          </a:bodyPr>
          <a:lstStyle/>
          <a:p>
            <a:r>
              <a:rPr lang="en-US" b="1" dirty="0" smtClean="0"/>
              <a:t>……</a:t>
            </a:r>
          </a:p>
        </p:txBody>
      </p:sp>
      <p:sp>
        <p:nvSpPr>
          <p:cNvPr id="16" name="TextBox 15"/>
          <p:cNvSpPr txBox="1"/>
          <p:nvPr/>
        </p:nvSpPr>
        <p:spPr>
          <a:xfrm>
            <a:off x="42672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7" name="TextBox 16"/>
          <p:cNvSpPr txBox="1"/>
          <p:nvPr/>
        </p:nvSpPr>
        <p:spPr>
          <a:xfrm>
            <a:off x="78486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8" name="TextBox 17"/>
          <p:cNvSpPr txBox="1"/>
          <p:nvPr/>
        </p:nvSpPr>
        <p:spPr>
          <a:xfrm>
            <a:off x="8077200" y="7174468"/>
            <a:ext cx="1066800" cy="369332"/>
          </a:xfrm>
          <a:prstGeom prst="rect">
            <a:avLst/>
          </a:prstGeom>
          <a:noFill/>
        </p:spPr>
        <p:txBody>
          <a:bodyPr wrap="square" rtlCol="0">
            <a:spAutoFit/>
          </a:bodyPr>
          <a:lstStyle/>
          <a:p>
            <a:r>
              <a:rPr lang="en-US" b="1" dirty="0" smtClean="0"/>
              <a:t>……</a:t>
            </a:r>
          </a:p>
        </p:txBody>
      </p:sp>
      <p:sp>
        <p:nvSpPr>
          <p:cNvPr id="12" name="TextBox 11"/>
          <p:cNvSpPr txBox="1"/>
          <p:nvPr/>
        </p:nvSpPr>
        <p:spPr>
          <a:xfrm>
            <a:off x="42672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
        <p:nvSpPr>
          <p:cNvPr id="13" name="TextBox 12"/>
          <p:cNvSpPr txBox="1"/>
          <p:nvPr/>
        </p:nvSpPr>
        <p:spPr>
          <a:xfrm>
            <a:off x="79248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1371600"/>
            <a:ext cx="7772400" cy="4800600"/>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457200" y="3352800"/>
          <a:ext cx="8382000" cy="5029200"/>
        </p:xfrm>
        <a:graphic>
          <a:graphicData uri="http://schemas.openxmlformats.org/drawingml/2006/table">
            <a:tbl>
              <a:tblPr firstRow="1" bandRow="1">
                <a:tableStyleId>{5C22544A-7EE6-4342-B048-85BDC9FD1C3A}</a:tableStyleId>
              </a:tblPr>
              <a:tblGrid>
                <a:gridCol w="3842314"/>
                <a:gridCol w="939680"/>
                <a:gridCol w="2721955"/>
                <a:gridCol w="878051"/>
              </a:tblGrid>
              <a:tr h="360218">
                <a:tc>
                  <a:txBody>
                    <a:bodyPr/>
                    <a:lstStyle/>
                    <a:p>
                      <a:pPr algn="ctr"/>
                      <a:r>
                        <a:rPr lang="en-US" dirty="0" smtClean="0"/>
                        <a:t>Liabilities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Rs</a:t>
                      </a:r>
                    </a:p>
                  </a:txBody>
                  <a:tcPr/>
                </a:tc>
                <a:tc>
                  <a:txBody>
                    <a:bodyPr/>
                    <a:lstStyle/>
                    <a:p>
                      <a:pPr algn="ctr"/>
                      <a:r>
                        <a:rPr lang="en-US" dirty="0" smtClean="0"/>
                        <a:t>Assets</a:t>
                      </a:r>
                      <a:endParaRPr lang="en-US" dirty="0"/>
                    </a:p>
                  </a:txBody>
                  <a:tcPr/>
                </a:tc>
                <a:tc>
                  <a:txBody>
                    <a:bodyPr/>
                    <a:lstStyle/>
                    <a:p>
                      <a:pPr algn="ctr"/>
                      <a:r>
                        <a:rPr lang="en-US" dirty="0" smtClean="0"/>
                        <a:t>Rs.</a:t>
                      </a:r>
                      <a:endParaRPr lang="en-US" dirty="0"/>
                    </a:p>
                  </a:txBody>
                  <a:tcPr/>
                </a:tc>
              </a:tr>
              <a:tr h="4592782">
                <a:tc>
                  <a:txBody>
                    <a:bodyPr/>
                    <a:lstStyle/>
                    <a:p>
                      <a:r>
                        <a:rPr lang="en-US" b="1" dirty="0" smtClean="0"/>
                        <a:t>Share Capital:</a:t>
                      </a:r>
                    </a:p>
                    <a:p>
                      <a:r>
                        <a:rPr lang="en-US" dirty="0" err="1" smtClean="0"/>
                        <a:t>Authorised</a:t>
                      </a:r>
                      <a:endParaRPr lang="en-US" dirty="0" smtClean="0"/>
                    </a:p>
                    <a:p>
                      <a:r>
                        <a:rPr lang="en-US" dirty="0" smtClean="0"/>
                        <a:t>Issued: </a:t>
                      </a:r>
                    </a:p>
                    <a:p>
                      <a:r>
                        <a:rPr lang="en-US" dirty="0" smtClean="0"/>
                        <a:t>Subscribed:</a:t>
                      </a:r>
                    </a:p>
                    <a:p>
                      <a:r>
                        <a:rPr lang="en-US" dirty="0" smtClean="0"/>
                        <a:t>Less: Call in arrears</a:t>
                      </a:r>
                    </a:p>
                    <a:p>
                      <a:r>
                        <a:rPr lang="en-US" dirty="0" smtClean="0"/>
                        <a:t>Add:</a:t>
                      </a:r>
                      <a:r>
                        <a:rPr lang="en-US" baseline="0" dirty="0" smtClean="0"/>
                        <a:t> Forfeited shares</a:t>
                      </a:r>
                    </a:p>
                    <a:p>
                      <a:r>
                        <a:rPr lang="en-US" b="1" baseline="0" dirty="0" smtClean="0"/>
                        <a:t>Reserves and Surplus:</a:t>
                      </a:r>
                    </a:p>
                    <a:p>
                      <a:r>
                        <a:rPr lang="en-US" dirty="0" smtClean="0"/>
                        <a:t>Capital</a:t>
                      </a:r>
                      <a:r>
                        <a:rPr lang="en-US" baseline="0" dirty="0" smtClean="0"/>
                        <a:t> reserved </a:t>
                      </a:r>
                    </a:p>
                    <a:p>
                      <a:r>
                        <a:rPr lang="en-US" baseline="0" dirty="0" smtClean="0"/>
                        <a:t>General Reserved </a:t>
                      </a:r>
                    </a:p>
                    <a:p>
                      <a:r>
                        <a:rPr lang="en-US" baseline="0" dirty="0" smtClean="0"/>
                        <a:t>Share premium </a:t>
                      </a:r>
                    </a:p>
                    <a:p>
                      <a:r>
                        <a:rPr lang="en-US" baseline="0" dirty="0" smtClean="0"/>
                        <a:t>Debenture redemption fund </a:t>
                      </a:r>
                    </a:p>
                    <a:p>
                      <a:r>
                        <a:rPr lang="en-US" baseline="0" dirty="0" smtClean="0"/>
                        <a:t>Capital redemption reserve</a:t>
                      </a:r>
                    </a:p>
                    <a:p>
                      <a:r>
                        <a:rPr lang="en-US" baseline="0" dirty="0" smtClean="0"/>
                        <a:t>Profit and Loss Appropriation A/c</a:t>
                      </a:r>
                      <a:endParaRPr lang="en-US" dirty="0"/>
                    </a:p>
                  </a:txBody>
                  <a:tcPr/>
                </a:tc>
                <a:tc>
                  <a:txBody>
                    <a:bodyPr/>
                    <a:lstStyle/>
                    <a:p>
                      <a:pPr algn="ctr"/>
                      <a:endParaRPr lang="en-US" dirty="0" smtClean="0"/>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endParaRPr lang="en-US" dirty="0" smtClean="0"/>
                    </a:p>
                    <a:p>
                      <a:pPr algn="ct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txBody>
                  <a:tcPr/>
                </a:tc>
                <a:tc>
                  <a:txBody>
                    <a:bodyPr/>
                    <a:lstStyle/>
                    <a:p>
                      <a:r>
                        <a:rPr lang="en-US" b="1" dirty="0" smtClean="0"/>
                        <a:t>Fixed Assets :</a:t>
                      </a:r>
                    </a:p>
                    <a:p>
                      <a:r>
                        <a:rPr lang="en-US" b="0" dirty="0" smtClean="0"/>
                        <a:t>Goodwill</a:t>
                      </a:r>
                    </a:p>
                    <a:p>
                      <a:r>
                        <a:rPr lang="en-US" b="0" dirty="0" smtClean="0"/>
                        <a:t>Land and</a:t>
                      </a:r>
                      <a:r>
                        <a:rPr lang="en-US" b="0" baseline="0" dirty="0" smtClean="0"/>
                        <a:t> Building</a:t>
                      </a:r>
                    </a:p>
                    <a:p>
                      <a:r>
                        <a:rPr lang="en-US" b="0" baseline="0" dirty="0" smtClean="0"/>
                        <a:t>Leaseholds</a:t>
                      </a:r>
                    </a:p>
                    <a:p>
                      <a:r>
                        <a:rPr lang="en-US" b="0" baseline="0" dirty="0" smtClean="0"/>
                        <a:t>Railway sidings</a:t>
                      </a:r>
                    </a:p>
                    <a:p>
                      <a:r>
                        <a:rPr lang="en-US" b="0" baseline="0" dirty="0" smtClean="0"/>
                        <a:t>Plant and Machineries</a:t>
                      </a:r>
                    </a:p>
                    <a:p>
                      <a:r>
                        <a:rPr lang="en-US" b="0" baseline="0" dirty="0" smtClean="0"/>
                        <a:t>Furniture and Fittings</a:t>
                      </a:r>
                    </a:p>
                    <a:p>
                      <a:r>
                        <a:rPr lang="en-US" b="0" baseline="0" dirty="0" smtClean="0"/>
                        <a:t>Patents and Trademarks</a:t>
                      </a:r>
                    </a:p>
                    <a:p>
                      <a:r>
                        <a:rPr lang="en-US" b="0" baseline="0" dirty="0" smtClean="0"/>
                        <a:t>Development of property</a:t>
                      </a:r>
                    </a:p>
                    <a:p>
                      <a:r>
                        <a:rPr lang="en-US" b="0" baseline="0" dirty="0" smtClean="0"/>
                        <a:t>Live stocks</a:t>
                      </a:r>
                    </a:p>
                    <a:p>
                      <a:r>
                        <a:rPr lang="en-US" b="0" baseline="0" dirty="0" err="1" smtClean="0"/>
                        <a:t>Vehicals</a:t>
                      </a:r>
                      <a:r>
                        <a:rPr lang="en-US" b="0" baseline="0" dirty="0" smtClean="0"/>
                        <a:t> </a:t>
                      </a:r>
                    </a:p>
                    <a:p>
                      <a:r>
                        <a:rPr lang="en-US" b="1" baseline="0" dirty="0" smtClean="0"/>
                        <a:t>Investments:</a:t>
                      </a:r>
                    </a:p>
                    <a:p>
                      <a:r>
                        <a:rPr lang="en-US" b="0" baseline="0" dirty="0" smtClean="0"/>
                        <a:t>Govt. Bonds </a:t>
                      </a:r>
                    </a:p>
                    <a:p>
                      <a:endParaRPr lang="en-US" b="0" dirty="0" smtClean="0"/>
                    </a:p>
                  </a:txBody>
                  <a:tcPr/>
                </a:tc>
                <a:tc>
                  <a:txBody>
                    <a:bodyPr/>
                    <a:lstStyle/>
                    <a:p>
                      <a:pPr algn="ctr"/>
                      <a:endParaRPr lang="en-US" dirty="0" smtClean="0"/>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sz="1200"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endParaRPr lang="en-US" dirty="0" smtClean="0"/>
                    </a:p>
                    <a:p>
                      <a:endParaRPr lang="en-US" dirty="0" smtClean="0"/>
                    </a:p>
                    <a:p>
                      <a:pPr algn="ctr">
                        <a:lnSpc>
                          <a:spcPct val="100000"/>
                        </a:lnSpc>
                        <a:spcBef>
                          <a:spcPts val="0"/>
                        </a:spcBef>
                        <a:spcAft>
                          <a:spcPts val="0"/>
                        </a:spcAft>
                      </a:pPr>
                      <a:endParaRPr lang="en-US" dirty="0" smtClean="0"/>
                    </a:p>
                  </a:txBody>
                  <a:tcPr/>
                </a:tc>
              </a:tr>
            </a:tbl>
          </a:graphicData>
        </a:graphic>
      </p:graphicFrame>
      <p:sp>
        <p:nvSpPr>
          <p:cNvPr id="7" name="TextBox 6"/>
          <p:cNvSpPr txBox="1"/>
          <p:nvPr/>
        </p:nvSpPr>
        <p:spPr>
          <a:xfrm>
            <a:off x="381000" y="0"/>
            <a:ext cx="8305800" cy="2554545"/>
          </a:xfrm>
          <a:prstGeom prst="rect">
            <a:avLst/>
          </a:prstGeom>
          <a:noFill/>
        </p:spPr>
        <p:txBody>
          <a:bodyPr wrap="square" rtlCol="0">
            <a:spAutoFit/>
          </a:bodyPr>
          <a:lstStyle/>
          <a:p>
            <a:pPr algn="ctr"/>
            <a:r>
              <a:rPr lang="en-US" sz="2400" dirty="0" smtClean="0"/>
              <a:t>Balance Sheet</a:t>
            </a:r>
          </a:p>
          <a:p>
            <a:pPr algn="just"/>
            <a:r>
              <a:rPr lang="en-US" sz="2200" dirty="0" smtClean="0"/>
              <a:t>A balance sheet is a statement of assets and liabilities. It shows the financial position of a business on a particular date. The balance sheet of a company must be prepared in the prescribed for, the </a:t>
            </a:r>
            <a:r>
              <a:rPr lang="en-US" sz="2200" dirty="0" err="1" smtClean="0"/>
              <a:t>summarised</a:t>
            </a:r>
            <a:r>
              <a:rPr lang="en-US" sz="2200" dirty="0" smtClean="0"/>
              <a:t> version of which is given below: </a:t>
            </a:r>
          </a:p>
          <a:p>
            <a:pPr algn="just"/>
            <a:r>
              <a:rPr lang="en-US" sz="2400" dirty="0" smtClean="0"/>
              <a:t> </a:t>
            </a:r>
          </a:p>
          <a:p>
            <a:pPr algn="ctr"/>
            <a:endParaRPr lang="en-US" sz="2400" dirty="0"/>
          </a:p>
        </p:txBody>
      </p:sp>
      <p:sp>
        <p:nvSpPr>
          <p:cNvPr id="8" name="TextBox 7"/>
          <p:cNvSpPr txBox="1"/>
          <p:nvPr/>
        </p:nvSpPr>
        <p:spPr>
          <a:xfrm>
            <a:off x="762000" y="1600200"/>
            <a:ext cx="6705600" cy="1754326"/>
          </a:xfrm>
          <a:prstGeom prst="rect">
            <a:avLst/>
          </a:prstGeom>
          <a:noFill/>
        </p:spPr>
        <p:txBody>
          <a:bodyPr wrap="square" rtlCol="0">
            <a:spAutoFit/>
          </a:bodyPr>
          <a:lstStyle/>
          <a:p>
            <a:pPr algn="ctr"/>
            <a:r>
              <a:rPr lang="en-US" b="1" dirty="0" smtClean="0"/>
              <a:t>The Indian companies Act,1956</a:t>
            </a:r>
          </a:p>
          <a:p>
            <a:pPr algn="ctr"/>
            <a:r>
              <a:rPr lang="en-US" b="1" dirty="0" smtClean="0"/>
              <a:t>Schedule VI Part I</a:t>
            </a:r>
          </a:p>
          <a:p>
            <a:pPr algn="ctr"/>
            <a:r>
              <a:rPr lang="en-US" b="1" dirty="0" smtClean="0"/>
              <a:t>(Section 211)</a:t>
            </a:r>
          </a:p>
          <a:p>
            <a:pPr algn="ctr"/>
            <a:r>
              <a:rPr lang="en-US" b="1" dirty="0" smtClean="0"/>
              <a:t>……….…..</a:t>
            </a:r>
            <a:r>
              <a:rPr lang="en-US" b="1" dirty="0" err="1" smtClean="0"/>
              <a:t>Co.Ltd</a:t>
            </a:r>
            <a:r>
              <a:rPr lang="en-US" b="1" dirty="0" smtClean="0"/>
              <a:t>. </a:t>
            </a:r>
          </a:p>
          <a:p>
            <a:pPr algn="ctr"/>
            <a:r>
              <a:rPr lang="en-US" b="1" dirty="0" smtClean="0"/>
              <a:t>Balance Sheet </a:t>
            </a:r>
          </a:p>
          <a:p>
            <a:pPr algn="ctr"/>
            <a:r>
              <a:rPr lang="en-US" b="1" dirty="0" smtClean="0"/>
              <a:t>As at …………. </a:t>
            </a:r>
            <a:endParaRPr lang="en-US" b="1" dirty="0"/>
          </a:p>
        </p:txBody>
      </p:sp>
      <p:sp>
        <p:nvSpPr>
          <p:cNvPr id="14" name="TextBox 13"/>
          <p:cNvSpPr txBox="1"/>
          <p:nvPr/>
        </p:nvSpPr>
        <p:spPr>
          <a:xfrm>
            <a:off x="4495800" y="7174468"/>
            <a:ext cx="1066800" cy="369332"/>
          </a:xfrm>
          <a:prstGeom prst="rect">
            <a:avLst/>
          </a:prstGeom>
          <a:noFill/>
        </p:spPr>
        <p:txBody>
          <a:bodyPr wrap="square" rtlCol="0">
            <a:spAutoFit/>
          </a:bodyPr>
          <a:lstStyle/>
          <a:p>
            <a:r>
              <a:rPr lang="en-US" b="1" dirty="0" smtClean="0"/>
              <a:t>……</a:t>
            </a:r>
          </a:p>
        </p:txBody>
      </p:sp>
      <p:sp>
        <p:nvSpPr>
          <p:cNvPr id="16" name="TextBox 15"/>
          <p:cNvSpPr txBox="1"/>
          <p:nvPr/>
        </p:nvSpPr>
        <p:spPr>
          <a:xfrm>
            <a:off x="42672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7" name="TextBox 16"/>
          <p:cNvSpPr txBox="1"/>
          <p:nvPr/>
        </p:nvSpPr>
        <p:spPr>
          <a:xfrm>
            <a:off x="78486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8" name="TextBox 17"/>
          <p:cNvSpPr txBox="1"/>
          <p:nvPr/>
        </p:nvSpPr>
        <p:spPr>
          <a:xfrm>
            <a:off x="8077200" y="7174468"/>
            <a:ext cx="1066800" cy="369332"/>
          </a:xfrm>
          <a:prstGeom prst="rect">
            <a:avLst/>
          </a:prstGeom>
          <a:noFill/>
        </p:spPr>
        <p:txBody>
          <a:bodyPr wrap="square" rtlCol="0">
            <a:spAutoFit/>
          </a:bodyPr>
          <a:lstStyle/>
          <a:p>
            <a:r>
              <a:rPr lang="en-US" b="1" dirty="0" smtClean="0"/>
              <a:t>……</a:t>
            </a:r>
          </a:p>
        </p:txBody>
      </p:sp>
      <p:sp>
        <p:nvSpPr>
          <p:cNvPr id="12" name="TextBox 11"/>
          <p:cNvSpPr txBox="1"/>
          <p:nvPr/>
        </p:nvSpPr>
        <p:spPr>
          <a:xfrm>
            <a:off x="42672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
        <p:nvSpPr>
          <p:cNvPr id="13" name="TextBox 12"/>
          <p:cNvSpPr txBox="1"/>
          <p:nvPr/>
        </p:nvSpPr>
        <p:spPr>
          <a:xfrm>
            <a:off x="79248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1371600"/>
            <a:ext cx="7772400" cy="4800600"/>
          </a:xfrm>
          <a:prstGeom prst="rect">
            <a:avLst/>
          </a:prstGeom>
        </p:spPr>
        <p:txBody>
          <a:bodyPr vert="horz">
            <a:norm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457200" y="0"/>
          <a:ext cx="8382000" cy="7863840"/>
        </p:xfrm>
        <a:graphic>
          <a:graphicData uri="http://schemas.openxmlformats.org/drawingml/2006/table">
            <a:tbl>
              <a:tblPr firstRow="1" bandRow="1">
                <a:tableStyleId>{5C22544A-7EE6-4342-B048-85BDC9FD1C3A}</a:tableStyleId>
              </a:tblPr>
              <a:tblGrid>
                <a:gridCol w="3842314"/>
                <a:gridCol w="939680"/>
                <a:gridCol w="2721955"/>
                <a:gridCol w="878051"/>
              </a:tblGrid>
              <a:tr h="294143">
                <a:tc>
                  <a:txBody>
                    <a:bodyPr/>
                    <a:lstStyle/>
                    <a:p>
                      <a:pPr algn="ctr"/>
                      <a:r>
                        <a:rPr lang="en-US" dirty="0" smtClean="0"/>
                        <a:t>Liabilities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Rs</a:t>
                      </a:r>
                    </a:p>
                  </a:txBody>
                  <a:tcPr/>
                </a:tc>
                <a:tc>
                  <a:txBody>
                    <a:bodyPr/>
                    <a:lstStyle/>
                    <a:p>
                      <a:pPr algn="ctr"/>
                      <a:r>
                        <a:rPr lang="en-US" dirty="0" smtClean="0"/>
                        <a:t>Assets</a:t>
                      </a:r>
                      <a:endParaRPr lang="en-US" dirty="0"/>
                    </a:p>
                  </a:txBody>
                  <a:tcPr/>
                </a:tc>
                <a:tc>
                  <a:txBody>
                    <a:bodyPr/>
                    <a:lstStyle/>
                    <a:p>
                      <a:pPr algn="ctr"/>
                      <a:r>
                        <a:rPr lang="en-US" dirty="0" smtClean="0"/>
                        <a:t>Rs.</a:t>
                      </a:r>
                      <a:endParaRPr lang="en-US" dirty="0"/>
                    </a:p>
                  </a:txBody>
                  <a:tcPr/>
                </a:tc>
              </a:tr>
              <a:tr h="3363457">
                <a:tc>
                  <a:txBody>
                    <a:bodyPr/>
                    <a:lstStyle/>
                    <a:p>
                      <a:r>
                        <a:rPr lang="en-US" b="1" dirty="0" smtClean="0"/>
                        <a:t>Secured Loans :</a:t>
                      </a:r>
                    </a:p>
                    <a:p>
                      <a:r>
                        <a:rPr lang="en-US" b="0" dirty="0" smtClean="0"/>
                        <a:t>Debentures</a:t>
                      </a:r>
                    </a:p>
                    <a:p>
                      <a:r>
                        <a:rPr lang="en-US" b="0" dirty="0" smtClean="0"/>
                        <a:t>Bank</a:t>
                      </a:r>
                      <a:r>
                        <a:rPr lang="en-US" b="0" baseline="0" dirty="0" smtClean="0"/>
                        <a:t> Loans</a:t>
                      </a:r>
                    </a:p>
                    <a:p>
                      <a:r>
                        <a:rPr lang="en-US" b="0" baseline="0" dirty="0" smtClean="0"/>
                        <a:t>Interest due on above</a:t>
                      </a:r>
                    </a:p>
                    <a:p>
                      <a:r>
                        <a:rPr lang="en-US" b="1" baseline="0" dirty="0" smtClean="0"/>
                        <a:t>Unsecured Loans:</a:t>
                      </a:r>
                    </a:p>
                    <a:p>
                      <a:r>
                        <a:rPr lang="en-US" b="0" baseline="0" dirty="0" smtClean="0"/>
                        <a:t>Public deposits </a:t>
                      </a:r>
                    </a:p>
                    <a:p>
                      <a:r>
                        <a:rPr lang="en-US" b="0" dirty="0" smtClean="0"/>
                        <a:t>Short term Loans</a:t>
                      </a:r>
                    </a:p>
                    <a:p>
                      <a:r>
                        <a:rPr lang="en-US" b="0" dirty="0" smtClean="0"/>
                        <a:t>Interest due on above</a:t>
                      </a:r>
                    </a:p>
                    <a:p>
                      <a:r>
                        <a:rPr lang="en-US" b="1" dirty="0" smtClean="0"/>
                        <a:t>Current Liabilities:</a:t>
                      </a:r>
                    </a:p>
                    <a:p>
                      <a:r>
                        <a:rPr lang="en-US" b="0" dirty="0" smtClean="0"/>
                        <a:t>Bill payable</a:t>
                      </a:r>
                    </a:p>
                    <a:p>
                      <a:r>
                        <a:rPr lang="en-US" b="0" dirty="0" smtClean="0"/>
                        <a:t>Sundry Creditors</a:t>
                      </a:r>
                    </a:p>
                    <a:p>
                      <a:r>
                        <a:rPr lang="en-US" b="0" dirty="0" smtClean="0"/>
                        <a:t>Unclaimed dividend</a:t>
                      </a:r>
                    </a:p>
                    <a:p>
                      <a:r>
                        <a:rPr lang="en-US" b="0" dirty="0" smtClean="0"/>
                        <a:t>Outstanding expenses</a:t>
                      </a:r>
                    </a:p>
                    <a:p>
                      <a:r>
                        <a:rPr lang="en-US" b="0" dirty="0" smtClean="0"/>
                        <a:t>Interest accrued but not due</a:t>
                      </a:r>
                    </a:p>
                    <a:p>
                      <a:r>
                        <a:rPr lang="en-US" b="1" dirty="0" smtClean="0"/>
                        <a:t>Provisions:</a:t>
                      </a:r>
                    </a:p>
                    <a:p>
                      <a:r>
                        <a:rPr lang="en-US" b="0" dirty="0" smtClean="0"/>
                        <a:t>Provision</a:t>
                      </a:r>
                      <a:r>
                        <a:rPr lang="en-US" b="0" baseline="0" dirty="0" smtClean="0"/>
                        <a:t> for taxation </a:t>
                      </a:r>
                    </a:p>
                    <a:p>
                      <a:r>
                        <a:rPr lang="en-US" b="0" baseline="0" dirty="0" smtClean="0"/>
                        <a:t>Proposed dividend </a:t>
                      </a:r>
                    </a:p>
                    <a:p>
                      <a:r>
                        <a:rPr lang="en-US" b="0" baseline="0" dirty="0" smtClean="0"/>
                        <a:t>Provident fund</a:t>
                      </a:r>
                    </a:p>
                    <a:p>
                      <a:r>
                        <a:rPr lang="en-US" b="0" baseline="0" dirty="0" smtClean="0"/>
                        <a:t>Pension fund</a:t>
                      </a:r>
                    </a:p>
                    <a:p>
                      <a:r>
                        <a:rPr lang="en-US" b="0" baseline="0" dirty="0" smtClean="0"/>
                        <a:t>Insurance fund </a:t>
                      </a:r>
                    </a:p>
                    <a:p>
                      <a:endParaRPr lang="en-US" b="0" dirty="0" smtClean="0"/>
                    </a:p>
                  </a:txBody>
                  <a:tcPr/>
                </a:tc>
                <a:tc>
                  <a:txBody>
                    <a:bodyPr/>
                    <a:lstStyle/>
                    <a:p>
                      <a:pPr algn="ctr"/>
                      <a:endParaRPr lang="en-US" dirty="0" smtClean="0"/>
                    </a:p>
                    <a:p>
                      <a:pPr algn="ctr"/>
                      <a:r>
                        <a:rPr lang="en-US" dirty="0" smtClean="0"/>
                        <a:t>----</a:t>
                      </a:r>
                    </a:p>
                    <a:p>
                      <a:pPr algn="ctr"/>
                      <a:r>
                        <a:rPr lang="en-US" dirty="0" smtClean="0"/>
                        <a:t>----</a:t>
                      </a:r>
                    </a:p>
                    <a:p>
                      <a:pPr algn="ctr"/>
                      <a:r>
                        <a:rPr lang="en-US" dirty="0" smtClean="0"/>
                        <a:t>----</a:t>
                      </a:r>
                    </a:p>
                    <a:p>
                      <a:pPr algn="ctr"/>
                      <a:endParaRPr lang="en-US" dirty="0" smtClean="0"/>
                    </a:p>
                    <a:p>
                      <a:pPr algn="ctr"/>
                      <a:r>
                        <a:rPr lang="en-US" dirty="0" smtClean="0"/>
                        <a:t>----</a:t>
                      </a:r>
                    </a:p>
                    <a:p>
                      <a:pPr algn="ctr"/>
                      <a:r>
                        <a:rPr lang="en-US" dirty="0" smtClean="0"/>
                        <a:t>----</a:t>
                      </a:r>
                    </a:p>
                    <a:p>
                      <a:pPr algn="ct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txBody>
                  <a:tcPr/>
                </a:tc>
                <a:tc>
                  <a:txBody>
                    <a:bodyPr/>
                    <a:lstStyle/>
                    <a:p>
                      <a:r>
                        <a:rPr lang="en-US" b="0" dirty="0" smtClean="0"/>
                        <a:t>Shares and debentures in other companies</a:t>
                      </a:r>
                    </a:p>
                    <a:p>
                      <a:r>
                        <a:rPr lang="en-US" b="1" dirty="0" smtClean="0"/>
                        <a:t>Current Assets:</a:t>
                      </a:r>
                    </a:p>
                    <a:p>
                      <a:r>
                        <a:rPr lang="en-US" b="0" dirty="0" smtClean="0"/>
                        <a:t>Interest</a:t>
                      </a:r>
                      <a:r>
                        <a:rPr lang="en-US" b="0" baseline="0" dirty="0" smtClean="0"/>
                        <a:t> Accrued on Investments</a:t>
                      </a:r>
                    </a:p>
                    <a:p>
                      <a:r>
                        <a:rPr lang="en-US" b="0" baseline="0" dirty="0" smtClean="0"/>
                        <a:t>Stores and Spare parts</a:t>
                      </a:r>
                    </a:p>
                    <a:p>
                      <a:r>
                        <a:rPr lang="en-US" b="0" baseline="0" dirty="0" smtClean="0"/>
                        <a:t>Loose tools</a:t>
                      </a:r>
                    </a:p>
                    <a:p>
                      <a:r>
                        <a:rPr lang="en-US" b="0" baseline="0" dirty="0" smtClean="0"/>
                        <a:t>Closing stock</a:t>
                      </a:r>
                    </a:p>
                    <a:p>
                      <a:r>
                        <a:rPr lang="en-US" b="0" baseline="0" dirty="0" smtClean="0"/>
                        <a:t>Sundry debtors</a:t>
                      </a:r>
                    </a:p>
                    <a:p>
                      <a:r>
                        <a:rPr lang="en-US" b="0" baseline="0" dirty="0" smtClean="0"/>
                        <a:t>Cash in hand</a:t>
                      </a:r>
                    </a:p>
                    <a:p>
                      <a:r>
                        <a:rPr lang="en-US" b="0" baseline="0" dirty="0" smtClean="0"/>
                        <a:t>Cash at bank</a:t>
                      </a:r>
                    </a:p>
                    <a:p>
                      <a:r>
                        <a:rPr lang="en-US" b="1" baseline="0" dirty="0" smtClean="0"/>
                        <a:t>Loan and Advanced:</a:t>
                      </a:r>
                    </a:p>
                    <a:p>
                      <a:r>
                        <a:rPr lang="en-US" b="0" baseline="0" dirty="0" smtClean="0"/>
                        <a:t>Bill receivable</a:t>
                      </a:r>
                    </a:p>
                    <a:p>
                      <a:r>
                        <a:rPr lang="en-US" b="0" baseline="0" dirty="0" smtClean="0"/>
                        <a:t>Prepaid insurance</a:t>
                      </a:r>
                    </a:p>
                    <a:p>
                      <a:r>
                        <a:rPr lang="en-US" b="1" baseline="0" dirty="0" smtClean="0"/>
                        <a:t>Miscellaneous Expenses:</a:t>
                      </a:r>
                    </a:p>
                    <a:p>
                      <a:r>
                        <a:rPr lang="en-US" b="0" baseline="0" dirty="0" smtClean="0"/>
                        <a:t>Preliminary Expenses</a:t>
                      </a:r>
                    </a:p>
                    <a:p>
                      <a:r>
                        <a:rPr lang="en-US" b="0" baseline="0" dirty="0" smtClean="0"/>
                        <a:t>Discount on Issue of shares and Debenture</a:t>
                      </a:r>
                    </a:p>
                    <a:p>
                      <a:r>
                        <a:rPr lang="en-US" b="0" baseline="0" dirty="0" smtClean="0"/>
                        <a:t>Underwriting Commission</a:t>
                      </a:r>
                    </a:p>
                    <a:p>
                      <a:r>
                        <a:rPr lang="en-US" b="0" baseline="0" dirty="0" smtClean="0"/>
                        <a:t>Interest paid out f capital during construction </a:t>
                      </a:r>
                    </a:p>
                    <a:p>
                      <a:r>
                        <a:rPr lang="en-US" b="0" baseline="0" dirty="0" smtClean="0"/>
                        <a:t>Advertising suspense Account</a:t>
                      </a:r>
                    </a:p>
                    <a:p>
                      <a:r>
                        <a:rPr lang="en-US" b="1" baseline="0" dirty="0" smtClean="0"/>
                        <a:t>Profit and Loss account:</a:t>
                      </a:r>
                    </a:p>
                    <a:p>
                      <a:r>
                        <a:rPr lang="en-US" b="0" baseline="0" dirty="0" smtClean="0"/>
                        <a:t> Net Loss</a:t>
                      </a:r>
                    </a:p>
                    <a:p>
                      <a:endParaRPr lang="en-US" b="0" dirty="0" smtClean="0"/>
                    </a:p>
                    <a:p>
                      <a:endParaRPr lang="en-US" b="0" dirty="0" smtClean="0"/>
                    </a:p>
                  </a:txBody>
                  <a:tcPr/>
                </a:tc>
                <a:tc>
                  <a:txBody>
                    <a:bodyPr/>
                    <a:lstStyle/>
                    <a:p>
                      <a:pPr algn="ctr"/>
                      <a:r>
                        <a:rPr lang="en-US" dirty="0" smtClean="0"/>
                        <a:t>----</a:t>
                      </a:r>
                    </a:p>
                    <a:p>
                      <a:pPr algn="ctr"/>
                      <a:r>
                        <a:rPr lang="en-US" dirty="0" smtClean="0"/>
                        <a:t>----</a:t>
                      </a:r>
                    </a:p>
                    <a:p>
                      <a:pPr algn="ctr"/>
                      <a:endParaRPr lang="en-US" dirty="0" smtClean="0"/>
                    </a:p>
                    <a:p>
                      <a:pPr algn="ctr"/>
                      <a:r>
                        <a:rPr lang="en-US" dirty="0" smtClean="0"/>
                        <a:t>----</a:t>
                      </a:r>
                    </a:p>
                    <a:p>
                      <a:pPr algn="ctr"/>
                      <a:r>
                        <a:rPr lang="en-US" dirty="0" smtClean="0"/>
                        <a:t>----</a:t>
                      </a:r>
                    </a:p>
                    <a:p>
                      <a:pPr algn="ctr"/>
                      <a:r>
                        <a:rPr lang="en-US" dirty="0" smtClean="0"/>
                        <a:t>----</a:t>
                      </a:r>
                    </a:p>
                    <a:p>
                      <a:pPr algn="ctr"/>
                      <a:r>
                        <a:rPr lang="en-US" dirty="0" smtClean="0"/>
                        <a:t>----</a:t>
                      </a:r>
                    </a:p>
                    <a:p>
                      <a:pPr algn="ct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pPr algn="ctr">
                        <a:lnSpc>
                          <a:spcPct val="100000"/>
                        </a:lnSpc>
                        <a:spcBef>
                          <a:spcPts val="0"/>
                        </a:spcBef>
                        <a:spcAft>
                          <a:spcPts val="0"/>
                        </a:spcAft>
                      </a:pPr>
                      <a:endParaRPr lang="en-US" dirty="0" smtClean="0"/>
                    </a:p>
                    <a:p>
                      <a:pPr algn="ctr">
                        <a:lnSpc>
                          <a:spcPct val="100000"/>
                        </a:lnSpc>
                        <a:spcBef>
                          <a:spcPts val="0"/>
                        </a:spcBef>
                        <a:spcAft>
                          <a:spcPts val="0"/>
                        </a:spcAft>
                      </a:pPr>
                      <a:endParaRPr lang="en-US" dirty="0" smtClean="0"/>
                    </a:p>
                    <a:p>
                      <a:pPr algn="ctr">
                        <a:lnSpc>
                          <a:spcPct val="100000"/>
                        </a:lnSpc>
                        <a:spcBef>
                          <a:spcPts val="0"/>
                        </a:spcBef>
                        <a:spcAft>
                          <a:spcPts val="0"/>
                        </a:spcAft>
                      </a:pPr>
                      <a:r>
                        <a:rPr lang="en-US" dirty="0" smtClean="0"/>
                        <a:t>….</a:t>
                      </a:r>
                    </a:p>
                    <a:p>
                      <a:endParaRPr lang="en-US" dirty="0" smtClean="0"/>
                    </a:p>
                    <a:p>
                      <a:pPr algn="ctr">
                        <a:lnSpc>
                          <a:spcPct val="100000"/>
                        </a:lnSpc>
                        <a:spcBef>
                          <a:spcPts val="0"/>
                        </a:spcBef>
                        <a:spcAft>
                          <a:spcPts val="0"/>
                        </a:spcAft>
                      </a:pPr>
                      <a:endParaRPr lang="en-US" dirty="0" smtClean="0"/>
                    </a:p>
                  </a:txBody>
                  <a:tcPr/>
                </a:tc>
              </a:tr>
            </a:tbl>
          </a:graphicData>
        </a:graphic>
      </p:graphicFrame>
      <p:sp>
        <p:nvSpPr>
          <p:cNvPr id="14" name="TextBox 13"/>
          <p:cNvSpPr txBox="1"/>
          <p:nvPr/>
        </p:nvSpPr>
        <p:spPr>
          <a:xfrm>
            <a:off x="4495800" y="7174468"/>
            <a:ext cx="1066800" cy="369332"/>
          </a:xfrm>
          <a:prstGeom prst="rect">
            <a:avLst/>
          </a:prstGeom>
          <a:noFill/>
        </p:spPr>
        <p:txBody>
          <a:bodyPr wrap="square" rtlCol="0">
            <a:spAutoFit/>
          </a:bodyPr>
          <a:lstStyle/>
          <a:p>
            <a:r>
              <a:rPr lang="en-US" b="1" dirty="0" smtClean="0"/>
              <a:t>……</a:t>
            </a:r>
          </a:p>
        </p:txBody>
      </p:sp>
      <p:sp>
        <p:nvSpPr>
          <p:cNvPr id="16" name="TextBox 15"/>
          <p:cNvSpPr txBox="1"/>
          <p:nvPr/>
        </p:nvSpPr>
        <p:spPr>
          <a:xfrm>
            <a:off x="42672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7" name="TextBox 16"/>
          <p:cNvSpPr txBox="1"/>
          <p:nvPr/>
        </p:nvSpPr>
        <p:spPr>
          <a:xfrm>
            <a:off x="7848600" y="7315200"/>
            <a:ext cx="1295400" cy="381000"/>
          </a:xfrm>
          <a:prstGeom prst="rect">
            <a:avLst/>
          </a:prstGeom>
          <a:noFill/>
        </p:spPr>
        <p:txBody>
          <a:bodyPr wrap="square" rtlCol="0">
            <a:spAutoFit/>
          </a:bodyPr>
          <a:lstStyle/>
          <a:p>
            <a:r>
              <a:rPr lang="en-US" b="1" dirty="0" smtClean="0">
                <a:solidFill>
                  <a:schemeClr val="tx1">
                    <a:lumMod val="95000"/>
                    <a:lumOff val="5000"/>
                  </a:schemeClr>
                </a:solidFill>
              </a:rPr>
              <a:t>-------------</a:t>
            </a:r>
            <a:endParaRPr lang="en-US" b="1" dirty="0" smtClean="0"/>
          </a:p>
        </p:txBody>
      </p:sp>
      <p:sp>
        <p:nvSpPr>
          <p:cNvPr id="18" name="TextBox 17"/>
          <p:cNvSpPr txBox="1"/>
          <p:nvPr/>
        </p:nvSpPr>
        <p:spPr>
          <a:xfrm>
            <a:off x="8077200" y="7174468"/>
            <a:ext cx="1066800" cy="369332"/>
          </a:xfrm>
          <a:prstGeom prst="rect">
            <a:avLst/>
          </a:prstGeom>
          <a:noFill/>
        </p:spPr>
        <p:txBody>
          <a:bodyPr wrap="square" rtlCol="0">
            <a:spAutoFit/>
          </a:bodyPr>
          <a:lstStyle/>
          <a:p>
            <a:r>
              <a:rPr lang="en-US" b="1" dirty="0" smtClean="0"/>
              <a:t>……</a:t>
            </a:r>
          </a:p>
        </p:txBody>
      </p:sp>
      <p:sp>
        <p:nvSpPr>
          <p:cNvPr id="12" name="TextBox 11"/>
          <p:cNvSpPr txBox="1"/>
          <p:nvPr/>
        </p:nvSpPr>
        <p:spPr>
          <a:xfrm>
            <a:off x="42672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
        <p:nvSpPr>
          <p:cNvPr id="13" name="TextBox 12"/>
          <p:cNvSpPr txBox="1"/>
          <p:nvPr/>
        </p:nvSpPr>
        <p:spPr>
          <a:xfrm>
            <a:off x="7924800" y="7086600"/>
            <a:ext cx="1295400" cy="381000"/>
          </a:xfrm>
          <a:prstGeom prst="rect">
            <a:avLst/>
          </a:prstGeom>
          <a:noFill/>
        </p:spPr>
        <p:txBody>
          <a:bodyPr wrap="square" rtlCol="0">
            <a:spAutoFit/>
          </a:bodyPr>
          <a:lstStyle/>
          <a:p>
            <a:r>
              <a:rPr lang="en-US" dirty="0" smtClean="0">
                <a:solidFill>
                  <a:schemeClr val="tx1">
                    <a:lumMod val="95000"/>
                    <a:lumOff val="5000"/>
                  </a:schemeClr>
                </a:solidFill>
              </a:rPr>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191</TotalTime>
  <Words>837</Words>
  <Application>Microsoft Office PowerPoint</Application>
  <PresentationFormat>On-screen Show (4:3)</PresentationFormat>
  <Paragraphs>368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Dr.S.S.Jadhav Head, Dept of Commerce mrs.k.s.k. college beed</vt:lpstr>
      <vt:lpstr>COMPANY FINAL ACCOUNT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FINAL ACCOUNT</dc:title>
  <dc:creator>SR</dc:creator>
  <cp:lastModifiedBy>com_10</cp:lastModifiedBy>
  <cp:revision>52</cp:revision>
  <dcterms:created xsi:type="dcterms:W3CDTF">2010-12-10T11:02:52Z</dcterms:created>
  <dcterms:modified xsi:type="dcterms:W3CDTF">2017-11-29T06:02:57Z</dcterms:modified>
</cp:coreProperties>
</file>