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56" r:id="rId3"/>
    <p:sldId id="257" r:id="rId4"/>
    <p:sldId id="258" r:id="rId5"/>
    <p:sldId id="259" r:id="rId6"/>
    <p:sldId id="260" r:id="rId7"/>
    <p:sldId id="261" r:id="rId8"/>
    <p:sldId id="262" r:id="rId9"/>
    <p:sldId id="263" r:id="rId10"/>
    <p:sldId id="264" r:id="rId11"/>
    <p:sldId id="265" r:id="rId12"/>
    <p:sldId id="275" r:id="rId13"/>
    <p:sldId id="266" r:id="rId14"/>
    <p:sldId id="267" r:id="rId15"/>
    <p:sldId id="268" r:id="rId16"/>
    <p:sldId id="270" r:id="rId17"/>
    <p:sldId id="271" r:id="rId18"/>
    <p:sldId id="27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25/11/2017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25/11/2017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25/11/2017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25/11/2017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4.bin"/><Relationship Id="rId4" Type="http://schemas.openxmlformats.org/officeDocument/2006/relationships/image" Target="../media/image3.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7.wmf"/><Relationship Id="rId5" Type="http://schemas.openxmlformats.org/officeDocument/2006/relationships/oleObject" Target="../embeddings/oleObject7.bin"/><Relationship Id="rId4" Type="http://schemas.openxmlformats.org/officeDocument/2006/relationships/image" Target="../media/image6.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8.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0.wmf"/><Relationship Id="rId5" Type="http://schemas.openxmlformats.org/officeDocument/2006/relationships/oleObject" Target="../embeddings/oleObject10.bin"/><Relationship Id="rId4" Type="http://schemas.openxmlformats.org/officeDocument/2006/relationships/image" Target="../media/image9.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IN" sz="5400" dirty="0" err="1" smtClean="0">
                <a:solidFill>
                  <a:srgbClr val="0070C0"/>
                </a:solidFill>
                <a:latin typeface="Arabic Typesetting" pitchFamily="66" charset="-78"/>
                <a:cs typeface="Arabic Typesetting" pitchFamily="66" charset="-78"/>
              </a:rPr>
              <a:t>Dr.</a:t>
            </a:r>
            <a:r>
              <a:rPr lang="en-IN" sz="5400" dirty="0" smtClean="0">
                <a:solidFill>
                  <a:srgbClr val="0070C0"/>
                </a:solidFill>
                <a:latin typeface="Arabic Typesetting" pitchFamily="66" charset="-78"/>
                <a:cs typeface="Arabic Typesetting" pitchFamily="66" charset="-78"/>
              </a:rPr>
              <a:t> S. B </a:t>
            </a:r>
            <a:r>
              <a:rPr lang="en-IN" sz="5400" dirty="0" err="1" smtClean="0">
                <a:solidFill>
                  <a:srgbClr val="0070C0"/>
                </a:solidFill>
                <a:latin typeface="Arabic Typesetting" pitchFamily="66" charset="-78"/>
                <a:cs typeface="Arabic Typesetting" pitchFamily="66" charset="-78"/>
              </a:rPr>
              <a:t>Maulage</a:t>
            </a:r>
            <a:endParaRPr lang="en-IN" sz="5400" dirty="0" smtClean="0">
              <a:solidFill>
                <a:srgbClr val="0070C0"/>
              </a:solidFill>
              <a:latin typeface="Arabic Typesetting" pitchFamily="66" charset="-78"/>
              <a:cs typeface="Arabic Typesetting" pitchFamily="66" charset="-78"/>
            </a:endParaRPr>
          </a:p>
          <a:p>
            <a:pPr marL="0" indent="0" algn="ctr">
              <a:buNone/>
            </a:pPr>
            <a:r>
              <a:rPr lang="en-IN" sz="7200" dirty="0" err="1" smtClean="0">
                <a:solidFill>
                  <a:srgbClr val="0070C0"/>
                </a:solidFill>
                <a:latin typeface="Arabic Typesetting" pitchFamily="66" charset="-78"/>
                <a:cs typeface="Arabic Typesetting" pitchFamily="66" charset="-78"/>
              </a:rPr>
              <a:t>Dept</a:t>
            </a:r>
            <a:r>
              <a:rPr lang="en-IN" sz="7200" dirty="0" smtClean="0">
                <a:solidFill>
                  <a:srgbClr val="0070C0"/>
                </a:solidFill>
                <a:latin typeface="Arabic Typesetting" pitchFamily="66" charset="-78"/>
                <a:cs typeface="Arabic Typesetting" pitchFamily="66" charset="-78"/>
              </a:rPr>
              <a:t> of Chemistry</a:t>
            </a:r>
            <a:endParaRPr lang="en-US" sz="7200" dirty="0">
              <a:solidFill>
                <a:srgbClr val="0070C0"/>
              </a:solidFill>
              <a:latin typeface="Arabic Typesetting" pitchFamily="66" charset="-78"/>
              <a:cs typeface="Arabic Typesetting" pitchFamily="66" charset="-78"/>
            </a:endParaRPr>
          </a:p>
        </p:txBody>
      </p:sp>
    </p:spTree>
    <p:extLst>
      <p:ext uri="{BB962C8B-B14F-4D97-AF65-F5344CB8AC3E}">
        <p14:creationId xmlns:p14="http://schemas.microsoft.com/office/powerpoint/2010/main" val="2225231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Law of mass action and Equilibrium constant</a:t>
            </a:r>
            <a:endParaRPr lang="en-US" dirty="0">
              <a:solidFill>
                <a:srgbClr val="FF0000"/>
              </a:solidFill>
            </a:endParaRPr>
          </a:p>
        </p:txBody>
      </p:sp>
      <p:sp>
        <p:nvSpPr>
          <p:cNvPr id="3" name="Content Placeholder 2"/>
          <p:cNvSpPr>
            <a:spLocks noGrp="1"/>
          </p:cNvSpPr>
          <p:nvPr>
            <p:ph idx="1"/>
          </p:nvPr>
        </p:nvSpPr>
        <p:spPr/>
        <p:txBody>
          <a:bodyPr/>
          <a:lstStyle/>
          <a:p>
            <a:pPr>
              <a:buNone/>
            </a:pPr>
            <a:r>
              <a:rPr lang="en-US" b="1" i="1" dirty="0" smtClean="0">
                <a:solidFill>
                  <a:srgbClr val="0070C0"/>
                </a:solidFill>
              </a:rPr>
              <a:t>Goldberg</a:t>
            </a:r>
            <a:r>
              <a:rPr lang="en-US" b="1" dirty="0" smtClean="0">
                <a:solidFill>
                  <a:srgbClr val="0070C0"/>
                </a:solidFill>
              </a:rPr>
              <a:t> </a:t>
            </a:r>
            <a:r>
              <a:rPr lang="en-US" dirty="0" smtClean="0">
                <a:solidFill>
                  <a:srgbClr val="0070C0"/>
                </a:solidFill>
              </a:rPr>
              <a:t>and</a:t>
            </a:r>
            <a:r>
              <a:rPr lang="en-US" b="1" dirty="0" smtClean="0">
                <a:solidFill>
                  <a:srgbClr val="0070C0"/>
                </a:solidFill>
              </a:rPr>
              <a:t> </a:t>
            </a:r>
            <a:r>
              <a:rPr lang="en-US" b="1" i="1" dirty="0" err="1" smtClean="0">
                <a:solidFill>
                  <a:srgbClr val="0070C0"/>
                </a:solidFill>
              </a:rPr>
              <a:t>Waage</a:t>
            </a:r>
            <a:r>
              <a:rPr lang="en-US" dirty="0" smtClean="0">
                <a:solidFill>
                  <a:srgbClr val="0070C0"/>
                </a:solidFill>
              </a:rPr>
              <a:t> (1864):  	</a:t>
            </a:r>
          </a:p>
          <a:p>
            <a:pPr>
              <a:buNone/>
            </a:pPr>
            <a:r>
              <a:rPr lang="en-US" dirty="0" smtClean="0">
                <a:solidFill>
                  <a:srgbClr val="0070C0"/>
                </a:solidFill>
              </a:rPr>
              <a:t>“</a:t>
            </a:r>
            <a:r>
              <a:rPr lang="en-US" i="1" dirty="0" smtClean="0">
                <a:solidFill>
                  <a:srgbClr val="0070C0"/>
                </a:solidFill>
              </a:rPr>
              <a:t>The rate of a chemical reaction is directly proportional to the product of the molar concentrations of the reactants at a constant temperature at any given time.</a:t>
            </a:r>
            <a:r>
              <a:rPr lang="en-US" dirty="0" smtClean="0">
                <a:solidFill>
                  <a:srgbClr val="0070C0"/>
                </a:solidFill>
              </a:rPr>
              <a:t>”</a:t>
            </a:r>
          </a:p>
          <a:p>
            <a:pPr>
              <a:buNone/>
            </a:pPr>
            <a:endParaRPr lang="en-US" sz="2000" dirty="0" smtClean="0">
              <a:solidFill>
                <a:srgbClr val="0070C0"/>
              </a:solidFill>
            </a:endParaRPr>
          </a:p>
          <a:p>
            <a:pPr>
              <a:buNone/>
            </a:pPr>
            <a:r>
              <a:rPr lang="en-US" sz="2000" dirty="0" smtClean="0">
                <a:solidFill>
                  <a:srgbClr val="0070C0"/>
                </a:solidFill>
              </a:rPr>
              <a:t>	The molar concentration </a:t>
            </a:r>
            <a:r>
              <a:rPr lang="en-US" sz="2000" i="1" dirty="0" smtClean="0">
                <a:solidFill>
                  <a:srgbClr val="0070C0"/>
                </a:solidFill>
              </a:rPr>
              <a:t>i.e.</a:t>
            </a:r>
            <a:r>
              <a:rPr lang="en-US" sz="2000" dirty="0" smtClean="0">
                <a:solidFill>
                  <a:srgbClr val="0070C0"/>
                </a:solidFill>
              </a:rPr>
              <a:t> </a:t>
            </a:r>
            <a:r>
              <a:rPr lang="en-US" sz="2000" i="1" dirty="0" smtClean="0">
                <a:solidFill>
                  <a:srgbClr val="0070C0"/>
                </a:solidFill>
              </a:rPr>
              <a:t>number of moles per </a:t>
            </a:r>
            <a:r>
              <a:rPr lang="en-US" sz="2000" i="1" dirty="0" err="1" smtClean="0">
                <a:solidFill>
                  <a:srgbClr val="0070C0"/>
                </a:solidFill>
              </a:rPr>
              <a:t>litre</a:t>
            </a:r>
            <a:r>
              <a:rPr lang="en-US" sz="2000" dirty="0" smtClean="0">
                <a:solidFill>
                  <a:srgbClr val="0070C0"/>
                </a:solidFill>
              </a:rPr>
              <a:t> is also called </a:t>
            </a:r>
            <a:r>
              <a:rPr lang="en-US" sz="2000" i="1" dirty="0" smtClean="0">
                <a:solidFill>
                  <a:srgbClr val="0070C0"/>
                </a:solidFill>
              </a:rPr>
              <a:t>active mass</a:t>
            </a:r>
            <a:r>
              <a:rPr lang="en-US" sz="2000" dirty="0" smtClean="0">
                <a:solidFill>
                  <a:srgbClr val="0070C0"/>
                </a:solidFill>
              </a:rPr>
              <a:t>. For example, molar concentration of </a:t>
            </a:r>
            <a:r>
              <a:rPr lang="en-US" sz="2000" i="1" dirty="0" smtClean="0">
                <a:solidFill>
                  <a:srgbClr val="0070C0"/>
                </a:solidFill>
              </a:rPr>
              <a:t>A</a:t>
            </a:r>
            <a:r>
              <a:rPr lang="en-US" sz="2000" dirty="0" smtClean="0">
                <a:solidFill>
                  <a:srgbClr val="0070C0"/>
                </a:solidFill>
              </a:rPr>
              <a:t> is expressed as [</a:t>
            </a:r>
            <a:r>
              <a:rPr lang="en-US" sz="2000" i="1" dirty="0" smtClean="0">
                <a:solidFill>
                  <a:srgbClr val="0070C0"/>
                </a:solidFill>
              </a:rPr>
              <a:t>A</a:t>
            </a:r>
            <a:r>
              <a:rPr lang="en-US" sz="2000" dirty="0" smtClean="0">
                <a:solidFill>
                  <a:srgbClr val="0070C0"/>
                </a:solidFill>
              </a:rPr>
              <a:t>].</a:t>
            </a:r>
          </a:p>
          <a:p>
            <a:pPr>
              <a:buNone/>
            </a:pPr>
            <a:endParaRPr lang="en-US" sz="2000" dirty="0" smtClean="0">
              <a:solidFill>
                <a:srgbClr val="0070C0"/>
              </a:solidFill>
            </a:endParaRPr>
          </a:p>
          <a:p>
            <a:pPr>
              <a:buNone/>
            </a:pPr>
            <a:endParaRPr lang="en-US" dirty="0">
              <a:solidFill>
                <a:srgbClr val="0070C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buNone/>
            </a:pPr>
            <a:r>
              <a:rPr lang="en-US" dirty="0" smtClean="0">
                <a:solidFill>
                  <a:srgbClr val="0070C0"/>
                </a:solidFill>
              </a:rPr>
              <a:t>Consider a simple reversible reaction</a:t>
            </a:r>
          </a:p>
          <a:p>
            <a:pPr>
              <a:buNone/>
            </a:pPr>
            <a:r>
              <a:rPr lang="en-US" i="1" dirty="0" smtClean="0">
                <a:solidFill>
                  <a:srgbClr val="0070C0"/>
                </a:solidFill>
              </a:rPr>
              <a:t>a</a:t>
            </a:r>
            <a:r>
              <a:rPr lang="en-US" dirty="0" smtClean="0">
                <a:solidFill>
                  <a:srgbClr val="0070C0"/>
                </a:solidFill>
              </a:rPr>
              <a:t> </a:t>
            </a:r>
            <a:r>
              <a:rPr lang="en-US" dirty="0" err="1" smtClean="0">
                <a:solidFill>
                  <a:srgbClr val="0070C0"/>
                </a:solidFill>
              </a:rPr>
              <a:t>A</a:t>
            </a:r>
            <a:r>
              <a:rPr lang="en-US" dirty="0" smtClean="0">
                <a:solidFill>
                  <a:srgbClr val="0070C0"/>
                </a:solidFill>
              </a:rPr>
              <a:t> + </a:t>
            </a:r>
            <a:r>
              <a:rPr lang="en-US" i="1" dirty="0" smtClean="0">
                <a:solidFill>
                  <a:srgbClr val="0070C0"/>
                </a:solidFill>
              </a:rPr>
              <a:t>b</a:t>
            </a:r>
            <a:r>
              <a:rPr lang="en-US" dirty="0" smtClean="0">
                <a:solidFill>
                  <a:srgbClr val="0070C0"/>
                </a:solidFill>
              </a:rPr>
              <a:t> </a:t>
            </a:r>
            <a:r>
              <a:rPr lang="en-US" dirty="0" err="1" smtClean="0">
                <a:solidFill>
                  <a:srgbClr val="0070C0"/>
                </a:solidFill>
              </a:rPr>
              <a:t>B</a:t>
            </a:r>
            <a:r>
              <a:rPr lang="en-US" dirty="0" smtClean="0">
                <a:solidFill>
                  <a:srgbClr val="0070C0"/>
                </a:solidFill>
              </a:rPr>
              <a:t>                 </a:t>
            </a:r>
            <a:r>
              <a:rPr lang="en-US" i="1" dirty="0" smtClean="0">
                <a:solidFill>
                  <a:srgbClr val="0070C0"/>
                </a:solidFill>
              </a:rPr>
              <a:t>c</a:t>
            </a:r>
            <a:r>
              <a:rPr lang="en-US" dirty="0" smtClean="0">
                <a:solidFill>
                  <a:srgbClr val="0070C0"/>
                </a:solidFill>
              </a:rPr>
              <a:t> </a:t>
            </a:r>
            <a:r>
              <a:rPr lang="en-US" dirty="0" err="1" smtClean="0">
                <a:solidFill>
                  <a:srgbClr val="0070C0"/>
                </a:solidFill>
              </a:rPr>
              <a:t>C</a:t>
            </a:r>
            <a:r>
              <a:rPr lang="en-US" dirty="0" smtClean="0">
                <a:solidFill>
                  <a:srgbClr val="0070C0"/>
                </a:solidFill>
              </a:rPr>
              <a:t> + </a:t>
            </a:r>
            <a:r>
              <a:rPr lang="en-US" i="1" dirty="0" smtClean="0">
                <a:solidFill>
                  <a:srgbClr val="0070C0"/>
                </a:solidFill>
              </a:rPr>
              <a:t>d</a:t>
            </a:r>
            <a:r>
              <a:rPr lang="en-US" dirty="0" smtClean="0">
                <a:solidFill>
                  <a:srgbClr val="0070C0"/>
                </a:solidFill>
              </a:rPr>
              <a:t> </a:t>
            </a:r>
            <a:r>
              <a:rPr lang="en-US" dirty="0" err="1" smtClean="0">
                <a:solidFill>
                  <a:srgbClr val="0070C0"/>
                </a:solidFill>
              </a:rPr>
              <a:t>D</a:t>
            </a:r>
            <a:r>
              <a:rPr lang="en-US" dirty="0" smtClean="0">
                <a:solidFill>
                  <a:srgbClr val="0070C0"/>
                </a:solidFill>
              </a:rPr>
              <a:t> </a:t>
            </a:r>
          </a:p>
          <a:p>
            <a:r>
              <a:rPr lang="en-US" dirty="0" smtClean="0">
                <a:solidFill>
                  <a:srgbClr val="0070C0"/>
                </a:solidFill>
              </a:rPr>
              <a:t>According to law of mass action </a:t>
            </a:r>
          </a:p>
          <a:p>
            <a:pPr>
              <a:buNone/>
            </a:pPr>
            <a:r>
              <a:rPr lang="en-US" dirty="0" smtClean="0">
                <a:solidFill>
                  <a:srgbClr val="0070C0"/>
                </a:solidFill>
              </a:rPr>
              <a:t>	</a:t>
            </a:r>
          </a:p>
          <a:p>
            <a:pPr>
              <a:buNone/>
            </a:pPr>
            <a:r>
              <a:rPr lang="en-US" dirty="0" smtClean="0">
                <a:solidFill>
                  <a:srgbClr val="0070C0"/>
                </a:solidFill>
              </a:rPr>
              <a:t>Rate of forward reaction </a:t>
            </a:r>
          </a:p>
          <a:p>
            <a:pPr>
              <a:buNone/>
            </a:pPr>
            <a:r>
              <a:rPr lang="en-US" dirty="0" smtClean="0">
                <a:solidFill>
                  <a:srgbClr val="0070C0"/>
                </a:solidFill>
              </a:rPr>
              <a:t>	</a:t>
            </a:r>
          </a:p>
          <a:p>
            <a:pPr>
              <a:buNone/>
            </a:pPr>
            <a:r>
              <a:rPr lang="en-US" dirty="0" smtClean="0">
                <a:solidFill>
                  <a:srgbClr val="0070C0"/>
                </a:solidFill>
              </a:rPr>
              <a:t> Rate of backward reaction </a:t>
            </a:r>
          </a:p>
          <a:p>
            <a:pPr>
              <a:buNone/>
            </a:pPr>
            <a:endParaRPr lang="en-US" dirty="0" smtClean="0">
              <a:solidFill>
                <a:srgbClr val="0070C0"/>
              </a:solidFill>
            </a:endParaRPr>
          </a:p>
          <a:p>
            <a:pPr>
              <a:buNone/>
            </a:pPr>
            <a:endParaRPr lang="en-US" dirty="0">
              <a:solidFill>
                <a:srgbClr val="0070C0"/>
              </a:solidFill>
            </a:endParaRPr>
          </a:p>
        </p:txBody>
      </p:sp>
      <p:sp>
        <p:nvSpPr>
          <p:cNvPr id="4" name="Left-Right Arrow 3"/>
          <p:cNvSpPr/>
          <p:nvPr/>
        </p:nvSpPr>
        <p:spPr>
          <a:xfrm>
            <a:off x="2209800" y="990600"/>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050" name="Object 2"/>
          <p:cNvGraphicFramePr>
            <a:graphicFrameLocks noChangeAspect="1"/>
          </p:cNvGraphicFramePr>
          <p:nvPr/>
        </p:nvGraphicFramePr>
        <p:xfrm>
          <a:off x="5257800" y="2590800"/>
          <a:ext cx="3016250" cy="482600"/>
        </p:xfrm>
        <a:graphic>
          <a:graphicData uri="http://schemas.openxmlformats.org/presentationml/2006/ole">
            <mc:AlternateContent xmlns:mc="http://schemas.openxmlformats.org/markup-compatibility/2006">
              <mc:Choice xmlns:v="urn:schemas-microsoft-com:vml" Requires="v">
                <p:oleObj spid="_x0000_s2052" name="Equation" r:id="rId3" imgW="1587240" imgH="253800" progId="Equation.3">
                  <p:embed/>
                </p:oleObj>
              </mc:Choice>
              <mc:Fallback>
                <p:oleObj name="Equation" r:id="rId3" imgW="1587240" imgH="253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7800" y="2590800"/>
                        <a:ext cx="3016250"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51" name="Object 3"/>
          <p:cNvGraphicFramePr>
            <a:graphicFrameLocks noChangeAspect="1"/>
          </p:cNvGraphicFramePr>
          <p:nvPr/>
        </p:nvGraphicFramePr>
        <p:xfrm>
          <a:off x="5257800" y="3886200"/>
          <a:ext cx="3392905" cy="457200"/>
        </p:xfrm>
        <a:graphic>
          <a:graphicData uri="http://schemas.openxmlformats.org/presentationml/2006/ole">
            <mc:AlternateContent xmlns:mc="http://schemas.openxmlformats.org/markup-compatibility/2006">
              <mc:Choice xmlns:v="urn:schemas-microsoft-com:vml" Requires="v">
                <p:oleObj spid="_x0000_s2053" name="Equation" r:id="rId5" imgW="1562040" imgH="241200" progId="Equation.3">
                  <p:embed/>
                </p:oleObj>
              </mc:Choice>
              <mc:Fallback>
                <p:oleObj name="Equation" r:id="rId5" imgW="1562040" imgH="241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57800" y="3886200"/>
                        <a:ext cx="339290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lstStyle/>
          <a:p>
            <a:r>
              <a:rPr lang="en-US" dirty="0" smtClean="0">
                <a:solidFill>
                  <a:srgbClr val="0070C0"/>
                </a:solidFill>
              </a:rPr>
              <a:t>At equilibrium ,</a:t>
            </a:r>
          </a:p>
          <a:p>
            <a:r>
              <a:rPr lang="en-US" dirty="0" smtClean="0">
                <a:solidFill>
                  <a:srgbClr val="0070C0"/>
                </a:solidFill>
              </a:rPr>
              <a:t>Rate of forward reaction = Rate of backward reaction</a:t>
            </a:r>
          </a:p>
          <a:p>
            <a:endParaRPr lang="en-US" dirty="0" smtClean="0">
              <a:solidFill>
                <a:srgbClr val="0070C0"/>
              </a:solidFill>
            </a:endParaRPr>
          </a:p>
          <a:p>
            <a:pPr>
              <a:buNone/>
            </a:pPr>
            <a:endParaRPr lang="en-US" dirty="0" smtClean="0">
              <a:solidFill>
                <a:srgbClr val="0070C0"/>
              </a:solidFill>
            </a:endParaRPr>
          </a:p>
          <a:p>
            <a:pPr>
              <a:buNone/>
            </a:pPr>
            <a:endParaRPr lang="en-US" dirty="0" smtClean="0">
              <a:solidFill>
                <a:srgbClr val="0070C0"/>
              </a:solidFill>
            </a:endParaRPr>
          </a:p>
          <a:p>
            <a:pPr>
              <a:buNone/>
            </a:pPr>
            <a:endParaRPr lang="en-US" dirty="0" smtClean="0">
              <a:solidFill>
                <a:srgbClr val="0070C0"/>
              </a:solidFill>
            </a:endParaRPr>
          </a:p>
          <a:p>
            <a:pPr>
              <a:buNone/>
            </a:pPr>
            <a:endParaRPr lang="en-US" dirty="0" smtClean="0">
              <a:solidFill>
                <a:srgbClr val="0070C0"/>
              </a:solidFill>
            </a:endParaRPr>
          </a:p>
          <a:p>
            <a:pPr>
              <a:buNone/>
            </a:pPr>
            <a:r>
              <a:rPr lang="en-US" dirty="0" smtClean="0">
                <a:solidFill>
                  <a:srgbClr val="0070C0"/>
                </a:solidFill>
              </a:rPr>
              <a:t>Where,  is called equilibrium constant.</a:t>
            </a:r>
          </a:p>
          <a:p>
            <a:pPr>
              <a:buNone/>
            </a:pPr>
            <a:endParaRPr lang="en-US" dirty="0">
              <a:solidFill>
                <a:srgbClr val="0070C0"/>
              </a:solidFill>
            </a:endParaRPr>
          </a:p>
        </p:txBody>
      </p:sp>
      <p:graphicFrame>
        <p:nvGraphicFramePr>
          <p:cNvPr id="3074" name="Object 2"/>
          <p:cNvGraphicFramePr>
            <a:graphicFrameLocks noChangeAspect="1"/>
          </p:cNvGraphicFramePr>
          <p:nvPr/>
        </p:nvGraphicFramePr>
        <p:xfrm>
          <a:off x="2133600" y="2209800"/>
          <a:ext cx="4876800" cy="560659"/>
        </p:xfrm>
        <a:graphic>
          <a:graphicData uri="http://schemas.openxmlformats.org/presentationml/2006/ole">
            <mc:AlternateContent xmlns:mc="http://schemas.openxmlformats.org/markup-compatibility/2006">
              <mc:Choice xmlns:v="urn:schemas-microsoft-com:vml" Requires="v">
                <p:oleObj spid="_x0000_s3076" name="Equation" r:id="rId3" imgW="1562040" imgH="253800" progId="Equation.3">
                  <p:embed/>
                </p:oleObj>
              </mc:Choice>
              <mc:Fallback>
                <p:oleObj name="Equation" r:id="rId3" imgW="1562040" imgH="253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2209800"/>
                        <a:ext cx="4876800" cy="560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75" name="Object 3"/>
          <p:cNvGraphicFramePr>
            <a:graphicFrameLocks noChangeAspect="1"/>
          </p:cNvGraphicFramePr>
          <p:nvPr/>
        </p:nvGraphicFramePr>
        <p:xfrm>
          <a:off x="1981200" y="2895600"/>
          <a:ext cx="4419600" cy="1529862"/>
        </p:xfrm>
        <a:graphic>
          <a:graphicData uri="http://schemas.openxmlformats.org/presentationml/2006/ole">
            <mc:AlternateContent xmlns:mc="http://schemas.openxmlformats.org/markup-compatibility/2006">
              <mc:Choice xmlns:v="urn:schemas-microsoft-com:vml" Requires="v">
                <p:oleObj spid="_x0000_s3077" name="Equation" r:id="rId5" imgW="1320480" imgH="457200" progId="Equation.3">
                  <p:embed/>
                </p:oleObj>
              </mc:Choice>
              <mc:Fallback>
                <p:oleObj name="Equation" r:id="rId5" imgW="1320480" imgH="457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1200" y="2895600"/>
                        <a:ext cx="4419600" cy="1529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Characteristics of equilibrium constant</a:t>
            </a:r>
            <a:endParaRPr lang="en-US" dirty="0">
              <a:solidFill>
                <a:srgbClr val="FF0000"/>
              </a:solidFill>
            </a:endParaRPr>
          </a:p>
        </p:txBody>
      </p:sp>
      <p:sp>
        <p:nvSpPr>
          <p:cNvPr id="3" name="Content Placeholder 2"/>
          <p:cNvSpPr>
            <a:spLocks noGrp="1"/>
          </p:cNvSpPr>
          <p:nvPr>
            <p:ph idx="1"/>
          </p:nvPr>
        </p:nvSpPr>
        <p:spPr/>
        <p:txBody>
          <a:bodyPr>
            <a:normAutofit fontScale="92500"/>
          </a:bodyPr>
          <a:lstStyle/>
          <a:p>
            <a:r>
              <a:rPr lang="en-US" dirty="0" smtClean="0">
                <a:solidFill>
                  <a:srgbClr val="0070C0"/>
                </a:solidFill>
              </a:rPr>
              <a:t>(1) </a:t>
            </a:r>
            <a:r>
              <a:rPr lang="en-US" i="1" dirty="0" smtClean="0">
                <a:solidFill>
                  <a:srgbClr val="0070C0"/>
                </a:solidFill>
              </a:rPr>
              <a:t>The value of equilibrium constant is independent of the original concentration of reactants.</a:t>
            </a:r>
            <a:r>
              <a:rPr lang="en-US" b="1" dirty="0" smtClean="0">
                <a:solidFill>
                  <a:srgbClr val="0070C0"/>
                </a:solidFill>
              </a:rPr>
              <a:t> </a:t>
            </a:r>
            <a:endParaRPr lang="en-US" dirty="0" smtClean="0">
              <a:solidFill>
                <a:srgbClr val="0070C0"/>
              </a:solidFill>
            </a:endParaRPr>
          </a:p>
          <a:p>
            <a:r>
              <a:rPr lang="en-US" dirty="0" smtClean="0">
                <a:solidFill>
                  <a:srgbClr val="0070C0"/>
                </a:solidFill>
              </a:rPr>
              <a:t>(2) </a:t>
            </a:r>
            <a:r>
              <a:rPr lang="en-US" i="1" dirty="0" smtClean="0">
                <a:solidFill>
                  <a:srgbClr val="0070C0"/>
                </a:solidFill>
              </a:rPr>
              <a:t>The equilibrium constant has a definite value for every reaction at a particular temperature.</a:t>
            </a:r>
            <a:r>
              <a:rPr lang="en-US" b="1" dirty="0" smtClean="0">
                <a:solidFill>
                  <a:srgbClr val="0070C0"/>
                </a:solidFill>
              </a:rPr>
              <a:t> </a:t>
            </a:r>
            <a:r>
              <a:rPr lang="en-US" dirty="0" smtClean="0">
                <a:solidFill>
                  <a:srgbClr val="0070C0"/>
                </a:solidFill>
              </a:rPr>
              <a:t>However, it varies with change in temperature. </a:t>
            </a:r>
          </a:p>
          <a:p>
            <a:r>
              <a:rPr lang="en-US" dirty="0" smtClean="0">
                <a:solidFill>
                  <a:srgbClr val="0070C0"/>
                </a:solidFill>
              </a:rPr>
              <a:t>(3) </a:t>
            </a:r>
            <a:r>
              <a:rPr lang="en-US" i="1" dirty="0" smtClean="0">
                <a:solidFill>
                  <a:srgbClr val="0070C0"/>
                </a:solidFill>
              </a:rPr>
              <a:t>For a reversible reaction, the equilibrium constant for the forward reaction is inverse of the equilibrium constant for the backward reaction.</a:t>
            </a:r>
            <a:endParaRPr lang="en-US" dirty="0" smtClean="0">
              <a:solidFill>
                <a:srgbClr val="0070C0"/>
              </a:solidFill>
            </a:endParaRPr>
          </a:p>
          <a:p>
            <a:pPr>
              <a:buNone/>
            </a:pPr>
            <a:endParaRPr lang="en-US" dirty="0">
              <a:solidFill>
                <a:srgbClr val="0070C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buNone/>
            </a:pPr>
            <a:r>
              <a:rPr lang="en-US" dirty="0" smtClean="0">
                <a:solidFill>
                  <a:srgbClr val="0070C0"/>
                </a:solidFill>
              </a:rPr>
              <a:t>In general,  </a:t>
            </a:r>
          </a:p>
          <a:p>
            <a:pPr>
              <a:buNone/>
            </a:pPr>
            <a:endParaRPr lang="en-US" dirty="0" smtClean="0">
              <a:solidFill>
                <a:srgbClr val="0070C0"/>
              </a:solidFill>
            </a:endParaRPr>
          </a:p>
          <a:p>
            <a:r>
              <a:rPr lang="en-US" dirty="0" smtClean="0">
                <a:solidFill>
                  <a:srgbClr val="0070C0"/>
                </a:solidFill>
              </a:rPr>
              <a:t>(4) </a:t>
            </a:r>
            <a:r>
              <a:rPr lang="en-US" i="1" dirty="0" smtClean="0">
                <a:solidFill>
                  <a:srgbClr val="0070C0"/>
                </a:solidFill>
              </a:rPr>
              <a:t>The value of an equilibrium constant tells the extent to which a reaction proceeds in the forward or reverse direction</a:t>
            </a:r>
            <a:r>
              <a:rPr lang="en-US" dirty="0" smtClean="0">
                <a:solidFill>
                  <a:srgbClr val="0070C0"/>
                </a:solidFill>
              </a:rPr>
              <a:t>. </a:t>
            </a:r>
          </a:p>
          <a:p>
            <a:r>
              <a:rPr lang="en-US" dirty="0" smtClean="0">
                <a:solidFill>
                  <a:srgbClr val="0070C0"/>
                </a:solidFill>
              </a:rPr>
              <a:t>(5) </a:t>
            </a:r>
            <a:r>
              <a:rPr lang="en-US" i="1" dirty="0" smtClean="0">
                <a:solidFill>
                  <a:srgbClr val="0070C0"/>
                </a:solidFill>
              </a:rPr>
              <a:t>The equilibrium constant is independent of the presence of catalyst.</a:t>
            </a:r>
            <a:r>
              <a:rPr lang="en-US" dirty="0" smtClean="0">
                <a:solidFill>
                  <a:srgbClr val="0070C0"/>
                </a:solidFill>
              </a:rPr>
              <a:t> </a:t>
            </a:r>
          </a:p>
          <a:p>
            <a:r>
              <a:rPr lang="en-US" dirty="0" smtClean="0">
                <a:solidFill>
                  <a:srgbClr val="0070C0"/>
                </a:solidFill>
              </a:rPr>
              <a:t>(6) </a:t>
            </a:r>
            <a:r>
              <a:rPr lang="en-US" i="1" dirty="0" smtClean="0">
                <a:solidFill>
                  <a:srgbClr val="0070C0"/>
                </a:solidFill>
              </a:rPr>
              <a:t>The value of equilibrium constant changes with the change of temperature</a:t>
            </a:r>
            <a:r>
              <a:rPr lang="en-US" dirty="0" smtClean="0">
                <a:solidFill>
                  <a:srgbClr val="0070C0"/>
                </a:solidFill>
              </a:rPr>
              <a:t>.</a:t>
            </a:r>
          </a:p>
          <a:p>
            <a:pPr>
              <a:buNone/>
            </a:pPr>
            <a:endParaRPr lang="en-US" dirty="0" smtClean="0">
              <a:solidFill>
                <a:srgbClr val="0070C0"/>
              </a:solidFill>
            </a:endParaRPr>
          </a:p>
        </p:txBody>
      </p:sp>
      <p:graphicFrame>
        <p:nvGraphicFramePr>
          <p:cNvPr id="4098" name="Object 2"/>
          <p:cNvGraphicFramePr>
            <a:graphicFrameLocks noChangeAspect="1"/>
          </p:cNvGraphicFramePr>
          <p:nvPr/>
        </p:nvGraphicFramePr>
        <p:xfrm>
          <a:off x="2971800" y="457199"/>
          <a:ext cx="2971800" cy="732183"/>
        </p:xfrm>
        <a:graphic>
          <a:graphicData uri="http://schemas.openxmlformats.org/presentationml/2006/ole">
            <mc:AlternateContent xmlns:mc="http://schemas.openxmlformats.org/markup-compatibility/2006">
              <mc:Choice xmlns:v="urn:schemas-microsoft-com:vml" Requires="v">
                <p:oleObj spid="_x0000_s4099" name="Equation" r:id="rId3" imgW="1752480" imgH="431640" progId="Equation.3">
                  <p:embed/>
                </p:oleObj>
              </mc:Choice>
              <mc:Fallback>
                <p:oleObj name="Equation" r:id="rId3" imgW="1752480" imgH="431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1800" y="457199"/>
                        <a:ext cx="2971800" cy="732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Applications of equilibrium constant </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a:buNone/>
            </a:pPr>
            <a:r>
              <a:rPr lang="en-US" dirty="0" smtClean="0">
                <a:solidFill>
                  <a:srgbClr val="0070C0"/>
                </a:solidFill>
              </a:rPr>
              <a:t>(1)</a:t>
            </a:r>
            <a:r>
              <a:rPr lang="en-US" b="1" dirty="0" smtClean="0">
                <a:solidFill>
                  <a:srgbClr val="0070C0"/>
                </a:solidFill>
              </a:rPr>
              <a:t> </a:t>
            </a:r>
            <a:r>
              <a:rPr lang="en-US" dirty="0" smtClean="0">
                <a:solidFill>
                  <a:srgbClr val="0070C0"/>
                </a:solidFill>
              </a:rPr>
              <a:t>Judging the extent of reaction</a:t>
            </a:r>
          </a:p>
          <a:p>
            <a:pPr marL="571500" indent="-571500">
              <a:buAutoNum type="romanLcParenBoth"/>
            </a:pPr>
            <a:r>
              <a:rPr lang="en-US" dirty="0" smtClean="0">
                <a:solidFill>
                  <a:srgbClr val="0070C0"/>
                </a:solidFill>
              </a:rPr>
              <a:t>If ,  	products predominate over reactants. If  is very large, the reaction proceeds almost all the way to completion.</a:t>
            </a:r>
          </a:p>
          <a:p>
            <a:pPr marL="571500" indent="-571500">
              <a:buAutoNum type="romanLcParenBoth"/>
            </a:pPr>
            <a:r>
              <a:rPr lang="en-US" dirty="0" smtClean="0">
                <a:solidFill>
                  <a:srgbClr val="0070C0"/>
                </a:solidFill>
              </a:rPr>
              <a:t>If , 		reactants predominate over products. If </a:t>
            </a:r>
            <a:r>
              <a:rPr lang="en-US" dirty="0" err="1" smtClean="0">
                <a:solidFill>
                  <a:srgbClr val="0070C0"/>
                </a:solidFill>
              </a:rPr>
              <a:t>K</a:t>
            </a:r>
            <a:r>
              <a:rPr lang="en-US" baseline="-25000" dirty="0" err="1" smtClean="0">
                <a:solidFill>
                  <a:srgbClr val="0070C0"/>
                </a:solidFill>
              </a:rPr>
              <a:t>c</a:t>
            </a:r>
            <a:r>
              <a:rPr lang="en-US" dirty="0" smtClean="0">
                <a:solidFill>
                  <a:srgbClr val="0070C0"/>
                </a:solidFill>
              </a:rPr>
              <a:t> is very small, the reaction proceeds hardly at all.</a:t>
            </a:r>
          </a:p>
          <a:p>
            <a:pPr marL="571500" indent="-571500">
              <a:buFont typeface="Arial" pitchFamily="34" charset="0"/>
              <a:buAutoNum type="romanLcParenBoth"/>
            </a:pPr>
            <a:r>
              <a:rPr lang="en-US" dirty="0" smtClean="0">
                <a:solidFill>
                  <a:srgbClr val="0070C0"/>
                </a:solidFill>
              </a:rPr>
              <a:t>(iii) If </a:t>
            </a:r>
            <a:r>
              <a:rPr lang="en-US" dirty="0" err="1" smtClean="0">
                <a:solidFill>
                  <a:srgbClr val="0070C0"/>
                </a:solidFill>
              </a:rPr>
              <a:t>Kc</a:t>
            </a:r>
            <a:r>
              <a:rPr lang="en-US" dirty="0" smtClean="0">
                <a:solidFill>
                  <a:srgbClr val="0070C0"/>
                </a:solidFill>
              </a:rPr>
              <a:t> is in the range 10</a:t>
            </a:r>
            <a:r>
              <a:rPr lang="en-US" baseline="30000" dirty="0" smtClean="0">
                <a:solidFill>
                  <a:srgbClr val="0070C0"/>
                </a:solidFill>
              </a:rPr>
              <a:t>-3</a:t>
            </a:r>
            <a:r>
              <a:rPr lang="en-US" dirty="0" smtClean="0">
                <a:solidFill>
                  <a:srgbClr val="0070C0"/>
                </a:solidFill>
              </a:rPr>
              <a:t> to 10</a:t>
            </a:r>
            <a:r>
              <a:rPr lang="en-US" baseline="30000" dirty="0" smtClean="0">
                <a:solidFill>
                  <a:srgbClr val="0070C0"/>
                </a:solidFill>
              </a:rPr>
              <a:t>3</a:t>
            </a:r>
            <a:r>
              <a:rPr lang="en-US" dirty="0" smtClean="0">
                <a:solidFill>
                  <a:srgbClr val="0070C0"/>
                </a:solidFill>
              </a:rPr>
              <a:t>, </a:t>
            </a:r>
            <a:r>
              <a:rPr lang="en-US" dirty="0" err="1" smtClean="0">
                <a:solidFill>
                  <a:srgbClr val="0070C0"/>
                </a:solidFill>
              </a:rPr>
              <a:t>appreaciable</a:t>
            </a:r>
            <a:r>
              <a:rPr lang="en-US" dirty="0" smtClean="0">
                <a:solidFill>
                  <a:srgbClr val="0070C0"/>
                </a:solidFill>
              </a:rPr>
              <a:t> concentration of both reactants and products are present. </a:t>
            </a:r>
            <a:endParaRPr lang="en-US" dirty="0">
              <a:solidFill>
                <a:srgbClr val="0070C0"/>
              </a:solidFill>
            </a:endParaRPr>
          </a:p>
        </p:txBody>
      </p:sp>
      <p:graphicFrame>
        <p:nvGraphicFramePr>
          <p:cNvPr id="5122" name="Object 2"/>
          <p:cNvGraphicFramePr>
            <a:graphicFrameLocks noChangeAspect="1"/>
          </p:cNvGraphicFramePr>
          <p:nvPr/>
        </p:nvGraphicFramePr>
        <p:xfrm>
          <a:off x="1371600" y="2133600"/>
          <a:ext cx="914400" cy="354563"/>
        </p:xfrm>
        <a:graphic>
          <a:graphicData uri="http://schemas.openxmlformats.org/presentationml/2006/ole">
            <mc:AlternateContent xmlns:mc="http://schemas.openxmlformats.org/markup-compatibility/2006">
              <mc:Choice xmlns:v="urn:schemas-microsoft-com:vml" Requires="v">
                <p:oleObj spid="_x0000_s5124" name="Equation" r:id="rId3" imgW="622080" imgH="241200" progId="Equation.3">
                  <p:embed/>
                </p:oleObj>
              </mc:Choice>
              <mc:Fallback>
                <p:oleObj name="Equation" r:id="rId3" imgW="62208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2133600"/>
                        <a:ext cx="914400" cy="35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123" name="Object 3"/>
          <p:cNvGraphicFramePr>
            <a:graphicFrameLocks noChangeAspect="1"/>
          </p:cNvGraphicFramePr>
          <p:nvPr/>
        </p:nvGraphicFramePr>
        <p:xfrm>
          <a:off x="1676400" y="3429000"/>
          <a:ext cx="1295400" cy="410210"/>
        </p:xfrm>
        <a:graphic>
          <a:graphicData uri="http://schemas.openxmlformats.org/presentationml/2006/ole">
            <mc:AlternateContent xmlns:mc="http://schemas.openxmlformats.org/markup-compatibility/2006">
              <mc:Choice xmlns:v="urn:schemas-microsoft-com:vml" Requires="v">
                <p:oleObj spid="_x0000_s5125" name="Equation" r:id="rId5" imgW="609480" imgH="241200" progId="Equation.3">
                  <p:embed/>
                </p:oleObj>
              </mc:Choice>
              <mc:Fallback>
                <p:oleObj name="Equation" r:id="rId5" imgW="609480" imgH="241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76400" y="3429000"/>
                        <a:ext cx="1295400" cy="410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rgbClr val="0070C0"/>
                </a:solidFill>
              </a:rPr>
              <a:t>(2) Predicting the direction of reaction</a:t>
            </a:r>
            <a:r>
              <a:rPr lang="en-US" b="1" dirty="0" smtClean="0">
                <a:solidFill>
                  <a:srgbClr val="0070C0"/>
                </a:solidFill>
              </a:rPr>
              <a:t> </a:t>
            </a:r>
            <a:r>
              <a:rPr lang="en-US" dirty="0" smtClean="0">
                <a:solidFill>
                  <a:srgbClr val="0070C0"/>
                </a:solidFill>
              </a:rPr>
              <a:t>: The concentration ratio, </a:t>
            </a:r>
            <a:r>
              <a:rPr lang="en-US" i="1" dirty="0" smtClean="0">
                <a:solidFill>
                  <a:srgbClr val="0070C0"/>
                </a:solidFill>
              </a:rPr>
              <a:t>i.e.</a:t>
            </a:r>
            <a:r>
              <a:rPr lang="en-US" dirty="0" smtClean="0">
                <a:solidFill>
                  <a:srgbClr val="0070C0"/>
                </a:solidFill>
              </a:rPr>
              <a:t>, ratio of the product of concentrations of products to that of reactants is also known as </a:t>
            </a:r>
            <a:r>
              <a:rPr lang="en-US" i="1" dirty="0" smtClean="0">
                <a:solidFill>
                  <a:srgbClr val="0070C0"/>
                </a:solidFill>
              </a:rPr>
              <a:t>concentration quotient</a:t>
            </a:r>
            <a:r>
              <a:rPr lang="en-US" dirty="0" smtClean="0">
                <a:solidFill>
                  <a:srgbClr val="0070C0"/>
                </a:solidFill>
              </a:rPr>
              <a:t> and is denoted by </a:t>
            </a:r>
            <a:r>
              <a:rPr lang="en-US" i="1" dirty="0" smtClean="0">
                <a:solidFill>
                  <a:srgbClr val="0070C0"/>
                </a:solidFill>
              </a:rPr>
              <a:t>Q</a:t>
            </a:r>
            <a:r>
              <a:rPr lang="en-US" dirty="0" smtClean="0">
                <a:solidFill>
                  <a:srgbClr val="0070C0"/>
                </a:solidFill>
              </a:rPr>
              <a:t>.</a:t>
            </a:r>
          </a:p>
          <a:p>
            <a:endParaRPr lang="en-US" dirty="0" smtClean="0">
              <a:solidFill>
                <a:srgbClr val="0070C0"/>
              </a:solidFill>
            </a:endParaRPr>
          </a:p>
          <a:p>
            <a:r>
              <a:rPr lang="en-US" dirty="0" smtClean="0">
                <a:solidFill>
                  <a:srgbClr val="0070C0"/>
                </a:solidFill>
              </a:rPr>
              <a:t>Concentration quotient, </a:t>
            </a:r>
            <a:endParaRPr lang="en-US" dirty="0">
              <a:solidFill>
                <a:srgbClr val="0070C0"/>
              </a:solidFill>
            </a:endParaRPr>
          </a:p>
        </p:txBody>
      </p:sp>
      <p:graphicFrame>
        <p:nvGraphicFramePr>
          <p:cNvPr id="6146" name="Object 2"/>
          <p:cNvGraphicFramePr>
            <a:graphicFrameLocks noChangeAspect="1"/>
          </p:cNvGraphicFramePr>
          <p:nvPr/>
        </p:nvGraphicFramePr>
        <p:xfrm>
          <a:off x="5257800" y="4572000"/>
          <a:ext cx="1766455" cy="971550"/>
        </p:xfrm>
        <a:graphic>
          <a:graphicData uri="http://schemas.openxmlformats.org/presentationml/2006/ole">
            <mc:AlternateContent xmlns:mc="http://schemas.openxmlformats.org/markup-compatibility/2006">
              <mc:Choice xmlns:v="urn:schemas-microsoft-com:vml" Requires="v">
                <p:oleObj spid="_x0000_s6147" name="Equation" r:id="rId3" imgW="761760" imgH="419040" progId="Equation.3">
                  <p:embed/>
                </p:oleObj>
              </mc:Choice>
              <mc:Fallback>
                <p:oleObj name="Equation" r:id="rId3" imgW="761760" imgH="4190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7800" y="4572000"/>
                        <a:ext cx="1766455" cy="97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buNone/>
            </a:pPr>
            <a:r>
              <a:rPr lang="en-US" dirty="0" smtClean="0">
                <a:solidFill>
                  <a:srgbClr val="0070C0"/>
                </a:solidFill>
              </a:rPr>
              <a:t>	It may be noted that </a:t>
            </a:r>
            <a:r>
              <a:rPr lang="en-US" i="1" dirty="0" smtClean="0">
                <a:solidFill>
                  <a:srgbClr val="0070C0"/>
                </a:solidFill>
              </a:rPr>
              <a:t>Q</a:t>
            </a:r>
            <a:r>
              <a:rPr lang="en-US" dirty="0" smtClean="0">
                <a:solidFill>
                  <a:srgbClr val="0070C0"/>
                </a:solidFill>
              </a:rPr>
              <a:t> becomes equal to equilibrium constant (</a:t>
            </a:r>
            <a:r>
              <a:rPr lang="en-US" i="1" dirty="0" smtClean="0">
                <a:solidFill>
                  <a:srgbClr val="0070C0"/>
                </a:solidFill>
              </a:rPr>
              <a:t>K</a:t>
            </a:r>
            <a:r>
              <a:rPr lang="en-US" dirty="0" smtClean="0">
                <a:solidFill>
                  <a:srgbClr val="0070C0"/>
                </a:solidFill>
              </a:rPr>
              <a:t>) when the reaction is at the equilibrium state. At equilibrium, </a:t>
            </a:r>
          </a:p>
          <a:p>
            <a:pPr>
              <a:buNone/>
            </a:pPr>
            <a:endParaRPr lang="en-US" dirty="0" smtClean="0">
              <a:solidFill>
                <a:srgbClr val="0070C0"/>
              </a:solidFill>
            </a:endParaRPr>
          </a:p>
          <a:p>
            <a:pPr>
              <a:buNone/>
            </a:pPr>
            <a:r>
              <a:rPr lang="en-US" dirty="0" smtClean="0">
                <a:solidFill>
                  <a:srgbClr val="0070C0"/>
                </a:solidFill>
              </a:rPr>
              <a:t>Thus</a:t>
            </a:r>
          </a:p>
          <a:p>
            <a:r>
              <a:rPr lang="en-US" sz="2000" dirty="0" smtClean="0">
                <a:solidFill>
                  <a:srgbClr val="0070C0"/>
                </a:solidFill>
              </a:rPr>
              <a:t>(</a:t>
            </a:r>
            <a:r>
              <a:rPr lang="en-US" sz="2000" dirty="0" err="1" smtClean="0">
                <a:solidFill>
                  <a:srgbClr val="0070C0"/>
                </a:solidFill>
              </a:rPr>
              <a:t>i</a:t>
            </a:r>
            <a:r>
              <a:rPr lang="en-US" sz="2000" dirty="0" smtClean="0">
                <a:solidFill>
                  <a:srgbClr val="0070C0"/>
                </a:solidFill>
              </a:rPr>
              <a:t>) If </a:t>
            </a:r>
            <a:r>
              <a:rPr lang="en-US" sz="2000" i="1" dirty="0" smtClean="0">
                <a:solidFill>
                  <a:srgbClr val="0070C0"/>
                </a:solidFill>
              </a:rPr>
              <a:t>Q</a:t>
            </a:r>
            <a:r>
              <a:rPr lang="en-US" sz="2000" dirty="0" smtClean="0">
                <a:solidFill>
                  <a:srgbClr val="0070C0"/>
                </a:solidFill>
              </a:rPr>
              <a:t> &gt; </a:t>
            </a:r>
            <a:r>
              <a:rPr lang="en-US" sz="2000" i="1" dirty="0" smtClean="0">
                <a:solidFill>
                  <a:srgbClr val="0070C0"/>
                </a:solidFill>
              </a:rPr>
              <a:t>K</a:t>
            </a:r>
            <a:r>
              <a:rPr lang="en-US" sz="2000" dirty="0" smtClean="0">
                <a:solidFill>
                  <a:srgbClr val="0070C0"/>
                </a:solidFill>
              </a:rPr>
              <a:t>, the reaction will proceed in the direction of reactants (</a:t>
            </a:r>
            <a:r>
              <a:rPr lang="en-US" sz="2000" i="1" dirty="0" smtClean="0">
                <a:solidFill>
                  <a:srgbClr val="0070C0"/>
                </a:solidFill>
              </a:rPr>
              <a:t>reverse reaction</a:t>
            </a:r>
            <a:r>
              <a:rPr lang="en-US" sz="2000" dirty="0" smtClean="0">
                <a:solidFill>
                  <a:srgbClr val="0070C0"/>
                </a:solidFill>
              </a:rPr>
              <a:t>).</a:t>
            </a:r>
          </a:p>
          <a:p>
            <a:r>
              <a:rPr lang="en-US" sz="2000" dirty="0" smtClean="0">
                <a:solidFill>
                  <a:srgbClr val="0070C0"/>
                </a:solidFill>
              </a:rPr>
              <a:t>(ii) If </a:t>
            </a:r>
            <a:r>
              <a:rPr lang="en-US" sz="2000" i="1" dirty="0" smtClean="0">
                <a:solidFill>
                  <a:srgbClr val="0070C0"/>
                </a:solidFill>
              </a:rPr>
              <a:t>Q</a:t>
            </a:r>
            <a:r>
              <a:rPr lang="en-US" sz="2000" dirty="0" smtClean="0">
                <a:solidFill>
                  <a:srgbClr val="0070C0"/>
                </a:solidFill>
              </a:rPr>
              <a:t> &lt; </a:t>
            </a:r>
            <a:r>
              <a:rPr lang="en-US" sz="2000" i="1" dirty="0" smtClean="0">
                <a:solidFill>
                  <a:srgbClr val="0070C0"/>
                </a:solidFill>
              </a:rPr>
              <a:t>K</a:t>
            </a:r>
            <a:r>
              <a:rPr lang="en-US" sz="2000" dirty="0" smtClean="0">
                <a:solidFill>
                  <a:srgbClr val="0070C0"/>
                </a:solidFill>
              </a:rPr>
              <a:t>, the reaction will proceed in the direction of the products (</a:t>
            </a:r>
            <a:r>
              <a:rPr lang="en-US" sz="2000" i="1" dirty="0" smtClean="0">
                <a:solidFill>
                  <a:srgbClr val="0070C0"/>
                </a:solidFill>
              </a:rPr>
              <a:t>forward reaction</a:t>
            </a:r>
            <a:r>
              <a:rPr lang="en-US" sz="2000" dirty="0" smtClean="0">
                <a:solidFill>
                  <a:srgbClr val="0070C0"/>
                </a:solidFill>
              </a:rPr>
              <a:t>).</a:t>
            </a:r>
          </a:p>
          <a:p>
            <a:r>
              <a:rPr lang="en-US" sz="2000" dirty="0" smtClean="0">
                <a:solidFill>
                  <a:srgbClr val="0070C0"/>
                </a:solidFill>
              </a:rPr>
              <a:t>(iii) If </a:t>
            </a:r>
            <a:r>
              <a:rPr lang="en-US" sz="2000" i="1" dirty="0" smtClean="0">
                <a:solidFill>
                  <a:srgbClr val="0070C0"/>
                </a:solidFill>
              </a:rPr>
              <a:t>Q</a:t>
            </a:r>
            <a:r>
              <a:rPr lang="en-US" sz="2000" dirty="0" smtClean="0">
                <a:solidFill>
                  <a:srgbClr val="0070C0"/>
                </a:solidFill>
              </a:rPr>
              <a:t> = </a:t>
            </a:r>
            <a:r>
              <a:rPr lang="en-US" sz="2000" i="1" dirty="0" smtClean="0">
                <a:solidFill>
                  <a:srgbClr val="0070C0"/>
                </a:solidFill>
              </a:rPr>
              <a:t>K</a:t>
            </a:r>
            <a:r>
              <a:rPr lang="en-US" sz="2000" dirty="0" smtClean="0">
                <a:solidFill>
                  <a:srgbClr val="0070C0"/>
                </a:solidFill>
              </a:rPr>
              <a:t>, the reaction mixture is already </a:t>
            </a:r>
            <a:r>
              <a:rPr lang="en-US" sz="2000" i="1" dirty="0" smtClean="0">
                <a:solidFill>
                  <a:srgbClr val="0070C0"/>
                </a:solidFill>
              </a:rPr>
              <a:t>at equilibrium</a:t>
            </a:r>
            <a:r>
              <a:rPr lang="en-US" sz="2000" dirty="0" smtClean="0">
                <a:solidFill>
                  <a:srgbClr val="0070C0"/>
                </a:solidFill>
              </a:rPr>
              <a:t>.</a:t>
            </a:r>
          </a:p>
          <a:p>
            <a:r>
              <a:rPr lang="en-US" sz="2000" dirty="0" smtClean="0">
                <a:solidFill>
                  <a:srgbClr val="0070C0"/>
                </a:solidFill>
              </a:rPr>
              <a:t>Thus, a reaction has a tendency to form products if </a:t>
            </a:r>
            <a:r>
              <a:rPr lang="en-US" sz="2000" i="1" dirty="0" smtClean="0">
                <a:solidFill>
                  <a:srgbClr val="0070C0"/>
                </a:solidFill>
              </a:rPr>
              <a:t>Q</a:t>
            </a:r>
            <a:r>
              <a:rPr lang="en-US" sz="2000" dirty="0" smtClean="0">
                <a:solidFill>
                  <a:srgbClr val="0070C0"/>
                </a:solidFill>
              </a:rPr>
              <a:t> &lt; </a:t>
            </a:r>
            <a:r>
              <a:rPr lang="en-US" sz="2000" i="1" dirty="0" smtClean="0">
                <a:solidFill>
                  <a:srgbClr val="0070C0"/>
                </a:solidFill>
              </a:rPr>
              <a:t>K</a:t>
            </a:r>
            <a:r>
              <a:rPr lang="en-US" sz="2000" dirty="0" smtClean="0">
                <a:solidFill>
                  <a:srgbClr val="0070C0"/>
                </a:solidFill>
              </a:rPr>
              <a:t> and to form reactants if </a:t>
            </a:r>
            <a:r>
              <a:rPr lang="en-US" sz="2000" i="1" dirty="0" smtClean="0">
                <a:solidFill>
                  <a:srgbClr val="0070C0"/>
                </a:solidFill>
              </a:rPr>
              <a:t>Q</a:t>
            </a:r>
            <a:r>
              <a:rPr lang="en-US" sz="2000" dirty="0" smtClean="0">
                <a:solidFill>
                  <a:srgbClr val="0070C0"/>
                </a:solidFill>
              </a:rPr>
              <a:t> &gt; </a:t>
            </a:r>
            <a:r>
              <a:rPr lang="en-US" sz="2000" i="1" dirty="0" smtClean="0">
                <a:solidFill>
                  <a:srgbClr val="0070C0"/>
                </a:solidFill>
              </a:rPr>
              <a:t>K</a:t>
            </a:r>
            <a:r>
              <a:rPr lang="en-US" sz="2000" dirty="0" smtClean="0">
                <a:solidFill>
                  <a:srgbClr val="0070C0"/>
                </a:solidFill>
              </a:rPr>
              <a:t>.</a:t>
            </a:r>
            <a:endParaRPr lang="en-US" dirty="0">
              <a:solidFill>
                <a:srgbClr val="0070C0"/>
              </a:solidFill>
            </a:endParaRPr>
          </a:p>
        </p:txBody>
      </p:sp>
      <p:graphicFrame>
        <p:nvGraphicFramePr>
          <p:cNvPr id="7170" name="Object 2"/>
          <p:cNvGraphicFramePr>
            <a:graphicFrameLocks noChangeAspect="1"/>
          </p:cNvGraphicFramePr>
          <p:nvPr/>
        </p:nvGraphicFramePr>
        <p:xfrm>
          <a:off x="2406316" y="3308350"/>
          <a:ext cx="2737184" cy="577850"/>
        </p:xfrm>
        <a:graphic>
          <a:graphicData uri="http://schemas.openxmlformats.org/presentationml/2006/ole">
            <mc:AlternateContent xmlns:mc="http://schemas.openxmlformats.org/markup-compatibility/2006">
              <mc:Choice xmlns:v="urn:schemas-microsoft-com:vml" Requires="v">
                <p:oleObj spid="_x0000_s7172" name="Equation" r:id="rId3" imgW="1143000" imgH="241200" progId="Equation.3">
                  <p:embed/>
                </p:oleObj>
              </mc:Choice>
              <mc:Fallback>
                <p:oleObj name="Equation" r:id="rId3" imgW="114300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06316" y="3308350"/>
                        <a:ext cx="2737184" cy="57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1" name="Object 3"/>
          <p:cNvGraphicFramePr>
            <a:graphicFrameLocks noChangeAspect="1"/>
          </p:cNvGraphicFramePr>
          <p:nvPr/>
        </p:nvGraphicFramePr>
        <p:xfrm>
          <a:off x="3657600" y="1905000"/>
          <a:ext cx="1905000" cy="1045104"/>
        </p:xfrm>
        <a:graphic>
          <a:graphicData uri="http://schemas.openxmlformats.org/presentationml/2006/ole">
            <mc:AlternateContent xmlns:mc="http://schemas.openxmlformats.org/markup-compatibility/2006">
              <mc:Choice xmlns:v="urn:schemas-microsoft-com:vml" Requires="v">
                <p:oleObj spid="_x0000_s7173" name="Equation" r:id="rId5" imgW="761760" imgH="419040" progId="Equation.3">
                  <p:embed/>
                </p:oleObj>
              </mc:Choice>
              <mc:Fallback>
                <p:oleObj name="Equation" r:id="rId5" imgW="761760" imgH="4190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1905000"/>
                        <a:ext cx="1905000" cy="104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16600" dirty="0" smtClean="0">
                <a:solidFill>
                  <a:srgbClr val="7030A0"/>
                </a:solidFill>
                <a:latin typeface="Blackadder ITC" pitchFamily="82" charset="0"/>
              </a:rPr>
              <a:t>The End</a:t>
            </a:r>
            <a:endParaRPr lang="en-US" sz="16600" dirty="0">
              <a:solidFill>
                <a:srgbClr val="7030A0"/>
              </a:solidFill>
              <a:latin typeface="Blackadder ITC" pitchFamily="8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rPr>
              <a:t>3. Chemical Equilibrium</a:t>
            </a:r>
            <a:endParaRPr lang="en-US" dirty="0">
              <a:solidFill>
                <a:srgbClr val="FF0000"/>
              </a:solidFill>
            </a:endParaRPr>
          </a:p>
        </p:txBody>
      </p:sp>
      <p:sp>
        <p:nvSpPr>
          <p:cNvPr id="3" name="Content Placeholder 2"/>
          <p:cNvSpPr>
            <a:spLocks noGrp="1"/>
          </p:cNvSpPr>
          <p:nvPr>
            <p:ph idx="1"/>
          </p:nvPr>
        </p:nvSpPr>
        <p:spPr/>
        <p:txBody>
          <a:bodyPr>
            <a:normAutofit/>
          </a:bodyPr>
          <a:lstStyle/>
          <a:p>
            <a:pPr algn="just"/>
            <a:endParaRPr lang="en-US" dirty="0" smtClean="0">
              <a:solidFill>
                <a:srgbClr val="0070C0"/>
              </a:solidFill>
            </a:endParaRPr>
          </a:p>
          <a:p>
            <a:pPr algn="just"/>
            <a:r>
              <a:rPr lang="en-US" dirty="0" smtClean="0">
                <a:solidFill>
                  <a:srgbClr val="0070C0"/>
                </a:solidFill>
              </a:rPr>
              <a:t>Whenever we hear the word Equilibrium immediately a picture arises in our mind an object under the influence of two opposing forces. For chemical reactions also this is true. A reaction also can exist in a state of equilibrium balancing forward and backward reactions. </a:t>
            </a:r>
            <a:endParaRPr lang="en-US" dirty="0">
              <a:solidFill>
                <a:srgbClr val="0070C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lgn="just">
              <a:buNone/>
            </a:pPr>
            <a:r>
              <a:rPr lang="en-US" i="1" dirty="0" smtClean="0">
                <a:solidFill>
                  <a:srgbClr val="0070C0"/>
                </a:solidFill>
              </a:rPr>
              <a:t>A chemical reaction</a:t>
            </a:r>
            <a:r>
              <a:rPr lang="en-US" b="1" dirty="0" smtClean="0">
                <a:solidFill>
                  <a:srgbClr val="0070C0"/>
                </a:solidFill>
              </a:rPr>
              <a:t> </a:t>
            </a:r>
            <a:r>
              <a:rPr lang="en-US" dirty="0" smtClean="0">
                <a:solidFill>
                  <a:srgbClr val="0070C0"/>
                </a:solidFill>
              </a:rPr>
              <a:t>is said to have taken place when the concentration of reactants decreases, and the concentration of the products increases with time. The chemical reactions are classified on the basis of the extent to which they proceed, into the following two classes;</a:t>
            </a:r>
          </a:p>
          <a:p>
            <a:pPr algn="just">
              <a:buNone/>
            </a:pPr>
            <a:endParaRPr lang="en-US" dirty="0">
              <a:solidFill>
                <a:srgbClr val="0070C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(1) </a:t>
            </a:r>
            <a:r>
              <a:rPr lang="en-US" b="1" dirty="0" smtClean="0">
                <a:solidFill>
                  <a:srgbClr val="FF0000"/>
                </a:solidFill>
              </a:rPr>
              <a:t>Reversible reactions</a:t>
            </a:r>
            <a:endParaRPr lang="en-US"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solidFill>
                  <a:srgbClr val="0070C0"/>
                </a:solidFill>
              </a:rPr>
              <a:t>	Reaction in which entire amount of the reactants is not converted into products is termed as </a:t>
            </a:r>
            <a:r>
              <a:rPr lang="en-US" i="1" dirty="0" smtClean="0">
                <a:solidFill>
                  <a:srgbClr val="0070C0"/>
                </a:solidFill>
              </a:rPr>
              <a:t>reversible reaction</a:t>
            </a:r>
            <a:r>
              <a:rPr lang="en-US" dirty="0" smtClean="0">
                <a:solidFill>
                  <a:srgbClr val="0070C0"/>
                </a:solidFill>
              </a:rPr>
              <a:t>.</a:t>
            </a:r>
          </a:p>
          <a:p>
            <a:pPr algn="just">
              <a:buFont typeface="Wingdings" pitchFamily="2" charset="2"/>
              <a:buChar char="Ø"/>
            </a:pPr>
            <a:r>
              <a:rPr lang="en-US" b="1" i="1" dirty="0" smtClean="0">
                <a:solidFill>
                  <a:srgbClr val="0070C0"/>
                </a:solidFill>
              </a:rPr>
              <a:t>Characteristics of reversible reactions</a:t>
            </a:r>
            <a:endParaRPr lang="en-US" dirty="0" smtClean="0">
              <a:solidFill>
                <a:srgbClr val="0070C0"/>
              </a:solidFill>
            </a:endParaRPr>
          </a:p>
          <a:p>
            <a:pPr algn="just">
              <a:buNone/>
            </a:pPr>
            <a:r>
              <a:rPr lang="en-US" dirty="0" smtClean="0">
                <a:solidFill>
                  <a:srgbClr val="0070C0"/>
                </a:solidFill>
              </a:rPr>
              <a:t>(a) </a:t>
            </a:r>
            <a:r>
              <a:rPr lang="en-US" i="1" dirty="0" smtClean="0">
                <a:solidFill>
                  <a:srgbClr val="0070C0"/>
                </a:solidFill>
              </a:rPr>
              <a:t>These reactions can be started from either side</a:t>
            </a:r>
            <a:r>
              <a:rPr lang="en-US" dirty="0" smtClean="0">
                <a:solidFill>
                  <a:srgbClr val="0070C0"/>
                </a:solidFill>
              </a:rPr>
              <a:t>,	</a:t>
            </a:r>
          </a:p>
          <a:p>
            <a:pPr algn="just">
              <a:buNone/>
            </a:pPr>
            <a:r>
              <a:rPr lang="en-US" dirty="0" smtClean="0">
                <a:solidFill>
                  <a:srgbClr val="0070C0"/>
                </a:solidFill>
              </a:rPr>
              <a:t>(b) </a:t>
            </a:r>
            <a:r>
              <a:rPr lang="en-US" i="1" dirty="0" smtClean="0">
                <a:solidFill>
                  <a:srgbClr val="0070C0"/>
                </a:solidFill>
              </a:rPr>
              <a:t>These reactions are never complete</a:t>
            </a:r>
            <a:r>
              <a:rPr lang="en-US" dirty="0" smtClean="0">
                <a:solidFill>
                  <a:srgbClr val="0070C0"/>
                </a:solidFill>
              </a:rPr>
              <a:t>,</a:t>
            </a:r>
          </a:p>
          <a:p>
            <a:pPr algn="just">
              <a:buNone/>
            </a:pPr>
            <a:r>
              <a:rPr lang="en-US" dirty="0" smtClean="0">
                <a:solidFill>
                  <a:srgbClr val="0070C0"/>
                </a:solidFill>
              </a:rPr>
              <a:t>(c) These reactions have a tendency to attain a state of equilibrium, in which Free energy change is zero (</a:t>
            </a:r>
            <a:r>
              <a:rPr lang="en-US" dirty="0" smtClean="0">
                <a:solidFill>
                  <a:srgbClr val="0070C0"/>
                </a:solidFill>
                <a:sym typeface="Symbol"/>
              </a:rPr>
              <a:t></a:t>
            </a:r>
            <a:r>
              <a:rPr lang="en-US" dirty="0" smtClean="0">
                <a:solidFill>
                  <a:srgbClr val="0070C0"/>
                </a:solidFill>
              </a:rPr>
              <a:t>G = 0), </a:t>
            </a:r>
          </a:p>
          <a:p>
            <a:pPr algn="just">
              <a:buNone/>
            </a:pPr>
            <a:r>
              <a:rPr lang="en-US" dirty="0" smtClean="0">
                <a:solidFill>
                  <a:srgbClr val="0070C0"/>
                </a:solidFill>
              </a:rPr>
              <a:t>(d) This sign (⇌) represents the reversibility of the reaction,</a:t>
            </a:r>
          </a:p>
          <a:p>
            <a:pPr algn="just">
              <a:buNone/>
            </a:pPr>
            <a:endParaRPr lang="en-US" dirty="0">
              <a:solidFill>
                <a:srgbClr val="0070C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00"/>
                </a:solidFill>
              </a:rPr>
              <a:t>Examples of reversible reactions</a:t>
            </a:r>
            <a:endParaRPr lang="en-US" dirty="0">
              <a:solidFill>
                <a:srgbClr val="FF0000"/>
              </a:solidFill>
            </a:endParaRPr>
          </a:p>
        </p:txBody>
      </p:sp>
      <p:sp>
        <p:nvSpPr>
          <p:cNvPr id="3" name="Content Placeholder 2"/>
          <p:cNvSpPr>
            <a:spLocks noGrp="1"/>
          </p:cNvSpPr>
          <p:nvPr>
            <p:ph idx="1"/>
          </p:nvPr>
        </p:nvSpPr>
        <p:spPr/>
        <p:txBody>
          <a:bodyPr/>
          <a:lstStyle/>
          <a:p>
            <a:r>
              <a:rPr lang="en-US" i="1" dirty="0" err="1" smtClean="0">
                <a:solidFill>
                  <a:srgbClr val="0070C0"/>
                </a:solidFill>
              </a:rPr>
              <a:t>Neutralisation</a:t>
            </a:r>
            <a:r>
              <a:rPr lang="en-US" i="1" dirty="0" smtClean="0">
                <a:solidFill>
                  <a:srgbClr val="0070C0"/>
                </a:solidFill>
              </a:rPr>
              <a:t> between an acid and a base either of which or both are weak,</a:t>
            </a:r>
          </a:p>
          <a:p>
            <a:r>
              <a:rPr lang="en-US" i="1" dirty="0" err="1" smtClean="0">
                <a:solidFill>
                  <a:srgbClr val="0070C0"/>
                </a:solidFill>
              </a:rPr>
              <a:t>Esterification</a:t>
            </a:r>
            <a:endParaRPr lang="en-US" i="1" dirty="0" smtClean="0">
              <a:solidFill>
                <a:srgbClr val="0070C0"/>
              </a:solidFill>
            </a:endParaRPr>
          </a:p>
          <a:p>
            <a:r>
              <a:rPr lang="en-US" i="1" dirty="0" smtClean="0">
                <a:solidFill>
                  <a:srgbClr val="0070C0"/>
                </a:solidFill>
              </a:rPr>
              <a:t>Evaporation of water in a closed vessel</a:t>
            </a:r>
            <a:endParaRPr lang="en-US" dirty="0" smtClean="0">
              <a:solidFill>
                <a:srgbClr val="0070C0"/>
              </a:solidFill>
            </a:endParaRPr>
          </a:p>
          <a:p>
            <a:pPr>
              <a:buNone/>
            </a:pPr>
            <a:endParaRPr lang="en-US" dirty="0">
              <a:solidFill>
                <a:srgbClr val="0070C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(2) Irreversible reactions </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a:buNone/>
            </a:pPr>
            <a:r>
              <a:rPr lang="en-US" dirty="0" smtClean="0">
                <a:solidFill>
                  <a:srgbClr val="0070C0"/>
                </a:solidFill>
              </a:rPr>
              <a:t>	Reaction in which entire amount of the reactants is converted into products is termed as </a:t>
            </a:r>
            <a:r>
              <a:rPr lang="en-US" i="1" dirty="0" smtClean="0">
                <a:solidFill>
                  <a:srgbClr val="0070C0"/>
                </a:solidFill>
              </a:rPr>
              <a:t>irreversible reaction</a:t>
            </a:r>
            <a:r>
              <a:rPr lang="en-US" dirty="0" smtClean="0">
                <a:solidFill>
                  <a:srgbClr val="0070C0"/>
                </a:solidFill>
              </a:rPr>
              <a:t>.</a:t>
            </a:r>
          </a:p>
          <a:p>
            <a:pPr>
              <a:buNone/>
            </a:pPr>
            <a:r>
              <a:rPr lang="en-US" dirty="0" smtClean="0">
                <a:solidFill>
                  <a:srgbClr val="0070C0"/>
                </a:solidFill>
              </a:rPr>
              <a:t>(</a:t>
            </a:r>
            <a:r>
              <a:rPr lang="en-US" dirty="0" err="1" smtClean="0">
                <a:solidFill>
                  <a:srgbClr val="0070C0"/>
                </a:solidFill>
              </a:rPr>
              <a:t>i</a:t>
            </a:r>
            <a:r>
              <a:rPr lang="en-US" dirty="0" smtClean="0">
                <a:solidFill>
                  <a:srgbClr val="0070C0"/>
                </a:solidFill>
              </a:rPr>
              <a:t>) </a:t>
            </a:r>
            <a:r>
              <a:rPr lang="en-US" b="1" i="1" dirty="0" smtClean="0">
                <a:solidFill>
                  <a:srgbClr val="0070C0"/>
                </a:solidFill>
              </a:rPr>
              <a:t>Characteristics of irreversible reactions</a:t>
            </a:r>
            <a:endParaRPr lang="en-US" dirty="0" smtClean="0">
              <a:solidFill>
                <a:srgbClr val="0070C0"/>
              </a:solidFill>
            </a:endParaRPr>
          </a:p>
          <a:p>
            <a:pPr>
              <a:buNone/>
            </a:pPr>
            <a:r>
              <a:rPr lang="en-US" dirty="0" smtClean="0">
                <a:solidFill>
                  <a:srgbClr val="0070C0"/>
                </a:solidFill>
              </a:rPr>
              <a:t>(a) These reactions proceed only in one direction (forward direction),</a:t>
            </a:r>
          </a:p>
          <a:p>
            <a:pPr>
              <a:buNone/>
            </a:pPr>
            <a:r>
              <a:rPr lang="en-US" dirty="0" smtClean="0">
                <a:solidFill>
                  <a:srgbClr val="0070C0"/>
                </a:solidFill>
              </a:rPr>
              <a:t>(b) These reactions can proceed to completion,</a:t>
            </a:r>
          </a:p>
          <a:p>
            <a:pPr>
              <a:buNone/>
            </a:pPr>
            <a:r>
              <a:rPr lang="en-US" dirty="0" smtClean="0">
                <a:solidFill>
                  <a:srgbClr val="0070C0"/>
                </a:solidFill>
              </a:rPr>
              <a:t>(c) In an irreversible reaction, </a:t>
            </a:r>
            <a:r>
              <a:rPr lang="en-US" dirty="0" smtClean="0">
                <a:solidFill>
                  <a:srgbClr val="0070C0"/>
                </a:solidFill>
                <a:sym typeface="Symbol"/>
              </a:rPr>
              <a:t></a:t>
            </a:r>
            <a:r>
              <a:rPr lang="en-US" i="1" dirty="0" smtClean="0">
                <a:solidFill>
                  <a:srgbClr val="0070C0"/>
                </a:solidFill>
              </a:rPr>
              <a:t>G &lt; </a:t>
            </a:r>
            <a:r>
              <a:rPr lang="en-US" dirty="0" smtClean="0">
                <a:solidFill>
                  <a:srgbClr val="0070C0"/>
                </a:solidFill>
              </a:rPr>
              <a:t>0,</a:t>
            </a:r>
          </a:p>
          <a:p>
            <a:pPr>
              <a:buNone/>
            </a:pPr>
            <a:r>
              <a:rPr lang="en-US" dirty="0" smtClean="0">
                <a:solidFill>
                  <a:srgbClr val="0070C0"/>
                </a:solidFill>
              </a:rPr>
              <a:t>(d) The arrow (</a:t>
            </a:r>
            <a:r>
              <a:rPr lang="en-US" dirty="0" smtClean="0">
                <a:solidFill>
                  <a:srgbClr val="0070C0"/>
                </a:solidFill>
                <a:sym typeface="Symbol"/>
              </a:rPr>
              <a:t></a:t>
            </a:r>
            <a:r>
              <a:rPr lang="en-US" dirty="0" smtClean="0">
                <a:solidFill>
                  <a:srgbClr val="0070C0"/>
                </a:solidFill>
              </a:rPr>
              <a:t>) is placed between reactants and products,</a:t>
            </a:r>
          </a:p>
          <a:p>
            <a:pPr>
              <a:buNone/>
            </a:pPr>
            <a:endParaRPr lang="en-US" dirty="0">
              <a:solidFill>
                <a:srgbClr val="0070C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solidFill>
                  <a:srgbClr val="FF0000"/>
                </a:solidFill>
              </a:rPr>
              <a:t>Examples of irreversible reactions</a:t>
            </a:r>
            <a:endParaRPr lang="en-US" dirty="0">
              <a:solidFill>
                <a:srgbClr val="FF0000"/>
              </a:solidFill>
            </a:endParaRPr>
          </a:p>
        </p:txBody>
      </p:sp>
      <p:sp>
        <p:nvSpPr>
          <p:cNvPr id="3" name="Content Placeholder 2"/>
          <p:cNvSpPr>
            <a:spLocks noGrp="1"/>
          </p:cNvSpPr>
          <p:nvPr>
            <p:ph idx="1"/>
          </p:nvPr>
        </p:nvSpPr>
        <p:spPr/>
        <p:txBody>
          <a:bodyPr/>
          <a:lstStyle/>
          <a:p>
            <a:pPr>
              <a:buNone/>
            </a:pPr>
            <a:r>
              <a:rPr lang="en-US" dirty="0" smtClean="0">
                <a:solidFill>
                  <a:srgbClr val="0070C0"/>
                </a:solidFill>
              </a:rPr>
              <a:t>(a) </a:t>
            </a:r>
            <a:r>
              <a:rPr lang="en-US" i="1" dirty="0" err="1" smtClean="0">
                <a:solidFill>
                  <a:srgbClr val="0070C0"/>
                </a:solidFill>
              </a:rPr>
              <a:t>Neutralisation</a:t>
            </a:r>
            <a:r>
              <a:rPr lang="en-US" i="1" dirty="0" smtClean="0">
                <a:solidFill>
                  <a:srgbClr val="0070C0"/>
                </a:solidFill>
              </a:rPr>
              <a:t> between strong acid and strong base e.g., </a:t>
            </a:r>
            <a:endParaRPr lang="en-US" dirty="0" smtClean="0">
              <a:solidFill>
                <a:srgbClr val="0070C0"/>
              </a:solidFill>
            </a:endParaRPr>
          </a:p>
          <a:p>
            <a:pPr>
              <a:buNone/>
            </a:pPr>
            <a:endParaRPr lang="en-US" dirty="0">
              <a:solidFill>
                <a:srgbClr val="0070C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Equilibrium and Its dynamic nature</a:t>
            </a:r>
            <a:endParaRPr lang="en-US" dirty="0">
              <a:solidFill>
                <a:srgbClr val="FF0000"/>
              </a:solidFill>
            </a:endParaRPr>
          </a:p>
        </p:txBody>
      </p:sp>
      <p:sp>
        <p:nvSpPr>
          <p:cNvPr id="3" name="Content Placeholder 2"/>
          <p:cNvSpPr>
            <a:spLocks noGrp="1"/>
          </p:cNvSpPr>
          <p:nvPr>
            <p:ph idx="1"/>
          </p:nvPr>
        </p:nvSpPr>
        <p:spPr/>
        <p:txBody>
          <a:bodyPr/>
          <a:lstStyle/>
          <a:p>
            <a:pPr algn="just">
              <a:buNone/>
            </a:pPr>
            <a:r>
              <a:rPr lang="en-US" i="1" dirty="0" smtClean="0">
                <a:solidFill>
                  <a:srgbClr val="0070C0"/>
                </a:solidFill>
              </a:rPr>
              <a:t>	“</a:t>
            </a:r>
            <a:r>
              <a:rPr lang="en-US" b="1" i="1" dirty="0" smtClean="0">
                <a:solidFill>
                  <a:srgbClr val="0070C0"/>
                </a:solidFill>
              </a:rPr>
              <a:t>Equilibrium</a:t>
            </a:r>
            <a:r>
              <a:rPr lang="en-US" i="1" dirty="0" smtClean="0">
                <a:solidFill>
                  <a:srgbClr val="0070C0"/>
                </a:solidFill>
              </a:rPr>
              <a:t> is the state at which the concentration of reactants and products do not change with time. i.e. concentrations of reactants and products become constant.”</a:t>
            </a:r>
            <a:endParaRPr lang="en-US" dirty="0">
              <a:solidFill>
                <a:srgbClr val="0070C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The important characteristics of equilibrium state are,</a:t>
            </a:r>
          </a:p>
        </p:txBody>
      </p:sp>
      <p:sp>
        <p:nvSpPr>
          <p:cNvPr id="3" name="Content Placeholder 2"/>
          <p:cNvSpPr>
            <a:spLocks noGrp="1"/>
          </p:cNvSpPr>
          <p:nvPr>
            <p:ph idx="1"/>
          </p:nvPr>
        </p:nvSpPr>
        <p:spPr>
          <a:xfrm>
            <a:off x="533400" y="1447800"/>
            <a:ext cx="8229600" cy="5257800"/>
          </a:xfrm>
        </p:spPr>
        <p:txBody>
          <a:bodyPr>
            <a:normAutofit fontScale="85000" lnSpcReduction="10000"/>
          </a:bodyPr>
          <a:lstStyle/>
          <a:p>
            <a:r>
              <a:rPr lang="en-US" dirty="0" smtClean="0">
                <a:solidFill>
                  <a:srgbClr val="0070C0"/>
                </a:solidFill>
              </a:rPr>
              <a:t>(1) Equilibrium state can be recognized by the constancy of certain measurable properties such as </a:t>
            </a:r>
            <a:r>
              <a:rPr lang="en-US" i="1" dirty="0" smtClean="0">
                <a:solidFill>
                  <a:srgbClr val="0070C0"/>
                </a:solidFill>
              </a:rPr>
              <a:t>pressure, density, </a:t>
            </a:r>
            <a:r>
              <a:rPr lang="en-US" i="1" dirty="0" err="1" smtClean="0">
                <a:solidFill>
                  <a:srgbClr val="0070C0"/>
                </a:solidFill>
              </a:rPr>
              <a:t>colour</a:t>
            </a:r>
            <a:r>
              <a:rPr lang="en-US" i="1" dirty="0" smtClean="0">
                <a:solidFill>
                  <a:srgbClr val="0070C0"/>
                </a:solidFill>
              </a:rPr>
              <a:t>, concentration</a:t>
            </a:r>
            <a:r>
              <a:rPr lang="en-US" dirty="0" smtClean="0">
                <a:solidFill>
                  <a:srgbClr val="0070C0"/>
                </a:solidFill>
              </a:rPr>
              <a:t> etc. by changing these conditions of the system, we can control the extent to which a reaction proceeds.</a:t>
            </a:r>
          </a:p>
          <a:p>
            <a:r>
              <a:rPr lang="en-US" dirty="0" smtClean="0">
                <a:solidFill>
                  <a:srgbClr val="0070C0"/>
                </a:solidFill>
              </a:rPr>
              <a:t>(2) Equilibrium state can only be achieved in </a:t>
            </a:r>
            <a:r>
              <a:rPr lang="en-US" i="1" dirty="0" smtClean="0">
                <a:solidFill>
                  <a:srgbClr val="0070C0"/>
                </a:solidFill>
              </a:rPr>
              <a:t>close vessel</a:t>
            </a:r>
            <a:r>
              <a:rPr lang="en-US" dirty="0" smtClean="0">
                <a:solidFill>
                  <a:srgbClr val="0070C0"/>
                </a:solidFill>
              </a:rPr>
              <a:t>.</a:t>
            </a:r>
          </a:p>
          <a:p>
            <a:r>
              <a:rPr lang="en-US" dirty="0" smtClean="0">
                <a:solidFill>
                  <a:srgbClr val="0070C0"/>
                </a:solidFill>
              </a:rPr>
              <a:t>(3) Equilibrium state is </a:t>
            </a:r>
            <a:r>
              <a:rPr lang="en-US" i="1" dirty="0" smtClean="0">
                <a:solidFill>
                  <a:srgbClr val="0070C0"/>
                </a:solidFill>
              </a:rPr>
              <a:t>reversible</a:t>
            </a:r>
            <a:r>
              <a:rPr lang="en-US" dirty="0" smtClean="0">
                <a:solidFill>
                  <a:srgbClr val="0070C0"/>
                </a:solidFill>
              </a:rPr>
              <a:t> in nature. </a:t>
            </a:r>
          </a:p>
          <a:p>
            <a:r>
              <a:rPr lang="en-US" dirty="0" smtClean="0">
                <a:solidFill>
                  <a:srgbClr val="0070C0"/>
                </a:solidFill>
              </a:rPr>
              <a:t>(4) Equilibrium state is also </a:t>
            </a:r>
            <a:r>
              <a:rPr lang="en-US" i="1" dirty="0" smtClean="0">
                <a:solidFill>
                  <a:srgbClr val="0070C0"/>
                </a:solidFill>
              </a:rPr>
              <a:t>dynamic</a:t>
            </a:r>
            <a:r>
              <a:rPr lang="en-US" dirty="0" smtClean="0">
                <a:solidFill>
                  <a:srgbClr val="0070C0"/>
                </a:solidFill>
              </a:rPr>
              <a:t> in nature.</a:t>
            </a:r>
          </a:p>
          <a:p>
            <a:r>
              <a:rPr lang="en-US" dirty="0" smtClean="0">
                <a:solidFill>
                  <a:srgbClr val="0070C0"/>
                </a:solidFill>
              </a:rPr>
              <a:t>(5) At equilibrium state, </a:t>
            </a:r>
          </a:p>
          <a:p>
            <a:pPr>
              <a:buNone/>
            </a:pPr>
            <a:r>
              <a:rPr lang="en-US" b="1" i="1" dirty="0" smtClean="0">
                <a:solidFill>
                  <a:srgbClr val="0070C0"/>
                </a:solidFill>
              </a:rPr>
              <a:t>	Rate of forward reaction = Rate of backward reaction</a:t>
            </a:r>
          </a:p>
          <a:p>
            <a:r>
              <a:rPr lang="en-US" dirty="0" smtClean="0">
                <a:solidFill>
                  <a:srgbClr val="0070C0"/>
                </a:solidFill>
              </a:rPr>
              <a:t>(6) At equilibrium state, </a:t>
            </a:r>
            <a:r>
              <a:rPr lang="en-US" dirty="0" smtClean="0">
                <a:solidFill>
                  <a:srgbClr val="0070C0"/>
                </a:solidFill>
                <a:sym typeface="Symbol"/>
              </a:rPr>
              <a:t></a:t>
            </a:r>
            <a:r>
              <a:rPr lang="en-US" i="1" dirty="0" smtClean="0">
                <a:solidFill>
                  <a:srgbClr val="0070C0"/>
                </a:solidFill>
              </a:rPr>
              <a:t>G</a:t>
            </a:r>
            <a:r>
              <a:rPr lang="en-US" dirty="0" smtClean="0">
                <a:solidFill>
                  <a:srgbClr val="0070C0"/>
                </a:solidFill>
              </a:rPr>
              <a:t> = 0, so that </a:t>
            </a:r>
            <a:r>
              <a:rPr lang="en-US" dirty="0" smtClean="0">
                <a:solidFill>
                  <a:srgbClr val="0070C0"/>
                </a:solidFill>
                <a:sym typeface="Symbol"/>
              </a:rPr>
              <a:t></a:t>
            </a:r>
            <a:r>
              <a:rPr lang="en-US" i="1" dirty="0" smtClean="0">
                <a:solidFill>
                  <a:srgbClr val="0070C0"/>
                </a:solidFill>
              </a:rPr>
              <a:t>H</a:t>
            </a:r>
            <a:r>
              <a:rPr lang="en-US" dirty="0" smtClean="0">
                <a:solidFill>
                  <a:srgbClr val="0070C0"/>
                </a:solidFill>
              </a:rPr>
              <a:t> = </a:t>
            </a:r>
            <a:r>
              <a:rPr lang="en-US" i="1" dirty="0" smtClean="0">
                <a:solidFill>
                  <a:srgbClr val="0070C0"/>
                </a:solidFill>
              </a:rPr>
              <a:t>T</a:t>
            </a:r>
            <a:r>
              <a:rPr lang="en-US" dirty="0" smtClean="0">
                <a:solidFill>
                  <a:srgbClr val="0070C0"/>
                </a:solidFill>
                <a:sym typeface="Symbol"/>
              </a:rPr>
              <a:t></a:t>
            </a:r>
            <a:r>
              <a:rPr lang="en-US" i="1" dirty="0" smtClean="0">
                <a:solidFill>
                  <a:srgbClr val="0070C0"/>
                </a:solidFill>
              </a:rPr>
              <a:t>S</a:t>
            </a:r>
            <a:r>
              <a:rPr lang="en-US" dirty="0" smtClean="0">
                <a:solidFill>
                  <a:srgbClr val="0070C0"/>
                </a:solidFill>
              </a:rPr>
              <a:t>.</a:t>
            </a:r>
          </a:p>
          <a:p>
            <a:pPr>
              <a:buNone/>
            </a:pPr>
            <a:endParaRPr lang="en-US" dirty="0">
              <a:solidFill>
                <a:srgbClr val="0070C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502</Words>
  <Application>Microsoft Office PowerPoint</Application>
  <PresentationFormat>On-screen Show (4:3)</PresentationFormat>
  <Paragraphs>82</Paragraphs>
  <Slides>18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Office Theme</vt:lpstr>
      <vt:lpstr>Equation</vt:lpstr>
      <vt:lpstr>PowerPoint Presentation</vt:lpstr>
      <vt:lpstr>3. Chemical Equilibrium</vt:lpstr>
      <vt:lpstr> </vt:lpstr>
      <vt:lpstr>(1) Reversible reactions</vt:lpstr>
      <vt:lpstr>Examples of reversible reactions</vt:lpstr>
      <vt:lpstr>(2) Irreversible reactions </vt:lpstr>
      <vt:lpstr>Examples of irreversible reactions</vt:lpstr>
      <vt:lpstr>Equilibrium and Its dynamic nature</vt:lpstr>
      <vt:lpstr>The important characteristics of equilibrium state are,</vt:lpstr>
      <vt:lpstr>Law of mass action and Equilibrium constant</vt:lpstr>
      <vt:lpstr>PowerPoint Presentation</vt:lpstr>
      <vt:lpstr>PowerPoint Presentation</vt:lpstr>
      <vt:lpstr>Characteristics of equilibrium constant</vt:lpstr>
      <vt:lpstr>PowerPoint Presentation</vt:lpstr>
      <vt:lpstr>Applications of equilibrium constant </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Chemical Equilibrium</dc:title>
  <dc:creator>DELL</dc:creator>
  <cp:lastModifiedBy>PC1</cp:lastModifiedBy>
  <cp:revision>14</cp:revision>
  <dcterms:created xsi:type="dcterms:W3CDTF">2006-08-16T00:00:00Z</dcterms:created>
  <dcterms:modified xsi:type="dcterms:W3CDTF">2017-11-25T20:40:35Z</dcterms:modified>
</cp:coreProperties>
</file>