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2F60F-6ED0-4879-A8E5-4606EE8EB808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39F3F-1346-42A6-BFF3-309B64E66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4266F4-B503-4C64-9F30-6AB5E79CEC61}" type="slidenum">
              <a:rPr lang="en-US"/>
              <a:pPr/>
              <a:t>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E039C3-8F1A-4B19-B2FF-CD7BA6063F73}" type="slidenum">
              <a:rPr lang="en-US"/>
              <a:pPr/>
              <a:t>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5D275E-C320-4EE4-A314-5638A114904C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62BB9D-6C4E-4B9E-94B7-57361ADE0EFD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82D037-CA92-445B-AA08-B7AEA2CACE3A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ACB14B-155C-442F-9472-AA3D75BD37B0}" type="datetimeFigureOut">
              <a:rPr lang="en-US" smtClean="0"/>
              <a:pPr/>
              <a:t>22/01/2010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34D352-8163-4C4D-A049-E4243CDFE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err="1" smtClean="0"/>
              <a:t>Dr.S.V</a:t>
            </a:r>
            <a:r>
              <a:rPr lang="en-US" dirty="0" smtClean="0"/>
              <a:t>. </a:t>
            </a:r>
            <a:r>
              <a:rPr lang="en-US" dirty="0" err="1" smtClean="0"/>
              <a:t>Lamture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61C416-A5AE-4F6E-A5D8-8BD966F888D2}" type="slidenum">
              <a:rPr lang="en-US"/>
              <a:pPr/>
              <a:t>2</a:t>
            </a:fld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" y="152400"/>
            <a:ext cx="76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The </a:t>
            </a:r>
            <a:r>
              <a:rPr lang="en-US" b="1" dirty="0" err="1"/>
              <a:t>Aldotetroses</a:t>
            </a:r>
            <a:r>
              <a:rPr lang="en-US" b="1" dirty="0"/>
              <a:t>.</a:t>
            </a:r>
            <a:r>
              <a:rPr lang="en-US" dirty="0"/>
              <a:t>  </a:t>
            </a:r>
            <a:r>
              <a:rPr lang="en-US" dirty="0" err="1"/>
              <a:t>Glyceraldehyde</a:t>
            </a:r>
            <a:r>
              <a:rPr lang="en-US" dirty="0"/>
              <a:t> is the </a:t>
            </a:r>
            <a:r>
              <a:rPr lang="en-US" dirty="0" smtClean="0"/>
              <a:t>simplest carbohydrate </a:t>
            </a:r>
            <a:r>
              <a:rPr lang="en-US" dirty="0"/>
              <a:t>(C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err="1"/>
              <a:t>aldotriose</a:t>
            </a:r>
            <a:r>
              <a:rPr lang="en-US" dirty="0"/>
              <a:t>, 2,3-dihydroxypropanal).  The </a:t>
            </a:r>
            <a:r>
              <a:rPr lang="en-US" dirty="0" smtClean="0"/>
              <a:t>next carbohydrate </a:t>
            </a:r>
            <a:r>
              <a:rPr lang="en-US" dirty="0"/>
              <a:t>are </a:t>
            </a:r>
            <a:r>
              <a:rPr lang="en-US" dirty="0" err="1"/>
              <a:t>aldotetroses</a:t>
            </a:r>
            <a:r>
              <a:rPr lang="en-US" dirty="0"/>
              <a:t> (C</a:t>
            </a:r>
            <a:r>
              <a:rPr lang="en-US" baseline="-25000" dirty="0"/>
              <a:t>4</a:t>
            </a:r>
            <a:r>
              <a:rPr lang="en-US" dirty="0"/>
              <a:t>, 2,3,4-trihydroxybutanal).  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6304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6586538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CB08FF-ECE0-4514-A3CD-E9ADBB4C9744}" type="slidenum">
              <a:rPr lang="en-US"/>
              <a:pPr/>
              <a:t>3</a:t>
            </a:fld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152400"/>
            <a:ext cx="8301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23.4: Aldopentoses and Aldohexoses.</a:t>
            </a:r>
          </a:p>
          <a:p>
            <a:r>
              <a:rPr lang="en-US"/>
              <a:t>Aldopentoses: C</a:t>
            </a:r>
            <a:r>
              <a:rPr lang="en-US" baseline="-25000"/>
              <a:t>5</a:t>
            </a:r>
            <a:r>
              <a:rPr lang="en-US"/>
              <a:t>, three chiral carbons, eight stereoisomers</a:t>
            </a:r>
            <a:endParaRPr lang="en-US" b="1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52400" y="3352800"/>
            <a:ext cx="824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Aldohexoses: C</a:t>
            </a:r>
            <a:r>
              <a:rPr lang="en-US" baseline="-25000"/>
              <a:t>6</a:t>
            </a:r>
            <a:r>
              <a:rPr lang="en-US"/>
              <a:t>, four chiral carbons, sixteen stereoisomers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146675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8226425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D3A37D-4CDF-4511-9CAF-14EF88E3F6EC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7000" y="147638"/>
            <a:ext cx="8794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en-US" b="1"/>
              <a:t>Manipulation of Fischer Projections</a:t>
            </a:r>
            <a:endParaRPr lang="en-US"/>
          </a:p>
          <a:p>
            <a:pPr marL="457200" indent="-457200">
              <a:buFont typeface="Times" charset="0"/>
              <a:buAutoNum type="arabicPeriod"/>
            </a:pPr>
            <a:r>
              <a:rPr lang="en-US"/>
              <a:t>Fischer projections can be rotate by 180° (in the plane of the</a:t>
            </a:r>
          </a:p>
          <a:p>
            <a:pPr marL="457200" indent="-457200">
              <a:buFont typeface="Times" charset="0"/>
              <a:buNone/>
            </a:pPr>
            <a:r>
              <a:rPr lang="en-US"/>
              <a:t>	page) only!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1508125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2133600" y="4038600"/>
            <a:ext cx="685800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133600" y="3657600"/>
            <a:ext cx="657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180°</a:t>
            </a:r>
            <a:endParaRPr lang="en-US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508125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14986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6629400" y="3962400"/>
            <a:ext cx="685800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629400" y="3581400"/>
            <a:ext cx="657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180°</a:t>
            </a:r>
            <a:endParaRPr lang="en-US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24200"/>
            <a:ext cx="14986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976563" y="4954588"/>
            <a:ext cx="1174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Valid</a:t>
            </a:r>
          </a:p>
          <a:p>
            <a:pPr algn="ctr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Fischer</a:t>
            </a:r>
          </a:p>
          <a:p>
            <a:pPr algn="ctr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projection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7620000" y="4953000"/>
            <a:ext cx="1174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Valid</a:t>
            </a:r>
          </a:p>
          <a:p>
            <a:pPr algn="ctr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Fischer</a:t>
            </a:r>
          </a:p>
          <a:p>
            <a:pPr algn="ctr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projection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832AB4-A3D4-471B-B56E-DBDE58CB3E23}" type="slidenum">
              <a:rPr lang="en-US"/>
              <a:pPr/>
              <a:t>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544638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5125" y="276225"/>
            <a:ext cx="757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/>
              <a:t>a 90° rotation inverts the stereochemistry and is illegal!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011363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239963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0600"/>
            <a:ext cx="2322513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590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590800" y="3424238"/>
            <a:ext cx="53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90°</a:t>
            </a:r>
            <a:endParaRPr lang="en-US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9144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3976688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715000" y="3200400"/>
            <a:ext cx="3165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This is not the correct convention</a:t>
            </a:r>
          </a:p>
          <a:p>
            <a:pPr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for Fischer  projections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 flipV="1">
            <a:off x="4724400" y="3352800"/>
            <a:ext cx="762000" cy="914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4724400" y="4132263"/>
            <a:ext cx="76200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 flipV="1">
            <a:off x="5105400" y="3751263"/>
            <a:ext cx="609600" cy="381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 flipV="1">
            <a:off x="4114800" y="3810000"/>
            <a:ext cx="1600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641975" y="3925888"/>
            <a:ext cx="3087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00FF"/>
                </a:solidFill>
                <a:latin typeface="Arial" charset="0"/>
                <a:ea typeface="ＭＳ Ｐゴシック" charset="0"/>
              </a:rPr>
              <a:t>Should be projecting toward you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486400" y="4203700"/>
            <a:ext cx="2951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8000"/>
                </a:solidFill>
                <a:latin typeface="Arial" charset="0"/>
                <a:ea typeface="ＭＳ Ｐゴシック" charset="0"/>
              </a:rPr>
              <a:t>Should be projecting away you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562600" y="4876800"/>
            <a:ext cx="28384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This is the correct convention</a:t>
            </a:r>
          </a:p>
          <a:p>
            <a:pPr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for Fischer  projections and is</a:t>
            </a:r>
          </a:p>
          <a:p>
            <a:pPr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the enantiomer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E50FE2-5902-47F0-B1DB-FF0BF0D6C5A7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9375" y="112713"/>
            <a:ext cx="8705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rabicPeriod" startAt="2"/>
              <a:defRPr/>
            </a:pPr>
            <a:r>
              <a:rPr lang="en-US" smtClean="0"/>
              <a:t>If one group of a Fischer projection is held steady, the other</a:t>
            </a:r>
          </a:p>
          <a:p>
            <a:pPr>
              <a:buFont typeface="Times" charset="0"/>
              <a:buNone/>
              <a:defRPr/>
            </a:pPr>
            <a:r>
              <a:rPr lang="en-US" smtClean="0"/>
              <a:t>	 three groups can be rotated clockwise or counterclockwise.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854450"/>
            <a:ext cx="115252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3930650"/>
            <a:ext cx="1233487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930650"/>
            <a:ext cx="1262062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937000"/>
            <a:ext cx="17399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379788" y="46212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379788" y="4235450"/>
            <a:ext cx="657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120°</a:t>
            </a:r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437188" y="46974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437188" y="4311650"/>
            <a:ext cx="657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120°</a:t>
            </a:r>
            <a:endParaRPr lang="en-US"/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4006850"/>
            <a:ext cx="170973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154146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0"/>
            <a:ext cx="112395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1243013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5530850"/>
            <a:ext cx="15398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352800" y="61007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3352800" y="5715000"/>
            <a:ext cx="657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120°</a:t>
            </a:r>
            <a:endParaRPr lang="en-US"/>
          </a:p>
        </p:txBody>
      </p:sp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500688"/>
            <a:ext cx="16446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410200" y="61007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5410200" y="5715000"/>
            <a:ext cx="657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120°</a:t>
            </a:r>
            <a:endParaRPr lang="en-US"/>
          </a:p>
        </p:txBody>
      </p:sp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1298575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5614988"/>
            <a:ext cx="16573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36322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362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Thanks for your Attention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</TotalTime>
  <Words>163</Words>
  <Application>Microsoft Office PowerPoint</Application>
  <PresentationFormat>On-screen Show (4:3)</PresentationFormat>
  <Paragraphs>44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Carbohydrates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com</dc:creator>
  <cp:lastModifiedBy>com</cp:lastModifiedBy>
  <cp:revision>2</cp:revision>
  <dcterms:created xsi:type="dcterms:W3CDTF">2010-01-21T22:03:08Z</dcterms:created>
  <dcterms:modified xsi:type="dcterms:W3CDTF">2010-01-21T22:50:26Z</dcterms:modified>
</cp:coreProperties>
</file>