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fld id="{F6CAAF2E-3EF5-4431-926F-EBE53608C06E}" type="datetimeFigureOut">
              <a:rPr lang="en-US" smtClean="0"/>
              <a:pPr/>
              <a:t>1/1/2011</a:t>
            </a:fld>
            <a:endParaRPr lang="en-US"/>
          </a:p>
        </p:txBody>
      </p:sp>
      <p:sp>
        <p:nvSpPr>
          <p:cNvPr id="16" name="Slide Number Placeholder 15"/>
          <p:cNvSpPr>
            <a:spLocks noGrp="1"/>
          </p:cNvSpPr>
          <p:nvPr>
            <p:ph type="sldNum" sz="quarter" idx="11"/>
          </p:nvPr>
        </p:nvSpPr>
        <p:spPr/>
        <p:txBody>
          <a:bodyPr/>
          <a:lstStyle/>
          <a:p>
            <a:fld id="{70A19519-6DA0-4CA8-B8BB-6AC09630923F}"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CAAF2E-3EF5-4431-926F-EBE53608C06E}" type="datetimeFigureOut">
              <a:rPr lang="en-US" smtClean="0"/>
              <a:pPr/>
              <a:t>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19519-6DA0-4CA8-B8BB-6AC0963092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CAAF2E-3EF5-4431-926F-EBE53608C06E}" type="datetimeFigureOut">
              <a:rPr lang="en-US" smtClean="0"/>
              <a:pPr/>
              <a:t>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19519-6DA0-4CA8-B8BB-6AC0963092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F6CAAF2E-3EF5-4431-926F-EBE53608C06E}" type="datetimeFigureOut">
              <a:rPr lang="en-US" smtClean="0"/>
              <a:pPr/>
              <a:t>1/1/2011</a:t>
            </a:fld>
            <a:endParaRPr lang="en-US"/>
          </a:p>
        </p:txBody>
      </p:sp>
      <p:sp>
        <p:nvSpPr>
          <p:cNvPr id="15" name="Slide Number Placeholder 14"/>
          <p:cNvSpPr>
            <a:spLocks noGrp="1"/>
          </p:cNvSpPr>
          <p:nvPr>
            <p:ph type="sldNum" sz="quarter" idx="11"/>
          </p:nvPr>
        </p:nvSpPr>
        <p:spPr/>
        <p:txBody>
          <a:bodyPr/>
          <a:lstStyle/>
          <a:p>
            <a:fld id="{70A19519-6DA0-4CA8-B8BB-6AC09630923F}" type="slidenum">
              <a:rPr lang="en-US" smtClean="0"/>
              <a:pPr/>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fld id="{F6CAAF2E-3EF5-4431-926F-EBE53608C06E}" type="datetimeFigureOut">
              <a:rPr lang="en-US" smtClean="0"/>
              <a:pPr/>
              <a:t>1/1/2011</a:t>
            </a:fld>
            <a:endParaRPr lang="en-US"/>
          </a:p>
        </p:txBody>
      </p:sp>
      <p:sp>
        <p:nvSpPr>
          <p:cNvPr id="13" name="Slide Number Placeholder 12"/>
          <p:cNvSpPr>
            <a:spLocks noGrp="1"/>
          </p:cNvSpPr>
          <p:nvPr>
            <p:ph type="sldNum" sz="quarter" idx="11"/>
          </p:nvPr>
        </p:nvSpPr>
        <p:spPr/>
        <p:txBody>
          <a:bodyPr/>
          <a:lstStyle/>
          <a:p>
            <a:fld id="{70A19519-6DA0-4CA8-B8BB-6AC09630923F}"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F6CAAF2E-3EF5-4431-926F-EBE53608C06E}" type="datetimeFigureOut">
              <a:rPr lang="en-US" smtClean="0"/>
              <a:pPr/>
              <a:t>1/1/2011</a:t>
            </a:fld>
            <a:endParaRPr lang="en-US"/>
          </a:p>
        </p:txBody>
      </p:sp>
      <p:sp>
        <p:nvSpPr>
          <p:cNvPr id="9" name="Slide Number Placeholder 8"/>
          <p:cNvSpPr>
            <a:spLocks noGrp="1"/>
          </p:cNvSpPr>
          <p:nvPr>
            <p:ph type="sldNum" sz="quarter" idx="11"/>
          </p:nvPr>
        </p:nvSpPr>
        <p:spPr/>
        <p:txBody>
          <a:bodyPr/>
          <a:lstStyle/>
          <a:p>
            <a:fld id="{70A19519-6DA0-4CA8-B8BB-6AC09630923F}"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F6CAAF2E-3EF5-4431-926F-EBE53608C06E}" type="datetimeFigureOut">
              <a:rPr lang="en-US" smtClean="0"/>
              <a:pPr/>
              <a:t>1/1/2011</a:t>
            </a:fld>
            <a:endParaRPr lang="en-US"/>
          </a:p>
        </p:txBody>
      </p:sp>
      <p:sp>
        <p:nvSpPr>
          <p:cNvPr id="15" name="Slide Number Placeholder 14"/>
          <p:cNvSpPr>
            <a:spLocks noGrp="1"/>
          </p:cNvSpPr>
          <p:nvPr>
            <p:ph type="sldNum" sz="quarter" idx="11"/>
          </p:nvPr>
        </p:nvSpPr>
        <p:spPr/>
        <p:txBody>
          <a:bodyPr/>
          <a:lstStyle/>
          <a:p>
            <a:fld id="{70A19519-6DA0-4CA8-B8BB-6AC09630923F}" type="slidenum">
              <a:rPr lang="en-US" smtClean="0"/>
              <a:pPr/>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F6CAAF2E-3EF5-4431-926F-EBE53608C06E}" type="datetimeFigureOut">
              <a:rPr lang="en-US" smtClean="0"/>
              <a:pPr/>
              <a:t>1/1/2011</a:t>
            </a:fld>
            <a:endParaRPr lang="en-US"/>
          </a:p>
        </p:txBody>
      </p:sp>
      <p:sp>
        <p:nvSpPr>
          <p:cNvPr id="8" name="Slide Number Placeholder 7"/>
          <p:cNvSpPr>
            <a:spLocks noGrp="1"/>
          </p:cNvSpPr>
          <p:nvPr>
            <p:ph type="sldNum" sz="quarter" idx="11"/>
          </p:nvPr>
        </p:nvSpPr>
        <p:spPr/>
        <p:txBody>
          <a:bodyPr/>
          <a:lstStyle/>
          <a:p>
            <a:fld id="{70A19519-6DA0-4CA8-B8BB-6AC09630923F}"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CAAF2E-3EF5-4431-926F-EBE53608C06E}" type="datetimeFigureOut">
              <a:rPr lang="en-US" smtClean="0"/>
              <a:pPr/>
              <a:t>1/1/2011</a:t>
            </a:fld>
            <a:endParaRPr lang="en-US"/>
          </a:p>
        </p:txBody>
      </p:sp>
      <p:sp>
        <p:nvSpPr>
          <p:cNvPr id="6" name="Slide Number Placeholder 5"/>
          <p:cNvSpPr>
            <a:spLocks noGrp="1"/>
          </p:cNvSpPr>
          <p:nvPr>
            <p:ph type="sldNum" sz="quarter" idx="11"/>
          </p:nvPr>
        </p:nvSpPr>
        <p:spPr/>
        <p:txBody>
          <a:bodyPr/>
          <a:lstStyle/>
          <a:p>
            <a:fld id="{70A19519-6DA0-4CA8-B8BB-6AC09630923F}" type="slidenum">
              <a:rPr lang="en-US" smtClean="0"/>
              <a:pPr/>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F6CAAF2E-3EF5-4431-926F-EBE53608C06E}" type="datetimeFigureOut">
              <a:rPr lang="en-US" smtClean="0"/>
              <a:pPr/>
              <a:t>1/1/2011</a:t>
            </a:fld>
            <a:endParaRPr lang="en-US"/>
          </a:p>
        </p:txBody>
      </p:sp>
      <p:sp>
        <p:nvSpPr>
          <p:cNvPr id="16" name="Slide Number Placeholder 15"/>
          <p:cNvSpPr>
            <a:spLocks noGrp="1"/>
          </p:cNvSpPr>
          <p:nvPr>
            <p:ph type="sldNum" sz="quarter" idx="11"/>
          </p:nvPr>
        </p:nvSpPr>
        <p:spPr/>
        <p:txBody>
          <a:bodyPr/>
          <a:lstStyle/>
          <a:p>
            <a:fld id="{70A19519-6DA0-4CA8-B8BB-6AC09630923F}"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F6CAAF2E-3EF5-4431-926F-EBE53608C06E}" type="datetimeFigureOut">
              <a:rPr lang="en-US" smtClean="0"/>
              <a:pPr/>
              <a:t>1/1/2011</a:t>
            </a:fld>
            <a:endParaRPr lang="en-US"/>
          </a:p>
        </p:txBody>
      </p:sp>
      <p:sp>
        <p:nvSpPr>
          <p:cNvPr id="14" name="Slide Number Placeholder 13"/>
          <p:cNvSpPr>
            <a:spLocks noGrp="1"/>
          </p:cNvSpPr>
          <p:nvPr>
            <p:ph type="sldNum" sz="quarter" idx="11"/>
          </p:nvPr>
        </p:nvSpPr>
        <p:spPr/>
        <p:txBody>
          <a:bodyPr/>
          <a:lstStyle/>
          <a:p>
            <a:fld id="{70A19519-6DA0-4CA8-B8BB-6AC09630923F}" type="slidenum">
              <a:rPr lang="en-US" smtClean="0"/>
              <a:pPr/>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F6CAAF2E-3EF5-4431-926F-EBE53608C06E}" type="datetimeFigureOut">
              <a:rPr lang="en-US" smtClean="0"/>
              <a:pPr/>
              <a:t>1/1/2011</a:t>
            </a:fld>
            <a:endParaRPr lang="en-US"/>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70A19519-6DA0-4CA8-B8BB-6AC09630923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827088" y="2420938"/>
            <a:ext cx="7726362" cy="3268662"/>
          </a:xfrm>
          <a:prstGeom prst="rect">
            <a:avLst/>
          </a:prstGeom>
        </p:spPr>
        <p:txBody>
          <a:bodyPr/>
          <a:lstStyle/>
          <a:p>
            <a:pPr algn="ctr">
              <a:buFontTx/>
              <a:buNone/>
            </a:pPr>
            <a:r>
              <a:rPr lang="en-US" sz="2500" b="1" dirty="0" smtClean="0">
                <a:solidFill>
                  <a:srgbClr val="FFCCFF"/>
                </a:solidFill>
                <a:latin typeface="Square721 BT" pitchFamily="34" charset="0"/>
              </a:rPr>
              <a:t>Deepak </a:t>
            </a:r>
            <a:r>
              <a:rPr lang="en-US" sz="2500" b="1" dirty="0" err="1" smtClean="0">
                <a:solidFill>
                  <a:srgbClr val="FFCCFF"/>
                </a:solidFill>
                <a:latin typeface="Square721 BT" pitchFamily="34" charset="0"/>
              </a:rPr>
              <a:t>Jamdhade</a:t>
            </a:r>
            <a:endParaRPr lang="en-US" sz="2500" b="1" dirty="0" smtClean="0">
              <a:solidFill>
                <a:srgbClr val="FFCCFF"/>
              </a:solidFill>
              <a:latin typeface="Square721 BT" pitchFamily="34" charset="0"/>
            </a:endParaRPr>
          </a:p>
          <a:p>
            <a:pPr algn="ctr">
              <a:buFontTx/>
              <a:buNone/>
            </a:pPr>
            <a:r>
              <a:rPr lang="en-US" sz="2500" b="1" dirty="0" err="1" smtClean="0">
                <a:solidFill>
                  <a:srgbClr val="FFCCFF"/>
                </a:solidFill>
                <a:latin typeface="Square721 BT" pitchFamily="34" charset="0"/>
              </a:rPr>
              <a:t>Raut</a:t>
            </a:r>
            <a:r>
              <a:rPr lang="en-US" sz="2500" b="1" dirty="0" smtClean="0">
                <a:solidFill>
                  <a:srgbClr val="FFCCFF"/>
                </a:solidFill>
                <a:latin typeface="Square721 BT" pitchFamily="34" charset="0"/>
              </a:rPr>
              <a:t> </a:t>
            </a:r>
            <a:r>
              <a:rPr lang="en-US" sz="2500" b="1" smtClean="0">
                <a:solidFill>
                  <a:srgbClr val="FFCCFF"/>
                </a:solidFill>
                <a:latin typeface="Square721 BT" pitchFamily="34" charset="0"/>
              </a:rPr>
              <a:t>Sachin</a:t>
            </a:r>
            <a:endParaRPr lang="en-US" sz="2500" b="1" dirty="0">
              <a:solidFill>
                <a:srgbClr val="FFCCFF"/>
              </a:solidFill>
              <a:latin typeface="Square721 BT" pitchFamily="34" charset="0"/>
            </a:endParaRPr>
          </a:p>
        </p:txBody>
      </p:sp>
      <p:sp>
        <p:nvSpPr>
          <p:cNvPr id="12290" name="Rectangle 2"/>
          <p:cNvSpPr>
            <a:spLocks noGrp="1" noChangeArrowheads="1"/>
          </p:cNvSpPr>
          <p:nvPr>
            <p:ph type="title"/>
          </p:nvPr>
        </p:nvSpPr>
        <p:spPr>
          <a:xfrm>
            <a:off x="457200" y="838200"/>
            <a:ext cx="8229600" cy="1006475"/>
          </a:xfrm>
        </p:spPr>
        <p:txBody>
          <a:bodyPr>
            <a:noAutofit/>
          </a:bodyPr>
          <a:lstStyle/>
          <a:p>
            <a:pPr algn="ctr"/>
            <a:r>
              <a:rPr lang="en-US" sz="4000" b="1" u="sng" dirty="0" smtClean="0">
                <a:solidFill>
                  <a:srgbClr val="FF9933"/>
                </a:solidFill>
                <a:latin typeface="Square721 BT" pitchFamily="34" charset="0"/>
              </a:rPr>
              <a:t>Classical Information Of </a:t>
            </a:r>
            <a:r>
              <a:rPr lang="en-US" sz="4000" b="1" u="sng" dirty="0" err="1" smtClean="0">
                <a:solidFill>
                  <a:srgbClr val="FF9933"/>
                </a:solidFill>
                <a:latin typeface="Square721 BT" pitchFamily="34" charset="0"/>
              </a:rPr>
              <a:t>Raaga</a:t>
            </a:r>
            <a:endParaRPr lang="en-US" sz="4000" b="1" u="sng" dirty="0">
              <a:solidFill>
                <a:srgbClr val="FF9933"/>
              </a:solidFill>
              <a:latin typeface="Square721 BT" pitchFamily="34" charset="0"/>
            </a:endParaRPr>
          </a:p>
        </p:txBody>
      </p:sp>
    </p:spTree>
    <p:extLst>
      <p:ext uri="{BB962C8B-B14F-4D97-AF65-F5344CB8AC3E}">
        <p14:creationId xmlns="" xmlns:p14="http://schemas.microsoft.com/office/powerpoint/2010/main" val="28917940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09600"/>
            <a:ext cx="7543800" cy="914400"/>
          </a:xfrm>
        </p:spPr>
        <p:txBody>
          <a:bodyPr/>
          <a:lstStyle/>
          <a:p>
            <a:pPr algn="ctr"/>
            <a:r>
              <a:rPr lang="en-US" sz="3600" dirty="0" smtClean="0"/>
              <a:t>RAAG GAUD-SARANG</a:t>
            </a:r>
            <a:endParaRPr lang="en-US" sz="3600" dirty="0"/>
          </a:p>
        </p:txBody>
      </p:sp>
      <p:sp>
        <p:nvSpPr>
          <p:cNvPr id="4" name="Rectangle 1"/>
          <p:cNvSpPr>
            <a:spLocks noChangeArrowheads="1"/>
          </p:cNvSpPr>
          <p:nvPr/>
        </p:nvSpPr>
        <p:spPr bwMode="auto">
          <a:xfrm>
            <a:off x="1676400" y="1599634"/>
            <a:ext cx="6524543" cy="13388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err="1" smtClean="0">
                <a:ln>
                  <a:noFill/>
                </a:ln>
                <a:solidFill>
                  <a:srgbClr val="00B0F0"/>
                </a:solidFill>
                <a:effectLst/>
                <a:latin typeface="Bookman Old Style" pitchFamily="18" charset="0"/>
                <a:cs typeface="Arial" pitchFamily="34" charset="0"/>
              </a:rPr>
              <a:t>Raag</a:t>
            </a:r>
            <a:r>
              <a:rPr kumimoji="0" lang="en-US" sz="1800" b="1" i="0" u="none" strike="noStrike" cap="none" normalizeH="0" baseline="0" dirty="0" smtClean="0">
                <a:ln>
                  <a:noFill/>
                </a:ln>
                <a:solidFill>
                  <a:srgbClr val="00B0F0"/>
                </a:solidFill>
                <a:effectLst/>
                <a:latin typeface="Bookman Old Style" pitchFamily="18" charset="0"/>
                <a:cs typeface="Arial" pitchFamily="34" charset="0"/>
              </a:rPr>
              <a:t> Gaud-</a:t>
            </a:r>
            <a:r>
              <a:rPr kumimoji="0" lang="en-US" sz="1800" b="1" i="0" u="none" strike="noStrike" cap="none" normalizeH="0" baseline="0" dirty="0" err="1" smtClean="0">
                <a:ln>
                  <a:noFill/>
                </a:ln>
                <a:solidFill>
                  <a:srgbClr val="00B0F0"/>
                </a:solidFill>
                <a:effectLst/>
                <a:latin typeface="Bookman Old Style" pitchFamily="18" charset="0"/>
                <a:cs typeface="Arial" pitchFamily="34" charset="0"/>
              </a:rPr>
              <a:t>Sarang</a:t>
            </a:r>
            <a:r>
              <a:rPr kumimoji="0" lang="en-US" sz="1800" b="1" i="0" u="none" strike="noStrike" cap="none" normalizeH="0" baseline="0" dirty="0" smtClean="0">
                <a:ln>
                  <a:noFill/>
                </a:ln>
                <a:solidFill>
                  <a:srgbClr val="00B0F0"/>
                </a:solidFill>
                <a:effectLst/>
                <a:latin typeface="Bookman Old Style" pitchFamily="18" charset="0"/>
                <a:cs typeface="Arial" pitchFamily="34" charset="0"/>
              </a:rPr>
              <a:t> (</a:t>
            </a:r>
            <a:r>
              <a:rPr kumimoji="0" lang="en-US" sz="1800" b="1" i="0" u="none" strike="noStrike" cap="none" normalizeH="0" baseline="0" dirty="0" err="1" smtClean="0">
                <a:ln>
                  <a:noFill/>
                </a:ln>
                <a:solidFill>
                  <a:srgbClr val="00B0F0"/>
                </a:solidFill>
                <a:effectLst/>
                <a:latin typeface="Bookman Old Style" pitchFamily="18" charset="0"/>
                <a:cs typeface="Arial" pitchFamily="34" charset="0"/>
              </a:rPr>
              <a:t>oxatonic</a:t>
            </a:r>
            <a:r>
              <a:rPr kumimoji="0" lang="en-US" sz="1800" b="1" i="0" u="none" strike="noStrike" cap="none" normalizeH="0" baseline="0" dirty="0" smtClean="0">
                <a:ln>
                  <a:noFill/>
                </a:ln>
                <a:solidFill>
                  <a:srgbClr val="00B0F0"/>
                </a:solidFill>
                <a:effectLst/>
                <a:latin typeface="Bookman Old Style" pitchFamily="18" charset="0"/>
                <a:cs typeface="Arial" pitchFamily="34" charset="0"/>
              </a:rPr>
              <a:t>)</a:t>
            </a:r>
            <a:r>
              <a:rPr kumimoji="0" lang="en-US" sz="1800" b="0" i="0" u="none" strike="noStrike" cap="none" normalizeH="0" baseline="0" dirty="0" smtClean="0">
                <a:ln>
                  <a:noFill/>
                </a:ln>
                <a:solidFill>
                  <a:srgbClr val="00B0F0"/>
                </a:solidFill>
                <a:effectLst/>
                <a:latin typeface="Arial" pitchFamily="34" charset="0"/>
                <a:cs typeface="Arial" pitchFamily="34" charset="0"/>
              </a:rPr>
              <a:t/>
            </a:r>
            <a:br>
              <a:rPr kumimoji="0" lang="en-US" sz="1800" b="0" i="0" u="none" strike="noStrike" cap="none" normalizeH="0" baseline="0" dirty="0" smtClean="0">
                <a:ln>
                  <a:noFill/>
                </a:ln>
                <a:solidFill>
                  <a:srgbClr val="00B0F0"/>
                </a:solidFill>
                <a:effectLst/>
                <a:latin typeface="Arial" pitchFamily="34" charset="0"/>
                <a:cs typeface="Arial" pitchFamily="34" charset="0"/>
              </a:rPr>
            </a:br>
            <a:r>
              <a:rPr kumimoji="0" lang="en-US" sz="1800" b="0" i="0" u="none" strike="noStrike" cap="none" normalizeH="0" baseline="0" dirty="0" smtClean="0">
                <a:ln>
                  <a:noFill/>
                </a:ln>
                <a:solidFill>
                  <a:srgbClr val="00B0F0"/>
                </a:solidFill>
                <a:effectLst/>
                <a:latin typeface="Bookman Old Style" pitchFamily="18" charset="0"/>
                <a:cs typeface="Arial" pitchFamily="34" charset="0"/>
              </a:rPr>
              <a:t>Gaud-</a:t>
            </a:r>
            <a:r>
              <a:rPr kumimoji="0" lang="en-US" sz="1800" b="0" i="0" u="none" strike="noStrike" cap="none" normalizeH="0" baseline="0" dirty="0" err="1" smtClean="0">
                <a:ln>
                  <a:noFill/>
                </a:ln>
                <a:solidFill>
                  <a:srgbClr val="00B0F0"/>
                </a:solidFill>
                <a:effectLst/>
                <a:latin typeface="Bookman Old Style" pitchFamily="18" charset="0"/>
                <a:cs typeface="Arial" pitchFamily="34" charset="0"/>
              </a:rPr>
              <a:t>Sarang</a:t>
            </a:r>
            <a:r>
              <a:rPr kumimoji="0" lang="en-US" sz="1800" b="0" i="0" u="none" strike="noStrike" cap="none" normalizeH="0" baseline="0" dirty="0" smtClean="0">
                <a:ln>
                  <a:noFill/>
                </a:ln>
                <a:solidFill>
                  <a:srgbClr val="00B0F0"/>
                </a:solidFill>
                <a:effectLst/>
                <a:latin typeface="Bookman Old Style" pitchFamily="18" charset="0"/>
                <a:cs typeface="Arial" pitchFamily="34" charset="0"/>
              </a:rPr>
              <a:t> is a sunshiny, lively early-afternoon raga. </a:t>
            </a:r>
            <a:r>
              <a:rPr kumimoji="0" lang="en-US" sz="1800" b="0" i="0" u="none" strike="noStrike" cap="none" normalizeH="0" baseline="0" dirty="0" smtClean="0">
                <a:ln>
                  <a:noFill/>
                </a:ln>
                <a:solidFill>
                  <a:srgbClr val="00B0F0"/>
                </a:solidFill>
                <a:effectLst/>
                <a:latin typeface="Arial" pitchFamily="34" charset="0"/>
                <a:cs typeface="Arial" pitchFamily="34" charset="0"/>
              </a:rPr>
              <a:t/>
            </a:r>
            <a:br>
              <a:rPr kumimoji="0" lang="en-US" sz="1800" b="0" i="0" u="none" strike="noStrike" cap="none" normalizeH="0" baseline="0" dirty="0" smtClean="0">
                <a:ln>
                  <a:noFill/>
                </a:ln>
                <a:solidFill>
                  <a:srgbClr val="00B0F0"/>
                </a:solidFill>
                <a:effectLst/>
                <a:latin typeface="Arial" pitchFamily="34" charset="0"/>
                <a:cs typeface="Arial" pitchFamily="34" charset="0"/>
              </a:rPr>
            </a:br>
            <a:r>
              <a:rPr kumimoji="0" lang="en-US" sz="1800" b="0" i="0" u="none" strike="noStrike" cap="none" normalizeH="0" baseline="0" dirty="0" smtClean="0">
                <a:ln>
                  <a:noFill/>
                </a:ln>
                <a:solidFill>
                  <a:srgbClr val="00B0F0"/>
                </a:solidFill>
                <a:effectLst/>
                <a:latin typeface="Arial" pitchFamily="34" charset="0"/>
                <a:cs typeface="Arial" pitchFamily="34" charset="0"/>
              </a:rPr>
              <a:t/>
            </a:r>
            <a:br>
              <a:rPr kumimoji="0" lang="en-US" sz="1800" b="0" i="0" u="none" strike="noStrike" cap="none" normalizeH="0" baseline="0" dirty="0" smtClean="0">
                <a:ln>
                  <a:noFill/>
                </a:ln>
                <a:solidFill>
                  <a:srgbClr val="00B0F0"/>
                </a:solidFill>
                <a:effectLst/>
                <a:latin typeface="Arial" pitchFamily="34" charset="0"/>
                <a:cs typeface="Arial" pitchFamily="34" charset="0"/>
              </a:rPr>
            </a:br>
            <a:endParaRPr kumimoji="0" lang="en-US" sz="1800" b="0" i="0" u="none" strike="noStrike" cap="none" normalizeH="0" baseline="0" dirty="0" smtClean="0">
              <a:ln>
                <a:noFill/>
              </a:ln>
              <a:solidFill>
                <a:srgbClr val="00B0F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B0F0"/>
                </a:solidFill>
                <a:effectLst/>
                <a:latin typeface="Bookman Old Style" pitchFamily="18" charset="0"/>
                <a:cs typeface="Arial" pitchFamily="34" charset="0"/>
              </a:rPr>
              <a:t>  </a:t>
            </a:r>
            <a:endParaRPr kumimoji="0" lang="en-US" sz="3400" b="0" i="0" u="none" strike="noStrike" cap="none" normalizeH="0" baseline="0" dirty="0" smtClean="0">
              <a:ln>
                <a:noFill/>
              </a:ln>
              <a:solidFill>
                <a:srgbClr val="00B0F0"/>
              </a:solidFill>
              <a:effectLst/>
              <a:latin typeface="Bookman Old Style" pitchFamily="18" charset="0"/>
              <a:cs typeface="Arial" pitchFamily="34" charset="0"/>
            </a:endParaRPr>
          </a:p>
        </p:txBody>
      </p:sp>
      <p:pic>
        <p:nvPicPr>
          <p:cNvPr id="1026" name="Picture 2" descr="Scale: GaudSara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752600" y="3209925"/>
            <a:ext cx="5762625" cy="54292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856165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028343"/>
            <a:ext cx="7696200" cy="3847207"/>
          </a:xfrm>
          <a:prstGeom prst="rect">
            <a:avLst/>
          </a:prstGeom>
        </p:spPr>
        <p:txBody>
          <a:bodyPr wrap="square">
            <a:spAutoFit/>
          </a:bodyPr>
          <a:lstStyle/>
          <a:p>
            <a:pPr algn="ctr"/>
            <a:r>
              <a:rPr lang="en-US" sz="2400" b="1" i="1" dirty="0" err="1">
                <a:solidFill>
                  <a:srgbClr val="00B050"/>
                </a:solidFill>
              </a:rPr>
              <a:t>Raag</a:t>
            </a:r>
            <a:r>
              <a:rPr lang="en-US" sz="2400" b="1" i="1" dirty="0">
                <a:solidFill>
                  <a:srgbClr val="00B050"/>
                </a:solidFill>
              </a:rPr>
              <a:t> </a:t>
            </a:r>
            <a:r>
              <a:rPr lang="en-US" sz="2400" b="1" i="1" dirty="0" err="1" smtClean="0">
                <a:solidFill>
                  <a:srgbClr val="00B050"/>
                </a:solidFill>
              </a:rPr>
              <a:t>Pahadi</a:t>
            </a:r>
            <a:endParaRPr lang="en-US" sz="2400" b="1" i="1" dirty="0" smtClean="0">
              <a:solidFill>
                <a:srgbClr val="00B050"/>
              </a:solidFill>
            </a:endParaRPr>
          </a:p>
          <a:p>
            <a:pPr algn="ctr"/>
            <a:r>
              <a:rPr lang="en-US" sz="2000" dirty="0" smtClean="0"/>
              <a:t/>
            </a:r>
            <a:br>
              <a:rPr lang="en-US" sz="2000" dirty="0" smtClean="0"/>
            </a:br>
            <a:r>
              <a:rPr lang="en-US" sz="2000" dirty="0" err="1"/>
              <a:t>Pahadi</a:t>
            </a:r>
            <a:r>
              <a:rPr lang="en-US" sz="2000" dirty="0"/>
              <a:t> is an evening raga that combines both playful and pensive aspects. It is characterized by a very charming, folksy flavor. The notes S R G P D form the backbone of </a:t>
            </a:r>
            <a:r>
              <a:rPr lang="en-US" sz="2000" dirty="0" err="1"/>
              <a:t>Raag</a:t>
            </a:r>
            <a:r>
              <a:rPr lang="en-US" sz="2000" dirty="0"/>
              <a:t> </a:t>
            </a:r>
            <a:r>
              <a:rPr lang="en-US" sz="2000" dirty="0" err="1"/>
              <a:t>Pahadi</a:t>
            </a:r>
            <a:r>
              <a:rPr lang="en-US" sz="2000" dirty="0"/>
              <a:t>, which makes it a very close cousin of the pentatonic raga </a:t>
            </a:r>
            <a:r>
              <a:rPr lang="en-US" sz="2000" dirty="0" err="1"/>
              <a:t>Bhupali</a:t>
            </a:r>
            <a:r>
              <a:rPr lang="en-US" sz="2000" dirty="0"/>
              <a:t>. The other notes of the octave are incorporated into this framework judiciously. Here is a simple sol-fa song to demonstrate a few typical note combinations. In this example I have only combined the nine most prominent notes used. The remaining notes are used only rarely and have to be done with the greatest care and expertise to retain the raga's identity. </a:t>
            </a:r>
          </a:p>
        </p:txBody>
      </p:sp>
    </p:spTree>
    <p:extLst>
      <p:ext uri="{BB962C8B-B14F-4D97-AF65-F5344CB8AC3E}">
        <p14:creationId xmlns="" xmlns:p14="http://schemas.microsoft.com/office/powerpoint/2010/main" val="2131910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5000" y="1371600"/>
            <a:ext cx="5943600" cy="4093428"/>
          </a:xfrm>
          <a:prstGeom prst="rect">
            <a:avLst/>
          </a:prstGeom>
        </p:spPr>
        <p:txBody>
          <a:bodyPr wrap="square">
            <a:spAutoFit/>
          </a:bodyPr>
          <a:lstStyle/>
          <a:p>
            <a:pPr algn="ctr"/>
            <a:r>
              <a:rPr lang="en-US" sz="2400" b="1" i="1" dirty="0" err="1">
                <a:solidFill>
                  <a:srgbClr val="00B050"/>
                </a:solidFill>
              </a:rPr>
              <a:t>Raag</a:t>
            </a:r>
            <a:r>
              <a:rPr lang="en-US" sz="2400" b="1" i="1" dirty="0">
                <a:solidFill>
                  <a:srgbClr val="00B050"/>
                </a:solidFill>
              </a:rPr>
              <a:t> </a:t>
            </a:r>
            <a:r>
              <a:rPr lang="en-US" sz="2400" b="1" i="1" dirty="0" err="1" smtClean="0">
                <a:solidFill>
                  <a:srgbClr val="00B050"/>
                </a:solidFill>
              </a:rPr>
              <a:t>Bhairavi</a:t>
            </a:r>
            <a:endParaRPr lang="en-US" sz="2400" b="1" i="1" dirty="0" smtClean="0">
              <a:solidFill>
                <a:srgbClr val="00B050"/>
              </a:solidFill>
            </a:endParaRPr>
          </a:p>
          <a:p>
            <a:pPr algn="ctr"/>
            <a:r>
              <a:rPr lang="en-US" dirty="0" smtClean="0"/>
              <a:t/>
            </a:r>
            <a:br>
              <a:rPr lang="en-US" dirty="0" smtClean="0"/>
            </a:br>
            <a:r>
              <a:rPr lang="en-US" sz="2000" dirty="0" err="1"/>
              <a:t>Raag</a:t>
            </a:r>
            <a:r>
              <a:rPr lang="en-US" sz="2000" dirty="0"/>
              <a:t> </a:t>
            </a:r>
            <a:r>
              <a:rPr lang="en-US" sz="2000" dirty="0" err="1"/>
              <a:t>Bhairavi</a:t>
            </a:r>
            <a:r>
              <a:rPr lang="en-US" sz="2000" dirty="0"/>
              <a:t> is quite an important raga in the Hindustani classical as well as semi-classical tradition. As in the case of </a:t>
            </a:r>
            <a:r>
              <a:rPr lang="en-US" sz="2000" dirty="0" err="1"/>
              <a:t>Raag</a:t>
            </a:r>
            <a:r>
              <a:rPr lang="en-US" sz="2000" dirty="0"/>
              <a:t> </a:t>
            </a:r>
            <a:r>
              <a:rPr lang="en-US" sz="2000" dirty="0" err="1"/>
              <a:t>Pahadi</a:t>
            </a:r>
            <a:r>
              <a:rPr lang="en-US" sz="2000" dirty="0"/>
              <a:t>, just about any note in the octave can be incorporated into </a:t>
            </a:r>
            <a:r>
              <a:rPr lang="en-US" sz="2000" dirty="0" err="1"/>
              <a:t>Raag</a:t>
            </a:r>
            <a:r>
              <a:rPr lang="en-US" sz="2000" dirty="0"/>
              <a:t> </a:t>
            </a:r>
            <a:r>
              <a:rPr lang="en-US" sz="2000" dirty="0" err="1"/>
              <a:t>Bhairavi</a:t>
            </a:r>
            <a:r>
              <a:rPr lang="en-US" sz="2000" dirty="0"/>
              <a:t>, but its main structure comprises the notes S, r, g, m, P, d, and n -- notice that all the main notes are flat. This gives the raga a very gentle and sweet quality. A small composition in </a:t>
            </a:r>
            <a:r>
              <a:rPr lang="en-US" sz="2000" dirty="0" err="1"/>
              <a:t>Raag</a:t>
            </a:r>
            <a:r>
              <a:rPr lang="en-US" sz="2000" dirty="0"/>
              <a:t> </a:t>
            </a:r>
            <a:r>
              <a:rPr lang="en-US" sz="2000" dirty="0" err="1"/>
              <a:t>Bhairavi</a:t>
            </a:r>
            <a:r>
              <a:rPr lang="en-US" sz="2000" dirty="0"/>
              <a:t> is often sung at the end of a long performance as a way of winding down.</a:t>
            </a:r>
            <a:r>
              <a:rPr lang="en-US" dirty="0" smtClean="0"/>
              <a:t/>
            </a:r>
            <a:br>
              <a:rPr lang="en-US" dirty="0" smtClean="0"/>
            </a:br>
            <a:endParaRPr lang="en-US" dirty="0"/>
          </a:p>
        </p:txBody>
      </p:sp>
    </p:spTree>
    <p:extLst>
      <p:ext uri="{BB962C8B-B14F-4D97-AF65-F5344CB8AC3E}">
        <p14:creationId xmlns="" xmlns:p14="http://schemas.microsoft.com/office/powerpoint/2010/main" val="1599687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295400"/>
            <a:ext cx="5334000" cy="2893100"/>
          </a:xfrm>
          <a:prstGeom prst="rect">
            <a:avLst/>
          </a:prstGeom>
        </p:spPr>
        <p:txBody>
          <a:bodyPr wrap="square">
            <a:spAutoFit/>
          </a:bodyPr>
          <a:lstStyle/>
          <a:p>
            <a:pPr algn="ctr"/>
            <a:r>
              <a:rPr lang="en-US" sz="2400" b="1" i="1" dirty="0" err="1">
                <a:solidFill>
                  <a:srgbClr val="00B050"/>
                </a:solidFill>
              </a:rPr>
              <a:t>Raag</a:t>
            </a:r>
            <a:r>
              <a:rPr lang="en-US" sz="2400" b="1" i="1" dirty="0">
                <a:solidFill>
                  <a:srgbClr val="00B050"/>
                </a:solidFill>
              </a:rPr>
              <a:t> </a:t>
            </a:r>
            <a:r>
              <a:rPr lang="en-US" sz="2400" b="1" i="1" dirty="0" err="1" smtClean="0">
                <a:solidFill>
                  <a:srgbClr val="00B050"/>
                </a:solidFill>
              </a:rPr>
              <a:t>Yaman</a:t>
            </a:r>
            <a:endParaRPr lang="en-US" sz="2400" b="1" i="1" dirty="0" smtClean="0">
              <a:solidFill>
                <a:srgbClr val="00B050"/>
              </a:solidFill>
            </a:endParaRPr>
          </a:p>
          <a:p>
            <a:pPr algn="ctr"/>
            <a:r>
              <a:rPr lang="en-US" dirty="0" smtClean="0"/>
              <a:t/>
            </a:r>
            <a:br>
              <a:rPr lang="en-US" dirty="0" smtClean="0"/>
            </a:br>
            <a:r>
              <a:rPr lang="en-US" sz="2000" dirty="0" err="1"/>
              <a:t>Yaman</a:t>
            </a:r>
            <a:r>
              <a:rPr lang="en-US" sz="2000" dirty="0"/>
              <a:t> is an evening raga, sung from sunset to late evening. It is full of grace and majesty, and the main mood it creates is one of devotion and dedication. It is a raga that suggests unconditional offering of everything one has at the altar of whatever one's calling may be, asking nothing in return.</a:t>
            </a:r>
          </a:p>
        </p:txBody>
      </p:sp>
    </p:spTree>
    <p:extLst>
      <p:ext uri="{BB962C8B-B14F-4D97-AF65-F5344CB8AC3E}">
        <p14:creationId xmlns="" xmlns:p14="http://schemas.microsoft.com/office/powerpoint/2010/main" val="3217905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828800"/>
            <a:ext cx="4572000" cy="2277547"/>
          </a:xfrm>
          <a:prstGeom prst="rect">
            <a:avLst/>
          </a:prstGeom>
        </p:spPr>
        <p:txBody>
          <a:bodyPr>
            <a:spAutoFit/>
          </a:bodyPr>
          <a:lstStyle/>
          <a:p>
            <a:pPr algn="ctr"/>
            <a:r>
              <a:rPr lang="en-US" sz="2400" b="1" i="1" dirty="0" err="1">
                <a:solidFill>
                  <a:srgbClr val="00B050"/>
                </a:solidFill>
              </a:rPr>
              <a:t>Raag</a:t>
            </a:r>
            <a:r>
              <a:rPr lang="en-US" sz="2400" b="1" i="1" dirty="0">
                <a:solidFill>
                  <a:srgbClr val="00B050"/>
                </a:solidFill>
              </a:rPr>
              <a:t> </a:t>
            </a:r>
            <a:r>
              <a:rPr lang="en-US" sz="2400" b="1" i="1" dirty="0" err="1" smtClean="0">
                <a:solidFill>
                  <a:srgbClr val="00B050"/>
                </a:solidFill>
              </a:rPr>
              <a:t>Bhimpalasi</a:t>
            </a:r>
            <a:endParaRPr lang="en-US" sz="2400" b="1" i="1" dirty="0" smtClean="0">
              <a:solidFill>
                <a:srgbClr val="00B050"/>
              </a:solidFill>
            </a:endParaRPr>
          </a:p>
          <a:p>
            <a:pPr algn="ctr"/>
            <a:r>
              <a:rPr lang="en-US" dirty="0" smtClean="0"/>
              <a:t/>
            </a:r>
            <a:br>
              <a:rPr lang="en-US" dirty="0" smtClean="0"/>
            </a:br>
            <a:r>
              <a:rPr lang="en-US" sz="2000" dirty="0"/>
              <a:t>An afternoon raga, sung from late afternoon to sunset, </a:t>
            </a:r>
            <a:r>
              <a:rPr lang="en-US" sz="2000" dirty="0" err="1"/>
              <a:t>Bhimpalasi</a:t>
            </a:r>
            <a:r>
              <a:rPr lang="en-US" sz="2000" dirty="0"/>
              <a:t> is poignant and passionate, filled with yearning.</a:t>
            </a:r>
            <a:r>
              <a:rPr lang="en-US" sz="2000" dirty="0" smtClean="0"/>
              <a:t/>
            </a:r>
            <a:br>
              <a:rPr lang="en-US" sz="2000" dirty="0" smtClean="0"/>
            </a:br>
            <a:endParaRPr lang="en-US" sz="2000" dirty="0"/>
          </a:p>
        </p:txBody>
      </p:sp>
    </p:spTree>
    <p:extLst>
      <p:ext uri="{BB962C8B-B14F-4D97-AF65-F5344CB8AC3E}">
        <p14:creationId xmlns="" xmlns:p14="http://schemas.microsoft.com/office/powerpoint/2010/main" val="3166841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28800" y="1371600"/>
            <a:ext cx="5181600" cy="2893100"/>
          </a:xfrm>
          <a:prstGeom prst="rect">
            <a:avLst/>
          </a:prstGeom>
        </p:spPr>
        <p:txBody>
          <a:bodyPr wrap="square">
            <a:spAutoFit/>
          </a:bodyPr>
          <a:lstStyle/>
          <a:p>
            <a:pPr algn="ctr"/>
            <a:r>
              <a:rPr lang="en-US" sz="2400" b="1" i="1" dirty="0" err="1"/>
              <a:t>Raag</a:t>
            </a:r>
            <a:r>
              <a:rPr lang="en-US" sz="2400" b="1" i="1" dirty="0"/>
              <a:t> </a:t>
            </a:r>
            <a:r>
              <a:rPr lang="en-US" sz="2400" b="1" i="1" dirty="0" err="1" smtClean="0"/>
              <a:t>Kedar</a:t>
            </a:r>
            <a:endParaRPr lang="en-US" sz="2400" b="1" i="1" dirty="0" smtClean="0"/>
          </a:p>
          <a:p>
            <a:pPr algn="ctr"/>
            <a:r>
              <a:rPr lang="en-US" dirty="0" smtClean="0"/>
              <a:t/>
            </a:r>
            <a:br>
              <a:rPr lang="en-US" dirty="0" smtClean="0"/>
            </a:br>
            <a:r>
              <a:rPr lang="en-US" sz="2000" dirty="0" err="1"/>
              <a:t>Kedar</a:t>
            </a:r>
            <a:r>
              <a:rPr lang="en-US" sz="2000" dirty="0"/>
              <a:t> is one of the most lovely ragas there can be. It is sung from late evening to midnight and is said to create a mood of peacefulness. I find, however, that this raga and its playful note combinations are beautifully suited also for creating moods of joy and elation.</a:t>
            </a:r>
          </a:p>
        </p:txBody>
      </p:sp>
    </p:spTree>
    <p:extLst>
      <p:ext uri="{BB962C8B-B14F-4D97-AF65-F5344CB8AC3E}">
        <p14:creationId xmlns="" xmlns:p14="http://schemas.microsoft.com/office/powerpoint/2010/main" val="3788604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81200" y="1676400"/>
            <a:ext cx="5334000" cy="2585323"/>
          </a:xfrm>
          <a:prstGeom prst="rect">
            <a:avLst/>
          </a:prstGeom>
        </p:spPr>
        <p:txBody>
          <a:bodyPr wrap="square">
            <a:spAutoFit/>
          </a:bodyPr>
          <a:lstStyle/>
          <a:p>
            <a:pPr algn="ctr"/>
            <a:r>
              <a:rPr lang="en-US" sz="2400" b="1" i="1" dirty="0" err="1">
                <a:solidFill>
                  <a:srgbClr val="00B050"/>
                </a:solidFill>
              </a:rPr>
              <a:t>Raag</a:t>
            </a:r>
            <a:r>
              <a:rPr lang="en-US" sz="2400" b="1" i="1" dirty="0">
                <a:solidFill>
                  <a:srgbClr val="00B050"/>
                </a:solidFill>
              </a:rPr>
              <a:t> </a:t>
            </a:r>
            <a:r>
              <a:rPr lang="en-US" sz="2400" b="1" i="1" dirty="0" smtClean="0">
                <a:solidFill>
                  <a:srgbClr val="00B050"/>
                </a:solidFill>
              </a:rPr>
              <a:t>Jog</a:t>
            </a:r>
          </a:p>
          <a:p>
            <a:pPr algn="ctr"/>
            <a:r>
              <a:rPr lang="en-US" dirty="0" smtClean="0"/>
              <a:t/>
            </a:r>
            <a:br>
              <a:rPr lang="en-US" dirty="0" smtClean="0"/>
            </a:br>
            <a:r>
              <a:rPr lang="en-US" sz="2000" dirty="0" err="1"/>
              <a:t>Raag</a:t>
            </a:r>
            <a:r>
              <a:rPr lang="en-US" sz="2000" dirty="0"/>
              <a:t> Jog is sung in small hours of the morning, just after midnight. It has a magical quality that lives up to its name (</a:t>
            </a:r>
            <a:r>
              <a:rPr lang="en-US" sz="2000" i="1" dirty="0"/>
              <a:t>jog</a:t>
            </a:r>
            <a:r>
              <a:rPr lang="en-US" sz="2000" dirty="0"/>
              <a:t> indicates a state of enchantment). It is quite a popular raga too, often adopted to lighter forms of music.</a:t>
            </a:r>
          </a:p>
        </p:txBody>
      </p:sp>
    </p:spTree>
    <p:extLst>
      <p:ext uri="{BB962C8B-B14F-4D97-AF65-F5344CB8AC3E}">
        <p14:creationId xmlns="" xmlns:p14="http://schemas.microsoft.com/office/powerpoint/2010/main" val="726376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0" y="2895600"/>
            <a:ext cx="5334000" cy="523220"/>
          </a:xfrm>
          <a:prstGeom prst="rect">
            <a:avLst/>
          </a:prstGeom>
          <a:noFill/>
        </p:spPr>
        <p:txBody>
          <a:bodyPr wrap="square" rtlCol="0">
            <a:spAutoFit/>
          </a:bodyPr>
          <a:lstStyle/>
          <a:p>
            <a:r>
              <a:rPr lang="en-US" sz="2800" i="1" dirty="0" smtClean="0">
                <a:solidFill>
                  <a:srgbClr val="00B050"/>
                </a:solidFill>
              </a:rPr>
              <a:t>Thanking You</a:t>
            </a:r>
            <a:endParaRPr lang="en-US" sz="2800" i="1" dirty="0">
              <a:solidFill>
                <a:srgbClr val="00B050"/>
              </a:solidFill>
            </a:endParaRPr>
          </a:p>
        </p:txBody>
      </p:sp>
    </p:spTree>
    <p:extLst>
      <p:ext uri="{BB962C8B-B14F-4D97-AF65-F5344CB8AC3E}">
        <p14:creationId xmlns="" xmlns:p14="http://schemas.microsoft.com/office/powerpoint/2010/main" val="39108710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8</TotalTime>
  <Words>29</Words>
  <Application>Microsoft Office PowerPoint</Application>
  <PresentationFormat>On-screen Show (4:3)</PresentationFormat>
  <Paragraphs>19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Elemental</vt:lpstr>
      <vt:lpstr>Classical Information Of Raaga</vt:lpstr>
      <vt:lpstr>RAAG GAUD-SARANG</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Art Music</dc:title>
  <dc:creator>com_10</dc:creator>
  <cp:lastModifiedBy>Windows</cp:lastModifiedBy>
  <cp:revision>12</cp:revision>
  <dcterms:created xsi:type="dcterms:W3CDTF">2017-11-29T09:50:14Z</dcterms:created>
  <dcterms:modified xsi:type="dcterms:W3CDTF">2011-01-01T07:23:42Z</dcterms:modified>
</cp:coreProperties>
</file>