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60" r:id="rId4"/>
    <p:sldId id="261" r:id="rId5"/>
    <p:sldId id="262" r:id="rId6"/>
    <p:sldId id="263" r:id="rId7"/>
    <p:sldId id="257" r:id="rId8"/>
    <p:sldId id="258"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E0DCB-A816-4278-A7A6-22456C7BBB24}"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0DCB-A816-4278-A7A6-22456C7BBB24}"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0DCB-A816-4278-A7A6-22456C7BBB24}"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16951EDB-D23F-40C7-8C77-A647DCE451C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B26BA4A0-9369-4C61-A110-E44282EF4A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0DCB-A816-4278-A7A6-22456C7BBB24}"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E0DCB-A816-4278-A7A6-22456C7BBB24}"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E0DCB-A816-4278-A7A6-22456C7BBB24}"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E0DCB-A816-4278-A7A6-22456C7BBB24}" type="datetimeFigureOut">
              <a:rPr lang="en-US" smtClean="0"/>
              <a:pPr/>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E0DCB-A816-4278-A7A6-22456C7BBB24}" type="datetimeFigureOut">
              <a:rPr lang="en-US" smtClean="0"/>
              <a:pPr/>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E0DCB-A816-4278-A7A6-22456C7BBB24}" type="datetimeFigureOut">
              <a:rPr lang="en-US" smtClean="0"/>
              <a:pPr/>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E0DCB-A816-4278-A7A6-22456C7BBB24}"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E0DCB-A816-4278-A7A6-22456C7BBB24}"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BF-CCF9-441B-A36E-9A6D7C7D9F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E0DCB-A816-4278-A7A6-22456C7BBB24}" type="datetimeFigureOut">
              <a:rPr lang="en-US" smtClean="0"/>
              <a:pPr/>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FF3BF-CCF9-441B-A36E-9A6D7C7D9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hyperlink" Target="http://www.compassassociation.org.uk/index.php" TargetMode="External"/><Relationship Id="rId13"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7.png"/><Relationship Id="rId12" Type="http://schemas.openxmlformats.org/officeDocument/2006/relationships/image" Target="../media/image30.jpeg"/><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image" Target="../media/image26.emf"/><Relationship Id="rId11" Type="http://schemas.openxmlformats.org/officeDocument/2006/relationships/image" Target="../media/image29.png"/><Relationship Id="rId5" Type="http://schemas.openxmlformats.org/officeDocument/2006/relationships/image" Target="../media/image25.jpeg"/><Relationship Id="rId10" Type="http://schemas.openxmlformats.org/officeDocument/2006/relationships/hyperlink" Target="http://www.sportscoachuk.org/" TargetMode="External"/><Relationship Id="rId4" Type="http://schemas.openxmlformats.org/officeDocument/2006/relationships/image" Target="../media/image24.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752599"/>
          </a:xfrm>
        </p:spPr>
        <p:txBody>
          <a:bodyPr>
            <a:normAutofit/>
          </a:bodyPr>
          <a:lstStyle/>
          <a:p>
            <a:r>
              <a:rPr lang="en-US" sz="8000" b="1" dirty="0" smtClean="0">
                <a:solidFill>
                  <a:srgbClr val="7030A0"/>
                </a:solidFill>
              </a:rPr>
              <a:t>WEL COME</a:t>
            </a:r>
            <a:endParaRPr lang="en-US" sz="8000" b="1" dirty="0">
              <a:solidFill>
                <a:srgbClr val="7030A0"/>
              </a:solidFill>
            </a:endParaRPr>
          </a:p>
        </p:txBody>
      </p:sp>
      <p:sp>
        <p:nvSpPr>
          <p:cNvPr id="3" name="Subtitle 2"/>
          <p:cNvSpPr>
            <a:spLocks noGrp="1"/>
          </p:cNvSpPr>
          <p:nvPr>
            <p:ph type="subTitle" idx="1"/>
          </p:nvPr>
        </p:nvSpPr>
        <p:spPr>
          <a:xfrm>
            <a:off x="1371600" y="3962400"/>
            <a:ext cx="6400800" cy="2133600"/>
          </a:xfrm>
        </p:spPr>
        <p:txBody>
          <a:bodyPr>
            <a:normAutofit fontScale="55000" lnSpcReduction="20000"/>
          </a:bodyPr>
          <a:lstStyle/>
          <a:p>
            <a:endParaRPr lang="en-US" sz="4800" b="1" dirty="0" smtClean="0">
              <a:solidFill>
                <a:srgbClr val="C00000"/>
              </a:solidFill>
            </a:endParaRPr>
          </a:p>
          <a:p>
            <a:r>
              <a:rPr lang="en-IN" sz="7300" b="1" dirty="0" err="1" smtClean="0">
                <a:solidFill>
                  <a:srgbClr val="C00000"/>
                </a:solidFill>
              </a:rPr>
              <a:t>Dr.</a:t>
            </a:r>
            <a:r>
              <a:rPr lang="en-IN" sz="7300" b="1" dirty="0" smtClean="0">
                <a:solidFill>
                  <a:srgbClr val="C00000"/>
                </a:solidFill>
              </a:rPr>
              <a:t> </a:t>
            </a:r>
            <a:r>
              <a:rPr lang="en-IN" sz="7300" b="1" dirty="0" err="1" smtClean="0">
                <a:solidFill>
                  <a:srgbClr val="C00000"/>
                </a:solidFill>
              </a:rPr>
              <a:t>Udhave</a:t>
            </a:r>
            <a:r>
              <a:rPr lang="en-IN" sz="7300" b="1" dirty="0" smtClean="0">
                <a:solidFill>
                  <a:srgbClr val="C00000"/>
                </a:solidFill>
              </a:rPr>
              <a:t> Kale</a:t>
            </a:r>
            <a:endParaRPr lang="en-US" sz="7300" b="1" dirty="0" smtClean="0">
              <a:solidFill>
                <a:srgbClr val="C00000"/>
              </a:solidFill>
            </a:endParaRPr>
          </a:p>
          <a:p>
            <a:r>
              <a:rPr lang="en-US" sz="7300" b="1" dirty="0" smtClean="0">
                <a:solidFill>
                  <a:srgbClr val="C00000"/>
                </a:solidFill>
              </a:rPr>
              <a:t>Department </a:t>
            </a:r>
            <a:r>
              <a:rPr lang="en-US" sz="7300" b="1" dirty="0" smtClean="0">
                <a:solidFill>
                  <a:srgbClr val="C00000"/>
                </a:solidFill>
              </a:rPr>
              <a:t>of PHYSICAL EDUCATION</a:t>
            </a:r>
            <a:endParaRPr lang="en-US" sz="7300" b="1" dirty="0">
              <a:solidFill>
                <a:srgbClr val="C00000"/>
              </a:solidFill>
            </a:endParaRPr>
          </a:p>
        </p:txBody>
      </p:sp>
      <p:pic>
        <p:nvPicPr>
          <p:cNvPr id="82946" name="Picture 2" descr="C:\Documents and Settings\Acer\Desktop\pic 6.jpeg"/>
          <p:cNvPicPr>
            <a:picLocks noChangeAspect="1" noChangeArrowheads="1"/>
          </p:cNvPicPr>
          <p:nvPr/>
        </p:nvPicPr>
        <p:blipFill>
          <a:blip r:embed="rId2"/>
          <a:srcRect/>
          <a:stretch>
            <a:fillRect/>
          </a:stretch>
        </p:blipFill>
        <p:spPr bwMode="auto">
          <a:xfrm>
            <a:off x="1447800" y="1828801"/>
            <a:ext cx="6477000" cy="24907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Grp="1" noRot="1" noChangeArrowheads="1"/>
          </p:cNvSpPr>
          <p:nvPr>
            <p:ph type="title"/>
          </p:nvPr>
        </p:nvSpPr>
        <p:spPr/>
        <p:txBody>
          <a:bodyPr/>
          <a:lstStyle/>
          <a:p>
            <a:r>
              <a:rPr lang="en-US"/>
              <a:t>Balance</a:t>
            </a:r>
          </a:p>
        </p:txBody>
      </p:sp>
      <p:sp>
        <p:nvSpPr>
          <p:cNvPr id="525317" name="Rectangle 5"/>
          <p:cNvSpPr>
            <a:spLocks noGrp="1" noRot="1" noChangeArrowheads="1"/>
          </p:cNvSpPr>
          <p:nvPr>
            <p:ph type="body" sz="half" idx="1"/>
          </p:nvPr>
        </p:nvSpPr>
        <p:spPr>
          <a:xfrm>
            <a:off x="457200" y="1295400"/>
            <a:ext cx="8153400" cy="2286000"/>
          </a:xfrm>
        </p:spPr>
        <p:txBody>
          <a:bodyPr/>
          <a:lstStyle/>
          <a:p>
            <a:pPr>
              <a:buFontTx/>
              <a:buChar char="•"/>
            </a:pPr>
            <a:r>
              <a:rPr lang="en-US" sz="2800" b="1" dirty="0">
                <a:solidFill>
                  <a:srgbClr val="FF0000"/>
                </a:solidFill>
              </a:rPr>
              <a:t>Balance </a:t>
            </a:r>
            <a:r>
              <a:rPr lang="en-US" sz="2800" dirty="0">
                <a:solidFill>
                  <a:srgbClr val="FF0000"/>
                </a:solidFill>
              </a:rPr>
              <a:t>is the ability to keep an upright posture while standing still or moving. People with good balance are most likely to be good in activities such as gymnastics, ice skating, rhythmic gymnastics, ski-jumping, surfing, etc.</a:t>
            </a:r>
          </a:p>
        </p:txBody>
      </p:sp>
      <p:pic>
        <p:nvPicPr>
          <p:cNvPr id="525319" name="Picture 7" descr="kf203u1[1]"/>
          <p:cNvPicPr>
            <a:picLocks noGrp="1" noChangeAspect="1" noChangeArrowheads="1"/>
          </p:cNvPicPr>
          <p:nvPr>
            <p:ph sz="quarter" idx="2"/>
          </p:nvPr>
        </p:nvPicPr>
        <p:blipFill>
          <a:blip r:embed="rId2"/>
          <a:srcRect/>
          <a:stretch>
            <a:fillRect/>
          </a:stretch>
        </p:blipFill>
        <p:spPr>
          <a:xfrm>
            <a:off x="0" y="3733800"/>
            <a:ext cx="1800225" cy="2647950"/>
          </a:xfrm>
          <a:noFill/>
          <a:ln/>
        </p:spPr>
      </p:pic>
      <p:pic>
        <p:nvPicPr>
          <p:cNvPr id="525320" name="Picture 8" descr="k_slater_ellis_01_g[1]"/>
          <p:cNvPicPr>
            <a:picLocks noGrp="1" noChangeAspect="1" noChangeArrowheads="1"/>
          </p:cNvPicPr>
          <p:nvPr>
            <p:ph sz="quarter" idx="3"/>
          </p:nvPr>
        </p:nvPicPr>
        <p:blipFill>
          <a:blip r:embed="rId3"/>
          <a:srcRect/>
          <a:stretch>
            <a:fillRect/>
          </a:stretch>
        </p:blipFill>
        <p:spPr>
          <a:xfrm>
            <a:off x="1752600" y="3886200"/>
            <a:ext cx="2359025" cy="2489200"/>
          </a:xfrm>
          <a:noFill/>
          <a:ln/>
        </p:spPr>
      </p:pic>
      <p:pic>
        <p:nvPicPr>
          <p:cNvPr id="525322" name="Picture 10" descr="photo08[1]"/>
          <p:cNvPicPr>
            <a:picLocks noChangeAspect="1" noChangeArrowheads="1"/>
          </p:cNvPicPr>
          <p:nvPr/>
        </p:nvPicPr>
        <p:blipFill>
          <a:blip r:embed="rId4"/>
          <a:srcRect/>
          <a:stretch>
            <a:fillRect/>
          </a:stretch>
        </p:blipFill>
        <p:spPr bwMode="auto">
          <a:xfrm>
            <a:off x="4114800" y="3657600"/>
            <a:ext cx="1792288" cy="2749550"/>
          </a:xfrm>
          <a:prstGeom prst="rect">
            <a:avLst/>
          </a:prstGeom>
          <a:noFill/>
        </p:spPr>
      </p:pic>
      <p:pic>
        <p:nvPicPr>
          <p:cNvPr id="525323" name="Picture 11" descr="photo01[1]"/>
          <p:cNvPicPr>
            <a:picLocks noChangeAspect="1" noChangeArrowheads="1"/>
          </p:cNvPicPr>
          <p:nvPr/>
        </p:nvPicPr>
        <p:blipFill>
          <a:blip r:embed="rId5"/>
          <a:srcRect/>
          <a:stretch>
            <a:fillRect/>
          </a:stretch>
        </p:blipFill>
        <p:spPr bwMode="auto">
          <a:xfrm>
            <a:off x="7424738" y="3505200"/>
            <a:ext cx="1719262" cy="2951163"/>
          </a:xfrm>
          <a:prstGeom prst="rect">
            <a:avLst/>
          </a:prstGeom>
          <a:noFill/>
        </p:spPr>
      </p:pic>
      <p:pic>
        <p:nvPicPr>
          <p:cNvPr id="525324" name="Picture 12" descr="WC01_Emmy_Van_MontfoortRo8814[1]"/>
          <p:cNvPicPr>
            <a:picLocks noChangeAspect="1" noChangeArrowheads="1"/>
          </p:cNvPicPr>
          <p:nvPr/>
        </p:nvPicPr>
        <p:blipFill>
          <a:blip r:embed="rId6"/>
          <a:srcRect/>
          <a:stretch>
            <a:fillRect/>
          </a:stretch>
        </p:blipFill>
        <p:spPr bwMode="auto">
          <a:xfrm>
            <a:off x="5867400" y="3505200"/>
            <a:ext cx="1636713" cy="2900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fade">
                                      <p:cBhvr>
                                        <p:cTn id="7" dur="1000"/>
                                        <p:tgtEl>
                                          <p:spTgt spid="525316"/>
                                        </p:tgtEl>
                                      </p:cBhvr>
                                    </p:animEffect>
                                    <p:anim calcmode="lin" valueType="num">
                                      <p:cBhvr>
                                        <p:cTn id="8" dur="1000" fill="hold"/>
                                        <p:tgtEl>
                                          <p:spTgt spid="525316"/>
                                        </p:tgtEl>
                                        <p:attrNameLst>
                                          <p:attrName>ppt_x</p:attrName>
                                        </p:attrNameLst>
                                      </p:cBhvr>
                                      <p:tavLst>
                                        <p:tav tm="0">
                                          <p:val>
                                            <p:strVal val="#ppt_x"/>
                                          </p:val>
                                        </p:tav>
                                        <p:tav tm="100000">
                                          <p:val>
                                            <p:strVal val="#ppt_x"/>
                                          </p:val>
                                        </p:tav>
                                      </p:tavLst>
                                    </p:anim>
                                    <p:anim calcmode="lin" valueType="num">
                                      <p:cBhvr>
                                        <p:cTn id="9" dur="900" decel="100000" fill="hold"/>
                                        <p:tgtEl>
                                          <p:spTgt spid="5253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531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525317">
                                            <p:txEl>
                                              <p:pRg st="0" end="0"/>
                                            </p:txEl>
                                          </p:spTgt>
                                        </p:tgtEl>
                                        <p:attrNameLst>
                                          <p:attrName>style.visibility</p:attrName>
                                        </p:attrNameLst>
                                      </p:cBhvr>
                                      <p:to>
                                        <p:strVal val="visible"/>
                                      </p:to>
                                    </p:set>
                                    <p:animScale>
                                      <p:cBhvr>
                                        <p:cTn id="14" dur="1000" decel="50000" fill="hold">
                                          <p:stCondLst>
                                            <p:cond delay="0"/>
                                          </p:stCondLst>
                                        </p:cTn>
                                        <p:tgtEl>
                                          <p:spTgt spid="5253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25317">
                                            <p:txEl>
                                              <p:pRg st="0" end="0"/>
                                            </p:txEl>
                                          </p:spTgt>
                                        </p:tgtEl>
                                        <p:attrNameLst>
                                          <p:attrName>ppt_x</p:attrName>
                                          <p:attrName>ppt_y</p:attrName>
                                        </p:attrNameLst>
                                      </p:cBhvr>
                                    </p:animMotion>
                                    <p:animEffect transition="in" filter="fade">
                                      <p:cBhvr>
                                        <p:cTn id="16" dur="1000"/>
                                        <p:tgtEl>
                                          <p:spTgt spid="525317">
                                            <p:txEl>
                                              <p:pRg st="0" end="0"/>
                                            </p:txEl>
                                          </p:spTgt>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525319"/>
                                        </p:tgtEl>
                                        <p:attrNameLst>
                                          <p:attrName>style.visibility</p:attrName>
                                        </p:attrNameLst>
                                      </p:cBhvr>
                                      <p:to>
                                        <p:strVal val="visible"/>
                                      </p:to>
                                    </p:set>
                                    <p:anim calcmode="lin" valueType="num">
                                      <p:cBhvr>
                                        <p:cTn id="20" dur="2000" fill="hold"/>
                                        <p:tgtEl>
                                          <p:spTgt spid="525319"/>
                                        </p:tgtEl>
                                        <p:attrNameLst>
                                          <p:attrName>ppt_w</p:attrName>
                                        </p:attrNameLst>
                                      </p:cBhvr>
                                      <p:tavLst>
                                        <p:tav tm="0">
                                          <p:val>
                                            <p:fltVal val="0"/>
                                          </p:val>
                                        </p:tav>
                                        <p:tav tm="100000">
                                          <p:val>
                                            <p:strVal val="#ppt_w"/>
                                          </p:val>
                                        </p:tav>
                                      </p:tavLst>
                                    </p:anim>
                                    <p:anim calcmode="lin" valueType="num">
                                      <p:cBhvr>
                                        <p:cTn id="21" dur="2000" fill="hold"/>
                                        <p:tgtEl>
                                          <p:spTgt spid="52531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25320"/>
                                        </p:tgtEl>
                                        <p:attrNameLst>
                                          <p:attrName>style.visibility</p:attrName>
                                        </p:attrNameLst>
                                      </p:cBhvr>
                                      <p:to>
                                        <p:strVal val="visible"/>
                                      </p:to>
                                    </p:set>
                                    <p:anim calcmode="lin" valueType="num">
                                      <p:cBhvr>
                                        <p:cTn id="24" dur="2000" fill="hold"/>
                                        <p:tgtEl>
                                          <p:spTgt spid="525320"/>
                                        </p:tgtEl>
                                        <p:attrNameLst>
                                          <p:attrName>ppt_w</p:attrName>
                                        </p:attrNameLst>
                                      </p:cBhvr>
                                      <p:tavLst>
                                        <p:tav tm="0">
                                          <p:val>
                                            <p:fltVal val="0"/>
                                          </p:val>
                                        </p:tav>
                                        <p:tav tm="100000">
                                          <p:val>
                                            <p:strVal val="#ppt_w"/>
                                          </p:val>
                                        </p:tav>
                                      </p:tavLst>
                                    </p:anim>
                                    <p:anim calcmode="lin" valueType="num">
                                      <p:cBhvr>
                                        <p:cTn id="25" dur="2000" fill="hold"/>
                                        <p:tgtEl>
                                          <p:spTgt spid="525320"/>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25322"/>
                                        </p:tgtEl>
                                        <p:attrNameLst>
                                          <p:attrName>style.visibility</p:attrName>
                                        </p:attrNameLst>
                                      </p:cBhvr>
                                      <p:to>
                                        <p:strVal val="visible"/>
                                      </p:to>
                                    </p:set>
                                    <p:anim calcmode="lin" valueType="num">
                                      <p:cBhvr>
                                        <p:cTn id="28" dur="2000" fill="hold"/>
                                        <p:tgtEl>
                                          <p:spTgt spid="525322"/>
                                        </p:tgtEl>
                                        <p:attrNameLst>
                                          <p:attrName>ppt_w</p:attrName>
                                        </p:attrNameLst>
                                      </p:cBhvr>
                                      <p:tavLst>
                                        <p:tav tm="0">
                                          <p:val>
                                            <p:fltVal val="0"/>
                                          </p:val>
                                        </p:tav>
                                        <p:tav tm="100000">
                                          <p:val>
                                            <p:strVal val="#ppt_w"/>
                                          </p:val>
                                        </p:tav>
                                      </p:tavLst>
                                    </p:anim>
                                    <p:anim calcmode="lin" valueType="num">
                                      <p:cBhvr>
                                        <p:cTn id="29" dur="2000" fill="hold"/>
                                        <p:tgtEl>
                                          <p:spTgt spid="525322"/>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25324"/>
                                        </p:tgtEl>
                                        <p:attrNameLst>
                                          <p:attrName>style.visibility</p:attrName>
                                        </p:attrNameLst>
                                      </p:cBhvr>
                                      <p:to>
                                        <p:strVal val="visible"/>
                                      </p:to>
                                    </p:set>
                                    <p:anim calcmode="lin" valueType="num">
                                      <p:cBhvr>
                                        <p:cTn id="32" dur="2000" fill="hold"/>
                                        <p:tgtEl>
                                          <p:spTgt spid="525324"/>
                                        </p:tgtEl>
                                        <p:attrNameLst>
                                          <p:attrName>ppt_w</p:attrName>
                                        </p:attrNameLst>
                                      </p:cBhvr>
                                      <p:tavLst>
                                        <p:tav tm="0">
                                          <p:val>
                                            <p:fltVal val="0"/>
                                          </p:val>
                                        </p:tav>
                                        <p:tav tm="100000">
                                          <p:val>
                                            <p:strVal val="#ppt_w"/>
                                          </p:val>
                                        </p:tav>
                                      </p:tavLst>
                                    </p:anim>
                                    <p:anim calcmode="lin" valueType="num">
                                      <p:cBhvr>
                                        <p:cTn id="33" dur="2000" fill="hold"/>
                                        <p:tgtEl>
                                          <p:spTgt spid="525324"/>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25323"/>
                                        </p:tgtEl>
                                        <p:attrNameLst>
                                          <p:attrName>style.visibility</p:attrName>
                                        </p:attrNameLst>
                                      </p:cBhvr>
                                      <p:to>
                                        <p:strVal val="visible"/>
                                      </p:to>
                                    </p:set>
                                    <p:anim calcmode="lin" valueType="num">
                                      <p:cBhvr>
                                        <p:cTn id="36" dur="2000" fill="hold"/>
                                        <p:tgtEl>
                                          <p:spTgt spid="525323"/>
                                        </p:tgtEl>
                                        <p:attrNameLst>
                                          <p:attrName>ppt_w</p:attrName>
                                        </p:attrNameLst>
                                      </p:cBhvr>
                                      <p:tavLst>
                                        <p:tav tm="0">
                                          <p:val>
                                            <p:fltVal val="0"/>
                                          </p:val>
                                        </p:tav>
                                        <p:tav tm="100000">
                                          <p:val>
                                            <p:strVal val="#ppt_w"/>
                                          </p:val>
                                        </p:tav>
                                      </p:tavLst>
                                    </p:anim>
                                    <p:anim calcmode="lin" valueType="num">
                                      <p:cBhvr>
                                        <p:cTn id="37" dur="2000" fill="hold"/>
                                        <p:tgtEl>
                                          <p:spTgt spid="525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P spid="5253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Rectangle 4"/>
          <p:cNvSpPr>
            <a:spLocks noGrp="1" noRot="1" noChangeArrowheads="1"/>
          </p:cNvSpPr>
          <p:nvPr>
            <p:ph type="title"/>
          </p:nvPr>
        </p:nvSpPr>
        <p:spPr/>
        <p:txBody>
          <a:bodyPr/>
          <a:lstStyle/>
          <a:p>
            <a:r>
              <a:rPr lang="en-US" dirty="0"/>
              <a:t>Power</a:t>
            </a:r>
          </a:p>
        </p:txBody>
      </p:sp>
      <p:sp>
        <p:nvSpPr>
          <p:cNvPr id="529413" name="Rectangle 5"/>
          <p:cNvSpPr>
            <a:spLocks noGrp="1" noRot="1" noChangeArrowheads="1"/>
          </p:cNvSpPr>
          <p:nvPr>
            <p:ph type="body" sz="half" idx="1"/>
          </p:nvPr>
        </p:nvSpPr>
        <p:spPr/>
        <p:txBody>
          <a:bodyPr/>
          <a:lstStyle/>
          <a:p>
            <a:pPr>
              <a:lnSpc>
                <a:spcPct val="90000"/>
              </a:lnSpc>
              <a:buFontTx/>
              <a:buChar char="•"/>
            </a:pPr>
            <a:r>
              <a:rPr lang="en-US" sz="2800" b="1" dirty="0">
                <a:solidFill>
                  <a:schemeClr val="hlink"/>
                </a:solidFill>
              </a:rPr>
              <a:t>Power</a:t>
            </a:r>
            <a:r>
              <a:rPr lang="en-US" sz="2800" dirty="0">
                <a:solidFill>
                  <a:schemeClr val="hlink"/>
                </a:solidFill>
              </a:rPr>
              <a:t> </a:t>
            </a:r>
            <a:r>
              <a:rPr lang="en-US" sz="2800" dirty="0">
                <a:solidFill>
                  <a:srgbClr val="FF0000"/>
                </a:solidFill>
              </a:rPr>
              <a:t>is the ability to use strength and speed. People with good power might have the ability to put the shot, throw the discus, high jump, play football, speed swim, speed skate, etc.</a:t>
            </a:r>
          </a:p>
        </p:txBody>
      </p:sp>
      <p:pic>
        <p:nvPicPr>
          <p:cNvPr id="529416" name="Picture 8" descr="osurajbhavsar_champ[1]"/>
          <p:cNvPicPr>
            <a:picLocks noGrp="1" noChangeAspect="1" noChangeArrowheads="1"/>
          </p:cNvPicPr>
          <p:nvPr>
            <p:ph sz="quarter" idx="3"/>
          </p:nvPr>
        </p:nvPicPr>
        <p:blipFill>
          <a:blip r:embed="rId2"/>
          <a:srcRect/>
          <a:stretch>
            <a:fillRect/>
          </a:stretch>
        </p:blipFill>
        <p:spPr>
          <a:xfrm>
            <a:off x="5105400" y="3848100"/>
            <a:ext cx="1500188" cy="2019300"/>
          </a:xfrm>
          <a:noFill/>
          <a:ln/>
        </p:spPr>
      </p:pic>
      <p:pic>
        <p:nvPicPr>
          <p:cNvPr id="529418" name="Picture 10" descr="fbc_montana_furman_115w_122101[1]"/>
          <p:cNvPicPr>
            <a:picLocks noChangeAspect="1" noChangeArrowheads="1"/>
          </p:cNvPicPr>
          <p:nvPr/>
        </p:nvPicPr>
        <p:blipFill>
          <a:blip r:embed="rId3"/>
          <a:srcRect/>
          <a:stretch>
            <a:fillRect/>
          </a:stretch>
        </p:blipFill>
        <p:spPr bwMode="auto">
          <a:xfrm>
            <a:off x="4800600" y="1562100"/>
            <a:ext cx="1460500" cy="1943100"/>
          </a:xfrm>
          <a:prstGeom prst="rect">
            <a:avLst/>
          </a:prstGeom>
          <a:noFill/>
        </p:spPr>
      </p:pic>
      <p:pic>
        <p:nvPicPr>
          <p:cNvPr id="529419" name="Picture 11" descr="photo06[2]"/>
          <p:cNvPicPr>
            <a:picLocks noChangeAspect="1" noChangeArrowheads="1"/>
          </p:cNvPicPr>
          <p:nvPr/>
        </p:nvPicPr>
        <p:blipFill>
          <a:blip r:embed="rId4"/>
          <a:srcRect/>
          <a:stretch>
            <a:fillRect/>
          </a:stretch>
        </p:blipFill>
        <p:spPr bwMode="auto">
          <a:xfrm>
            <a:off x="6781800" y="2556802"/>
            <a:ext cx="1905000" cy="1329398"/>
          </a:xfrm>
          <a:prstGeom prst="rect">
            <a:avLst/>
          </a:prstGeom>
          <a:noFill/>
        </p:spPr>
      </p:pic>
      <p:pic>
        <p:nvPicPr>
          <p:cNvPr id="529420" name="Picture 12" descr="345718[1]"/>
          <p:cNvPicPr>
            <a:picLocks noChangeAspect="1" noChangeArrowheads="1"/>
          </p:cNvPicPr>
          <p:nvPr/>
        </p:nvPicPr>
        <p:blipFill>
          <a:blip r:embed="rId5"/>
          <a:srcRect/>
          <a:stretch>
            <a:fillRect/>
          </a:stretch>
        </p:blipFill>
        <p:spPr bwMode="auto">
          <a:xfrm>
            <a:off x="6858000" y="4372439"/>
            <a:ext cx="1998663" cy="1418761"/>
          </a:xfrm>
          <a:prstGeom prst="rect">
            <a:avLst/>
          </a:prstGeom>
          <a:noFill/>
        </p:spPr>
      </p:pic>
      <p:pic>
        <p:nvPicPr>
          <p:cNvPr id="529421" name="Picture 13" descr="molina_michelle_01_340[1]"/>
          <p:cNvPicPr>
            <a:picLocks noChangeAspect="1" noChangeArrowheads="1"/>
          </p:cNvPicPr>
          <p:nvPr/>
        </p:nvPicPr>
        <p:blipFill>
          <a:blip r:embed="rId6"/>
          <a:srcRect/>
          <a:stretch>
            <a:fillRect/>
          </a:stretch>
        </p:blipFill>
        <p:spPr bwMode="auto">
          <a:xfrm>
            <a:off x="6553200" y="904915"/>
            <a:ext cx="2209800" cy="12286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29412"/>
                                        </p:tgtEl>
                                        <p:attrNameLst>
                                          <p:attrName>style.visibility</p:attrName>
                                        </p:attrNameLst>
                                      </p:cBhvr>
                                      <p:to>
                                        <p:strVal val="visible"/>
                                      </p:to>
                                    </p:set>
                                    <p:animEffect transition="in" filter="wipe(down)">
                                      <p:cBhvr>
                                        <p:cTn id="7" dur="580">
                                          <p:stCondLst>
                                            <p:cond delay="0"/>
                                          </p:stCondLst>
                                        </p:cTn>
                                        <p:tgtEl>
                                          <p:spTgt spid="529412"/>
                                        </p:tgtEl>
                                      </p:cBhvr>
                                    </p:animEffect>
                                    <p:anim calcmode="lin" valueType="num">
                                      <p:cBhvr>
                                        <p:cTn id="8" dur="1822" tmFilter="0,0; 0.14,0.36; 0.43,0.73; 0.71,0.91; 1.0,1.0">
                                          <p:stCondLst>
                                            <p:cond delay="0"/>
                                          </p:stCondLst>
                                        </p:cTn>
                                        <p:tgtEl>
                                          <p:spTgt spid="5294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94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94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94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941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9412"/>
                                        </p:tgtEl>
                                      </p:cBhvr>
                                      <p:to x="100000" y="60000"/>
                                    </p:animScale>
                                    <p:animScale>
                                      <p:cBhvr>
                                        <p:cTn id="14" dur="166" decel="50000">
                                          <p:stCondLst>
                                            <p:cond delay="676"/>
                                          </p:stCondLst>
                                        </p:cTn>
                                        <p:tgtEl>
                                          <p:spTgt spid="529412"/>
                                        </p:tgtEl>
                                      </p:cBhvr>
                                      <p:to x="100000" y="100000"/>
                                    </p:animScale>
                                    <p:animScale>
                                      <p:cBhvr>
                                        <p:cTn id="15" dur="26">
                                          <p:stCondLst>
                                            <p:cond delay="1312"/>
                                          </p:stCondLst>
                                        </p:cTn>
                                        <p:tgtEl>
                                          <p:spTgt spid="529412"/>
                                        </p:tgtEl>
                                      </p:cBhvr>
                                      <p:to x="100000" y="80000"/>
                                    </p:animScale>
                                    <p:animScale>
                                      <p:cBhvr>
                                        <p:cTn id="16" dur="166" decel="50000">
                                          <p:stCondLst>
                                            <p:cond delay="1338"/>
                                          </p:stCondLst>
                                        </p:cTn>
                                        <p:tgtEl>
                                          <p:spTgt spid="529412"/>
                                        </p:tgtEl>
                                      </p:cBhvr>
                                      <p:to x="100000" y="100000"/>
                                    </p:animScale>
                                    <p:animScale>
                                      <p:cBhvr>
                                        <p:cTn id="17" dur="26">
                                          <p:stCondLst>
                                            <p:cond delay="1642"/>
                                          </p:stCondLst>
                                        </p:cTn>
                                        <p:tgtEl>
                                          <p:spTgt spid="529412"/>
                                        </p:tgtEl>
                                      </p:cBhvr>
                                      <p:to x="100000" y="90000"/>
                                    </p:animScale>
                                    <p:animScale>
                                      <p:cBhvr>
                                        <p:cTn id="18" dur="166" decel="50000">
                                          <p:stCondLst>
                                            <p:cond delay="1668"/>
                                          </p:stCondLst>
                                        </p:cTn>
                                        <p:tgtEl>
                                          <p:spTgt spid="529412"/>
                                        </p:tgtEl>
                                      </p:cBhvr>
                                      <p:to x="100000" y="100000"/>
                                    </p:animScale>
                                    <p:animScale>
                                      <p:cBhvr>
                                        <p:cTn id="19" dur="26">
                                          <p:stCondLst>
                                            <p:cond delay="1808"/>
                                          </p:stCondLst>
                                        </p:cTn>
                                        <p:tgtEl>
                                          <p:spTgt spid="529412"/>
                                        </p:tgtEl>
                                      </p:cBhvr>
                                      <p:to x="100000" y="95000"/>
                                    </p:animScale>
                                    <p:animScale>
                                      <p:cBhvr>
                                        <p:cTn id="20" dur="166" decel="50000">
                                          <p:stCondLst>
                                            <p:cond delay="1834"/>
                                          </p:stCondLst>
                                        </p:cTn>
                                        <p:tgtEl>
                                          <p:spTgt spid="529412"/>
                                        </p:tgtEl>
                                      </p:cBhvr>
                                      <p:to x="100000" y="100000"/>
                                    </p:animScale>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529413">
                                            <p:txEl>
                                              <p:pRg st="0" end="0"/>
                                            </p:txEl>
                                          </p:spTgt>
                                        </p:tgtEl>
                                        <p:attrNameLst>
                                          <p:attrName>style.visibility</p:attrName>
                                        </p:attrNameLst>
                                      </p:cBhvr>
                                      <p:to>
                                        <p:strVal val="visible"/>
                                      </p:to>
                                    </p:set>
                                    <p:animScale>
                                      <p:cBhvr>
                                        <p:cTn id="24" dur="1000" decel="50000" fill="hold">
                                          <p:stCondLst>
                                            <p:cond delay="0"/>
                                          </p:stCondLst>
                                        </p:cTn>
                                        <p:tgtEl>
                                          <p:spTgt spid="5294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29413">
                                            <p:txEl>
                                              <p:pRg st="0" end="0"/>
                                            </p:txEl>
                                          </p:spTgt>
                                        </p:tgtEl>
                                        <p:attrNameLst>
                                          <p:attrName>ppt_x</p:attrName>
                                          <p:attrName>ppt_y</p:attrName>
                                        </p:attrNameLst>
                                      </p:cBhvr>
                                    </p:animMotion>
                                    <p:animEffect transition="in" filter="fade">
                                      <p:cBhvr>
                                        <p:cTn id="26" dur="1000"/>
                                        <p:tgtEl>
                                          <p:spTgt spid="529413">
                                            <p:txEl>
                                              <p:pRg st="0" end="0"/>
                                            </p:txEl>
                                          </p:spTgt>
                                        </p:tgtEl>
                                      </p:cBhvr>
                                    </p:animEffect>
                                  </p:childTnLst>
                                </p:cTn>
                              </p:par>
                            </p:childTnLst>
                          </p:cTn>
                        </p:par>
                        <p:par>
                          <p:cTn id="27" fill="hold">
                            <p:stCondLst>
                              <p:cond delay="3000"/>
                            </p:stCondLst>
                            <p:childTnLst>
                              <p:par>
                                <p:cTn id="28" presetID="34" presetClass="entr" presetSubtype="0" fill="hold" nodeType="afterEffect">
                                  <p:stCondLst>
                                    <p:cond delay="0"/>
                                  </p:stCondLst>
                                  <p:childTnLst>
                                    <p:set>
                                      <p:cBhvr>
                                        <p:cTn id="29" dur="1" fill="hold">
                                          <p:stCondLst>
                                            <p:cond delay="0"/>
                                          </p:stCondLst>
                                        </p:cTn>
                                        <p:tgtEl>
                                          <p:spTgt spid="529420"/>
                                        </p:tgtEl>
                                        <p:attrNameLst>
                                          <p:attrName>style.visibility</p:attrName>
                                        </p:attrNameLst>
                                      </p:cBhvr>
                                      <p:to>
                                        <p:strVal val="visible"/>
                                      </p:to>
                                    </p:set>
                                    <p:anim from="(-#ppt_w/2)" to="(#ppt_x)" calcmode="lin" valueType="num">
                                      <p:cBhvr>
                                        <p:cTn id="30" dur="1200" fill="hold">
                                          <p:stCondLst>
                                            <p:cond delay="0"/>
                                          </p:stCondLst>
                                        </p:cTn>
                                        <p:tgtEl>
                                          <p:spTgt spid="529420"/>
                                        </p:tgtEl>
                                        <p:attrNameLst>
                                          <p:attrName>ppt_x</p:attrName>
                                        </p:attrNameLst>
                                      </p:cBhvr>
                                    </p:anim>
                                    <p:anim from="0" to="-1.0" calcmode="lin" valueType="num">
                                      <p:cBhvr>
                                        <p:cTn id="31" dur="400" decel="50000" autoRev="1" fill="hold">
                                          <p:stCondLst>
                                            <p:cond delay="1200"/>
                                          </p:stCondLst>
                                        </p:cTn>
                                        <p:tgtEl>
                                          <p:spTgt spid="529420"/>
                                        </p:tgtEl>
                                        <p:attrNameLst>
                                          <p:attrName>xshear</p:attrName>
                                        </p:attrNameLst>
                                      </p:cBhvr>
                                    </p:anim>
                                    <p:animScale>
                                      <p:cBhvr>
                                        <p:cTn id="32" dur="400" decel="100000" autoRev="1" fill="hold">
                                          <p:stCondLst>
                                            <p:cond delay="1200"/>
                                          </p:stCondLst>
                                        </p:cTn>
                                        <p:tgtEl>
                                          <p:spTgt spid="529420"/>
                                        </p:tgtEl>
                                      </p:cBhvr>
                                      <p:from x="100000" y="100000"/>
                                      <p:to x="80000" y="100000"/>
                                    </p:animScale>
                                    <p:anim by="(#ppt_h/3+#ppt_w*0.1)" calcmode="lin" valueType="num">
                                      <p:cBhvr additive="sum">
                                        <p:cTn id="33" dur="400" decel="100000" autoRev="1" fill="hold">
                                          <p:stCondLst>
                                            <p:cond delay="1200"/>
                                          </p:stCondLst>
                                        </p:cTn>
                                        <p:tgtEl>
                                          <p:spTgt spid="529420"/>
                                        </p:tgtEl>
                                        <p:attrNameLst>
                                          <p:attrName>ppt_x</p:attrName>
                                        </p:attrNameLst>
                                      </p:cBhvr>
                                    </p:anim>
                                  </p:childTnLst>
                                </p:cTn>
                              </p:par>
                              <p:par>
                                <p:cTn id="34" presetID="34" presetClass="entr" presetSubtype="0" fill="hold" nodeType="withEffect">
                                  <p:stCondLst>
                                    <p:cond delay="0"/>
                                  </p:stCondLst>
                                  <p:childTnLst>
                                    <p:set>
                                      <p:cBhvr>
                                        <p:cTn id="35" dur="1" fill="hold">
                                          <p:stCondLst>
                                            <p:cond delay="0"/>
                                          </p:stCondLst>
                                        </p:cTn>
                                        <p:tgtEl>
                                          <p:spTgt spid="529418"/>
                                        </p:tgtEl>
                                        <p:attrNameLst>
                                          <p:attrName>style.visibility</p:attrName>
                                        </p:attrNameLst>
                                      </p:cBhvr>
                                      <p:to>
                                        <p:strVal val="visible"/>
                                      </p:to>
                                    </p:set>
                                    <p:anim from="(-#ppt_w/2)" to="(#ppt_x)" calcmode="lin" valueType="num">
                                      <p:cBhvr>
                                        <p:cTn id="36" dur="1200" fill="hold">
                                          <p:stCondLst>
                                            <p:cond delay="0"/>
                                          </p:stCondLst>
                                        </p:cTn>
                                        <p:tgtEl>
                                          <p:spTgt spid="529418"/>
                                        </p:tgtEl>
                                        <p:attrNameLst>
                                          <p:attrName>ppt_x</p:attrName>
                                        </p:attrNameLst>
                                      </p:cBhvr>
                                    </p:anim>
                                    <p:anim from="0" to="-1.0" calcmode="lin" valueType="num">
                                      <p:cBhvr>
                                        <p:cTn id="37" dur="400" decel="50000" autoRev="1" fill="hold">
                                          <p:stCondLst>
                                            <p:cond delay="1200"/>
                                          </p:stCondLst>
                                        </p:cTn>
                                        <p:tgtEl>
                                          <p:spTgt spid="529418"/>
                                        </p:tgtEl>
                                        <p:attrNameLst>
                                          <p:attrName>xshear</p:attrName>
                                        </p:attrNameLst>
                                      </p:cBhvr>
                                    </p:anim>
                                    <p:animScale>
                                      <p:cBhvr>
                                        <p:cTn id="38" dur="400" decel="100000" autoRev="1" fill="hold">
                                          <p:stCondLst>
                                            <p:cond delay="1200"/>
                                          </p:stCondLst>
                                        </p:cTn>
                                        <p:tgtEl>
                                          <p:spTgt spid="529418"/>
                                        </p:tgtEl>
                                      </p:cBhvr>
                                      <p:from x="100000" y="100000"/>
                                      <p:to x="80000" y="100000"/>
                                    </p:animScale>
                                    <p:anim by="(#ppt_h/3+#ppt_w*0.1)" calcmode="lin" valueType="num">
                                      <p:cBhvr additive="sum">
                                        <p:cTn id="39" dur="400" decel="100000" autoRev="1" fill="hold">
                                          <p:stCondLst>
                                            <p:cond delay="1200"/>
                                          </p:stCondLst>
                                        </p:cTn>
                                        <p:tgtEl>
                                          <p:spTgt spid="529418"/>
                                        </p:tgtEl>
                                        <p:attrNameLst>
                                          <p:attrName>ppt_x</p:attrName>
                                        </p:attrNameLst>
                                      </p:cBhvr>
                                    </p:anim>
                                  </p:childTnLst>
                                </p:cTn>
                              </p:par>
                              <p:par>
                                <p:cTn id="40" presetID="34" presetClass="entr" presetSubtype="0" fill="hold" nodeType="withEffect">
                                  <p:stCondLst>
                                    <p:cond delay="0"/>
                                  </p:stCondLst>
                                  <p:childTnLst>
                                    <p:set>
                                      <p:cBhvr>
                                        <p:cTn id="41" dur="1" fill="hold">
                                          <p:stCondLst>
                                            <p:cond delay="0"/>
                                          </p:stCondLst>
                                        </p:cTn>
                                        <p:tgtEl>
                                          <p:spTgt spid="529416"/>
                                        </p:tgtEl>
                                        <p:attrNameLst>
                                          <p:attrName>style.visibility</p:attrName>
                                        </p:attrNameLst>
                                      </p:cBhvr>
                                      <p:to>
                                        <p:strVal val="visible"/>
                                      </p:to>
                                    </p:set>
                                    <p:anim from="(-#ppt_w/2)" to="(#ppt_x)" calcmode="lin" valueType="num">
                                      <p:cBhvr>
                                        <p:cTn id="42" dur="1200" fill="hold">
                                          <p:stCondLst>
                                            <p:cond delay="0"/>
                                          </p:stCondLst>
                                        </p:cTn>
                                        <p:tgtEl>
                                          <p:spTgt spid="529416"/>
                                        </p:tgtEl>
                                        <p:attrNameLst>
                                          <p:attrName>ppt_x</p:attrName>
                                        </p:attrNameLst>
                                      </p:cBhvr>
                                    </p:anim>
                                    <p:anim from="0" to="-1.0" calcmode="lin" valueType="num">
                                      <p:cBhvr>
                                        <p:cTn id="43" dur="400" decel="50000" autoRev="1" fill="hold">
                                          <p:stCondLst>
                                            <p:cond delay="1200"/>
                                          </p:stCondLst>
                                        </p:cTn>
                                        <p:tgtEl>
                                          <p:spTgt spid="529416"/>
                                        </p:tgtEl>
                                        <p:attrNameLst>
                                          <p:attrName>xshear</p:attrName>
                                        </p:attrNameLst>
                                      </p:cBhvr>
                                    </p:anim>
                                    <p:animScale>
                                      <p:cBhvr>
                                        <p:cTn id="44" dur="400" decel="100000" autoRev="1" fill="hold">
                                          <p:stCondLst>
                                            <p:cond delay="1200"/>
                                          </p:stCondLst>
                                        </p:cTn>
                                        <p:tgtEl>
                                          <p:spTgt spid="529416"/>
                                        </p:tgtEl>
                                      </p:cBhvr>
                                      <p:from x="100000" y="100000"/>
                                      <p:to x="80000" y="100000"/>
                                    </p:animScale>
                                    <p:anim by="(#ppt_h/3+#ppt_w*0.1)" calcmode="lin" valueType="num">
                                      <p:cBhvr additive="sum">
                                        <p:cTn id="45" dur="400" decel="100000" autoRev="1" fill="hold">
                                          <p:stCondLst>
                                            <p:cond delay="1200"/>
                                          </p:stCondLst>
                                        </p:cTn>
                                        <p:tgtEl>
                                          <p:spTgt spid="529416"/>
                                        </p:tgtEl>
                                        <p:attrNameLst>
                                          <p:attrName>ppt_x</p:attrName>
                                        </p:attrNameLst>
                                      </p:cBhvr>
                                    </p:anim>
                                  </p:childTnLst>
                                </p:cTn>
                              </p:par>
                              <p:par>
                                <p:cTn id="46" presetID="34" presetClass="entr" presetSubtype="0" fill="hold" nodeType="withEffect">
                                  <p:stCondLst>
                                    <p:cond delay="0"/>
                                  </p:stCondLst>
                                  <p:childTnLst>
                                    <p:set>
                                      <p:cBhvr>
                                        <p:cTn id="47" dur="1" fill="hold">
                                          <p:stCondLst>
                                            <p:cond delay="0"/>
                                          </p:stCondLst>
                                        </p:cTn>
                                        <p:tgtEl>
                                          <p:spTgt spid="529421"/>
                                        </p:tgtEl>
                                        <p:attrNameLst>
                                          <p:attrName>style.visibility</p:attrName>
                                        </p:attrNameLst>
                                      </p:cBhvr>
                                      <p:to>
                                        <p:strVal val="visible"/>
                                      </p:to>
                                    </p:set>
                                    <p:anim from="(-#ppt_w/2)" to="(#ppt_x)" calcmode="lin" valueType="num">
                                      <p:cBhvr>
                                        <p:cTn id="48" dur="1200" fill="hold">
                                          <p:stCondLst>
                                            <p:cond delay="0"/>
                                          </p:stCondLst>
                                        </p:cTn>
                                        <p:tgtEl>
                                          <p:spTgt spid="529421"/>
                                        </p:tgtEl>
                                        <p:attrNameLst>
                                          <p:attrName>ppt_x</p:attrName>
                                        </p:attrNameLst>
                                      </p:cBhvr>
                                    </p:anim>
                                    <p:anim from="0" to="-1.0" calcmode="lin" valueType="num">
                                      <p:cBhvr>
                                        <p:cTn id="49" dur="400" decel="50000" autoRev="1" fill="hold">
                                          <p:stCondLst>
                                            <p:cond delay="1200"/>
                                          </p:stCondLst>
                                        </p:cTn>
                                        <p:tgtEl>
                                          <p:spTgt spid="529421"/>
                                        </p:tgtEl>
                                        <p:attrNameLst>
                                          <p:attrName>xshear</p:attrName>
                                        </p:attrNameLst>
                                      </p:cBhvr>
                                    </p:anim>
                                    <p:animScale>
                                      <p:cBhvr>
                                        <p:cTn id="50" dur="400" decel="100000" autoRev="1" fill="hold">
                                          <p:stCondLst>
                                            <p:cond delay="1200"/>
                                          </p:stCondLst>
                                        </p:cTn>
                                        <p:tgtEl>
                                          <p:spTgt spid="529421"/>
                                        </p:tgtEl>
                                      </p:cBhvr>
                                      <p:from x="100000" y="100000"/>
                                      <p:to x="80000" y="100000"/>
                                    </p:animScale>
                                    <p:anim by="(#ppt_h/3+#ppt_w*0.1)" calcmode="lin" valueType="num">
                                      <p:cBhvr additive="sum">
                                        <p:cTn id="51" dur="400" decel="100000" autoRev="1" fill="hold">
                                          <p:stCondLst>
                                            <p:cond delay="1200"/>
                                          </p:stCondLst>
                                        </p:cTn>
                                        <p:tgtEl>
                                          <p:spTgt spid="529421"/>
                                        </p:tgtEl>
                                        <p:attrNameLst>
                                          <p:attrName>ppt_x</p:attrName>
                                        </p:attrNameLst>
                                      </p:cBhvr>
                                    </p:anim>
                                  </p:childTnLst>
                                </p:cTn>
                              </p:par>
                              <p:par>
                                <p:cTn id="52" presetID="34" presetClass="entr" presetSubtype="0" fill="hold" nodeType="withEffect">
                                  <p:stCondLst>
                                    <p:cond delay="0"/>
                                  </p:stCondLst>
                                  <p:childTnLst>
                                    <p:set>
                                      <p:cBhvr>
                                        <p:cTn id="53" dur="1" fill="hold">
                                          <p:stCondLst>
                                            <p:cond delay="0"/>
                                          </p:stCondLst>
                                        </p:cTn>
                                        <p:tgtEl>
                                          <p:spTgt spid="529419"/>
                                        </p:tgtEl>
                                        <p:attrNameLst>
                                          <p:attrName>style.visibility</p:attrName>
                                        </p:attrNameLst>
                                      </p:cBhvr>
                                      <p:to>
                                        <p:strVal val="visible"/>
                                      </p:to>
                                    </p:set>
                                    <p:anim from="(-#ppt_w/2)" to="(#ppt_x)" calcmode="lin" valueType="num">
                                      <p:cBhvr>
                                        <p:cTn id="54" dur="1200" fill="hold">
                                          <p:stCondLst>
                                            <p:cond delay="0"/>
                                          </p:stCondLst>
                                        </p:cTn>
                                        <p:tgtEl>
                                          <p:spTgt spid="529419"/>
                                        </p:tgtEl>
                                        <p:attrNameLst>
                                          <p:attrName>ppt_x</p:attrName>
                                        </p:attrNameLst>
                                      </p:cBhvr>
                                    </p:anim>
                                    <p:anim from="0" to="-1.0" calcmode="lin" valueType="num">
                                      <p:cBhvr>
                                        <p:cTn id="55" dur="400" decel="50000" autoRev="1" fill="hold">
                                          <p:stCondLst>
                                            <p:cond delay="1200"/>
                                          </p:stCondLst>
                                        </p:cTn>
                                        <p:tgtEl>
                                          <p:spTgt spid="529419"/>
                                        </p:tgtEl>
                                        <p:attrNameLst>
                                          <p:attrName>xshear</p:attrName>
                                        </p:attrNameLst>
                                      </p:cBhvr>
                                    </p:anim>
                                    <p:animScale>
                                      <p:cBhvr>
                                        <p:cTn id="56" dur="400" decel="100000" autoRev="1" fill="hold">
                                          <p:stCondLst>
                                            <p:cond delay="1200"/>
                                          </p:stCondLst>
                                        </p:cTn>
                                        <p:tgtEl>
                                          <p:spTgt spid="529419"/>
                                        </p:tgtEl>
                                      </p:cBhvr>
                                      <p:from x="100000" y="100000"/>
                                      <p:to x="80000" y="100000"/>
                                    </p:animScale>
                                    <p:anim by="(#ppt_h/3+#ppt_w*0.1)" calcmode="lin" valueType="num">
                                      <p:cBhvr additive="sum">
                                        <p:cTn id="57" dur="400" decel="100000" autoRev="1" fill="hold">
                                          <p:stCondLst>
                                            <p:cond delay="1200"/>
                                          </p:stCondLst>
                                        </p:cTn>
                                        <p:tgtEl>
                                          <p:spTgt spid="5294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2" grpId="0"/>
      <p:bldP spid="5294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Rot="1" noChangeArrowheads="1"/>
          </p:cNvSpPr>
          <p:nvPr>
            <p:ph type="title"/>
          </p:nvPr>
        </p:nvSpPr>
        <p:spPr/>
        <p:txBody>
          <a:bodyPr/>
          <a:lstStyle/>
          <a:p>
            <a:r>
              <a:rPr lang="en-US" dirty="0"/>
              <a:t>Reaction Time</a:t>
            </a:r>
          </a:p>
        </p:txBody>
      </p:sp>
      <p:pic>
        <p:nvPicPr>
          <p:cNvPr id="533511" name="Picture 7" descr="352933[1]"/>
          <p:cNvPicPr>
            <a:picLocks noGrp="1" noChangeAspect="1" noChangeArrowheads="1"/>
          </p:cNvPicPr>
          <p:nvPr>
            <p:ph sz="quarter" idx="1"/>
          </p:nvPr>
        </p:nvPicPr>
        <p:blipFill>
          <a:blip r:embed="rId2"/>
          <a:srcRect/>
          <a:stretch>
            <a:fillRect/>
          </a:stretch>
        </p:blipFill>
        <p:spPr>
          <a:xfrm>
            <a:off x="609600" y="1447800"/>
            <a:ext cx="1433513" cy="2019300"/>
          </a:xfrm>
          <a:noFill/>
          <a:ln/>
        </p:spPr>
      </p:pic>
      <p:sp>
        <p:nvSpPr>
          <p:cNvPr id="533510" name="Rectangle 6"/>
          <p:cNvSpPr>
            <a:spLocks noGrp="1" noRot="1" noChangeArrowheads="1"/>
          </p:cNvSpPr>
          <p:nvPr>
            <p:ph type="body" sz="half" idx="3"/>
          </p:nvPr>
        </p:nvSpPr>
        <p:spPr/>
        <p:txBody>
          <a:bodyPr/>
          <a:lstStyle/>
          <a:p>
            <a:pPr>
              <a:lnSpc>
                <a:spcPct val="80000"/>
              </a:lnSpc>
              <a:buFontTx/>
              <a:buChar char="•"/>
            </a:pPr>
            <a:r>
              <a:rPr lang="en-US" sz="2800" b="1" dirty="0">
                <a:solidFill>
                  <a:schemeClr val="hlink"/>
                </a:solidFill>
              </a:rPr>
              <a:t>Reaction </a:t>
            </a:r>
            <a:r>
              <a:rPr lang="en-US" sz="2800" b="1" dirty="0">
                <a:solidFill>
                  <a:srgbClr val="FF0000"/>
                </a:solidFill>
              </a:rPr>
              <a:t>time</a:t>
            </a:r>
            <a:r>
              <a:rPr lang="en-US" sz="2800" dirty="0">
                <a:solidFill>
                  <a:srgbClr val="FF0000"/>
                </a:solidFill>
              </a:rPr>
              <a:t> is the amount of time it takes to move once you realize the need to act. People with good reaction time are able to make fast starts in track or swimming, or to dodge a fast attack in fencing or karate.</a:t>
            </a:r>
            <a:r>
              <a:rPr lang="en-US" sz="2400" dirty="0">
                <a:solidFill>
                  <a:srgbClr val="FF0000"/>
                </a:solidFill>
              </a:rPr>
              <a:t> </a:t>
            </a:r>
          </a:p>
        </p:txBody>
      </p:sp>
      <p:pic>
        <p:nvPicPr>
          <p:cNvPr id="533512" name="Picture 8" descr="wvol_stanford_logantom_ap_121501[1]"/>
          <p:cNvPicPr>
            <a:picLocks noGrp="1" noChangeAspect="1" noChangeArrowheads="1"/>
          </p:cNvPicPr>
          <p:nvPr>
            <p:ph sz="quarter" idx="2"/>
          </p:nvPr>
        </p:nvPicPr>
        <p:blipFill>
          <a:blip r:embed="rId3"/>
          <a:srcRect/>
          <a:stretch>
            <a:fillRect/>
          </a:stretch>
        </p:blipFill>
        <p:spPr>
          <a:xfrm>
            <a:off x="2209800" y="1219200"/>
            <a:ext cx="1222375" cy="2019300"/>
          </a:xfrm>
          <a:noFill/>
          <a:ln/>
        </p:spPr>
      </p:pic>
      <p:pic>
        <p:nvPicPr>
          <p:cNvPr id="533514" name="Picture 10" descr="19ttn[1]"/>
          <p:cNvPicPr>
            <a:picLocks noChangeAspect="1" noChangeArrowheads="1"/>
          </p:cNvPicPr>
          <p:nvPr/>
        </p:nvPicPr>
        <p:blipFill>
          <a:blip r:embed="rId4"/>
          <a:srcRect/>
          <a:stretch>
            <a:fillRect/>
          </a:stretch>
        </p:blipFill>
        <p:spPr bwMode="auto">
          <a:xfrm>
            <a:off x="3505200" y="1295400"/>
            <a:ext cx="1425575" cy="1792288"/>
          </a:xfrm>
          <a:prstGeom prst="rect">
            <a:avLst/>
          </a:prstGeom>
          <a:noFill/>
        </p:spPr>
      </p:pic>
      <p:pic>
        <p:nvPicPr>
          <p:cNvPr id="533516" name="Picture 12" descr="fence[1]"/>
          <p:cNvPicPr>
            <a:picLocks noChangeAspect="1" noChangeArrowheads="1"/>
          </p:cNvPicPr>
          <p:nvPr/>
        </p:nvPicPr>
        <p:blipFill>
          <a:blip r:embed="rId5"/>
          <a:srcRect/>
          <a:stretch>
            <a:fillRect/>
          </a:stretch>
        </p:blipFill>
        <p:spPr bwMode="auto">
          <a:xfrm>
            <a:off x="2438400" y="3200400"/>
            <a:ext cx="2724150" cy="1793875"/>
          </a:xfrm>
          <a:prstGeom prst="rect">
            <a:avLst/>
          </a:prstGeom>
          <a:noFill/>
        </p:spPr>
      </p:pic>
      <p:pic>
        <p:nvPicPr>
          <p:cNvPr id="533517" name="Picture 13" descr="tae[1]"/>
          <p:cNvPicPr>
            <a:picLocks noChangeAspect="1" noChangeArrowheads="1"/>
          </p:cNvPicPr>
          <p:nvPr/>
        </p:nvPicPr>
        <p:blipFill>
          <a:blip r:embed="rId6"/>
          <a:srcRect/>
          <a:stretch>
            <a:fillRect/>
          </a:stretch>
        </p:blipFill>
        <p:spPr bwMode="auto">
          <a:xfrm>
            <a:off x="1066800" y="3352800"/>
            <a:ext cx="1335088" cy="1716088"/>
          </a:xfrm>
          <a:prstGeom prst="rect">
            <a:avLst/>
          </a:prstGeom>
          <a:noFill/>
        </p:spPr>
      </p:pic>
      <p:pic>
        <p:nvPicPr>
          <p:cNvPr id="533518" name="Picture 14" descr="19hall[1]"/>
          <p:cNvPicPr>
            <a:picLocks noChangeAspect="1" noChangeArrowheads="1"/>
          </p:cNvPicPr>
          <p:nvPr/>
        </p:nvPicPr>
        <p:blipFill>
          <a:blip r:embed="rId7"/>
          <a:srcRect/>
          <a:stretch>
            <a:fillRect/>
          </a:stretch>
        </p:blipFill>
        <p:spPr bwMode="auto">
          <a:xfrm>
            <a:off x="2514600" y="4953000"/>
            <a:ext cx="2432050" cy="1701800"/>
          </a:xfrm>
          <a:prstGeom prst="rect">
            <a:avLst/>
          </a:prstGeom>
          <a:noFill/>
        </p:spPr>
      </p:pic>
      <p:pic>
        <p:nvPicPr>
          <p:cNvPr id="533519" name="Picture 15" descr="slide1[4]"/>
          <p:cNvPicPr>
            <a:picLocks noChangeAspect="1" noChangeArrowheads="1"/>
          </p:cNvPicPr>
          <p:nvPr/>
        </p:nvPicPr>
        <p:blipFill>
          <a:blip r:embed="rId8"/>
          <a:srcRect/>
          <a:stretch>
            <a:fillRect/>
          </a:stretch>
        </p:blipFill>
        <p:spPr bwMode="auto">
          <a:xfrm>
            <a:off x="533400" y="5105400"/>
            <a:ext cx="1955800" cy="1544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33508"/>
                                        </p:tgtEl>
                                        <p:attrNameLst>
                                          <p:attrName>style.visibility</p:attrName>
                                        </p:attrNameLst>
                                      </p:cBhvr>
                                      <p:to>
                                        <p:strVal val="visible"/>
                                      </p:to>
                                    </p:set>
                                    <p:animEffect transition="in" filter="fade">
                                      <p:cBhvr>
                                        <p:cTn id="7" dur="1000"/>
                                        <p:tgtEl>
                                          <p:spTgt spid="533508"/>
                                        </p:tgtEl>
                                      </p:cBhvr>
                                    </p:animEffect>
                                    <p:anim calcmode="lin" valueType="num">
                                      <p:cBhvr>
                                        <p:cTn id="8" dur="1000" fill="hold"/>
                                        <p:tgtEl>
                                          <p:spTgt spid="533508"/>
                                        </p:tgtEl>
                                        <p:attrNameLst>
                                          <p:attrName>ppt_x</p:attrName>
                                        </p:attrNameLst>
                                      </p:cBhvr>
                                      <p:tavLst>
                                        <p:tav tm="0">
                                          <p:val>
                                            <p:strVal val="#ppt_x"/>
                                          </p:val>
                                        </p:tav>
                                        <p:tav tm="100000">
                                          <p:val>
                                            <p:strVal val="#ppt_x"/>
                                          </p:val>
                                        </p:tav>
                                      </p:tavLst>
                                    </p:anim>
                                    <p:anim calcmode="lin" valueType="num">
                                      <p:cBhvr>
                                        <p:cTn id="9" dur="900" decel="100000" fill="hold"/>
                                        <p:tgtEl>
                                          <p:spTgt spid="53350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350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33510">
                                            <p:txEl>
                                              <p:pRg st="0" end="0"/>
                                            </p:txEl>
                                          </p:spTgt>
                                        </p:tgtEl>
                                        <p:attrNameLst>
                                          <p:attrName>style.visibility</p:attrName>
                                        </p:attrNameLst>
                                      </p:cBhvr>
                                      <p:to>
                                        <p:strVal val="visible"/>
                                      </p:to>
                                    </p:set>
                                    <p:anim calcmode="lin" valueType="num">
                                      <p:cBhvr>
                                        <p:cTn id="14" dur="1000" fill="hold"/>
                                        <p:tgtEl>
                                          <p:spTgt spid="53351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33510">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000"/>
                            </p:stCondLst>
                            <p:childTnLst>
                              <p:par>
                                <p:cTn id="17" presetID="21" presetClass="entr" presetSubtype="4" fill="hold" nodeType="afterEffect">
                                  <p:stCondLst>
                                    <p:cond delay="0"/>
                                  </p:stCondLst>
                                  <p:childTnLst>
                                    <p:set>
                                      <p:cBhvr>
                                        <p:cTn id="18" dur="1" fill="hold">
                                          <p:stCondLst>
                                            <p:cond delay="0"/>
                                          </p:stCondLst>
                                        </p:cTn>
                                        <p:tgtEl>
                                          <p:spTgt spid="533511"/>
                                        </p:tgtEl>
                                        <p:attrNameLst>
                                          <p:attrName>style.visibility</p:attrName>
                                        </p:attrNameLst>
                                      </p:cBhvr>
                                      <p:to>
                                        <p:strVal val="visible"/>
                                      </p:to>
                                    </p:set>
                                    <p:animEffect transition="in" filter="wheel(4)">
                                      <p:cBhvr>
                                        <p:cTn id="19" dur="500"/>
                                        <p:tgtEl>
                                          <p:spTgt spid="533511"/>
                                        </p:tgtEl>
                                      </p:cBhvr>
                                    </p:animEffect>
                                  </p:childTnLst>
                                </p:cTn>
                              </p:par>
                              <p:par>
                                <p:cTn id="20" presetID="21" presetClass="entr" presetSubtype="4" fill="hold" nodeType="withEffect">
                                  <p:stCondLst>
                                    <p:cond delay="0"/>
                                  </p:stCondLst>
                                  <p:childTnLst>
                                    <p:set>
                                      <p:cBhvr>
                                        <p:cTn id="21" dur="1" fill="hold">
                                          <p:stCondLst>
                                            <p:cond delay="0"/>
                                          </p:stCondLst>
                                        </p:cTn>
                                        <p:tgtEl>
                                          <p:spTgt spid="533512"/>
                                        </p:tgtEl>
                                        <p:attrNameLst>
                                          <p:attrName>style.visibility</p:attrName>
                                        </p:attrNameLst>
                                      </p:cBhvr>
                                      <p:to>
                                        <p:strVal val="visible"/>
                                      </p:to>
                                    </p:set>
                                    <p:animEffect transition="in" filter="wheel(4)">
                                      <p:cBhvr>
                                        <p:cTn id="22" dur="500"/>
                                        <p:tgtEl>
                                          <p:spTgt spid="533512"/>
                                        </p:tgtEl>
                                      </p:cBhvr>
                                    </p:animEffect>
                                  </p:childTnLst>
                                </p:cTn>
                              </p:par>
                              <p:par>
                                <p:cTn id="23" presetID="21" presetClass="entr" presetSubtype="4" fill="hold" nodeType="withEffect">
                                  <p:stCondLst>
                                    <p:cond delay="0"/>
                                  </p:stCondLst>
                                  <p:childTnLst>
                                    <p:set>
                                      <p:cBhvr>
                                        <p:cTn id="24" dur="1" fill="hold">
                                          <p:stCondLst>
                                            <p:cond delay="0"/>
                                          </p:stCondLst>
                                        </p:cTn>
                                        <p:tgtEl>
                                          <p:spTgt spid="533514"/>
                                        </p:tgtEl>
                                        <p:attrNameLst>
                                          <p:attrName>style.visibility</p:attrName>
                                        </p:attrNameLst>
                                      </p:cBhvr>
                                      <p:to>
                                        <p:strVal val="visible"/>
                                      </p:to>
                                    </p:set>
                                    <p:animEffect transition="in" filter="wheel(4)">
                                      <p:cBhvr>
                                        <p:cTn id="25" dur="500"/>
                                        <p:tgtEl>
                                          <p:spTgt spid="533514"/>
                                        </p:tgtEl>
                                      </p:cBhvr>
                                    </p:animEffect>
                                  </p:childTnLst>
                                </p:cTn>
                              </p:par>
                              <p:par>
                                <p:cTn id="26" presetID="21" presetClass="entr" presetSubtype="4" fill="hold" nodeType="withEffect">
                                  <p:stCondLst>
                                    <p:cond delay="0"/>
                                  </p:stCondLst>
                                  <p:childTnLst>
                                    <p:set>
                                      <p:cBhvr>
                                        <p:cTn id="27" dur="1" fill="hold">
                                          <p:stCondLst>
                                            <p:cond delay="0"/>
                                          </p:stCondLst>
                                        </p:cTn>
                                        <p:tgtEl>
                                          <p:spTgt spid="533517"/>
                                        </p:tgtEl>
                                        <p:attrNameLst>
                                          <p:attrName>style.visibility</p:attrName>
                                        </p:attrNameLst>
                                      </p:cBhvr>
                                      <p:to>
                                        <p:strVal val="visible"/>
                                      </p:to>
                                    </p:set>
                                    <p:animEffect transition="in" filter="wheel(4)">
                                      <p:cBhvr>
                                        <p:cTn id="28" dur="500"/>
                                        <p:tgtEl>
                                          <p:spTgt spid="533517"/>
                                        </p:tgtEl>
                                      </p:cBhvr>
                                    </p:animEffect>
                                  </p:childTnLst>
                                </p:cTn>
                              </p:par>
                              <p:par>
                                <p:cTn id="29" presetID="21" presetClass="entr" presetSubtype="4" fill="hold" nodeType="withEffect">
                                  <p:stCondLst>
                                    <p:cond delay="0"/>
                                  </p:stCondLst>
                                  <p:childTnLst>
                                    <p:set>
                                      <p:cBhvr>
                                        <p:cTn id="30" dur="1" fill="hold">
                                          <p:stCondLst>
                                            <p:cond delay="0"/>
                                          </p:stCondLst>
                                        </p:cTn>
                                        <p:tgtEl>
                                          <p:spTgt spid="533516"/>
                                        </p:tgtEl>
                                        <p:attrNameLst>
                                          <p:attrName>style.visibility</p:attrName>
                                        </p:attrNameLst>
                                      </p:cBhvr>
                                      <p:to>
                                        <p:strVal val="visible"/>
                                      </p:to>
                                    </p:set>
                                    <p:animEffect transition="in" filter="wheel(4)">
                                      <p:cBhvr>
                                        <p:cTn id="31" dur="500"/>
                                        <p:tgtEl>
                                          <p:spTgt spid="533516"/>
                                        </p:tgtEl>
                                      </p:cBhvr>
                                    </p:animEffect>
                                  </p:childTnLst>
                                </p:cTn>
                              </p:par>
                              <p:par>
                                <p:cTn id="32" presetID="21" presetClass="entr" presetSubtype="4" fill="hold" nodeType="withEffect">
                                  <p:stCondLst>
                                    <p:cond delay="0"/>
                                  </p:stCondLst>
                                  <p:childTnLst>
                                    <p:set>
                                      <p:cBhvr>
                                        <p:cTn id="33" dur="1" fill="hold">
                                          <p:stCondLst>
                                            <p:cond delay="0"/>
                                          </p:stCondLst>
                                        </p:cTn>
                                        <p:tgtEl>
                                          <p:spTgt spid="533519"/>
                                        </p:tgtEl>
                                        <p:attrNameLst>
                                          <p:attrName>style.visibility</p:attrName>
                                        </p:attrNameLst>
                                      </p:cBhvr>
                                      <p:to>
                                        <p:strVal val="visible"/>
                                      </p:to>
                                    </p:set>
                                    <p:animEffect transition="in" filter="wheel(4)">
                                      <p:cBhvr>
                                        <p:cTn id="34" dur="500"/>
                                        <p:tgtEl>
                                          <p:spTgt spid="533519"/>
                                        </p:tgtEl>
                                      </p:cBhvr>
                                    </p:animEffect>
                                  </p:childTnLst>
                                </p:cTn>
                              </p:par>
                              <p:par>
                                <p:cTn id="35" presetID="21" presetClass="entr" presetSubtype="4" fill="hold" nodeType="withEffect">
                                  <p:stCondLst>
                                    <p:cond delay="0"/>
                                  </p:stCondLst>
                                  <p:childTnLst>
                                    <p:set>
                                      <p:cBhvr>
                                        <p:cTn id="36" dur="1" fill="hold">
                                          <p:stCondLst>
                                            <p:cond delay="0"/>
                                          </p:stCondLst>
                                        </p:cTn>
                                        <p:tgtEl>
                                          <p:spTgt spid="533518"/>
                                        </p:tgtEl>
                                        <p:attrNameLst>
                                          <p:attrName>style.visibility</p:attrName>
                                        </p:attrNameLst>
                                      </p:cBhvr>
                                      <p:to>
                                        <p:strVal val="visible"/>
                                      </p:to>
                                    </p:set>
                                    <p:animEffect transition="in" filter="wheel(4)">
                                      <p:cBhvr>
                                        <p:cTn id="37" dur="500"/>
                                        <p:tgtEl>
                                          <p:spTgt spid="533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p:bldP spid="5335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0" name="Rectangle 4"/>
          <p:cNvSpPr>
            <a:spLocks noGrp="1" noRot="1" noChangeArrowheads="1"/>
          </p:cNvSpPr>
          <p:nvPr>
            <p:ph type="title"/>
          </p:nvPr>
        </p:nvSpPr>
        <p:spPr/>
        <p:txBody>
          <a:bodyPr/>
          <a:lstStyle/>
          <a:p>
            <a:r>
              <a:rPr lang="en-US"/>
              <a:t>Speed</a:t>
            </a:r>
          </a:p>
        </p:txBody>
      </p:sp>
      <p:sp>
        <p:nvSpPr>
          <p:cNvPr id="536581" name="Rectangle 5"/>
          <p:cNvSpPr>
            <a:spLocks noGrp="1" noRot="1" noChangeArrowheads="1"/>
          </p:cNvSpPr>
          <p:nvPr>
            <p:ph type="body" sz="half" idx="1"/>
          </p:nvPr>
        </p:nvSpPr>
        <p:spPr>
          <a:xfrm>
            <a:off x="838200" y="1905000"/>
            <a:ext cx="8077200" cy="2209800"/>
          </a:xfrm>
        </p:spPr>
        <p:txBody>
          <a:bodyPr/>
          <a:lstStyle/>
          <a:p>
            <a:pPr>
              <a:lnSpc>
                <a:spcPct val="90000"/>
              </a:lnSpc>
              <a:buFontTx/>
              <a:buChar char="•"/>
            </a:pPr>
            <a:r>
              <a:rPr lang="en-US" sz="2800" b="1" dirty="0">
                <a:solidFill>
                  <a:schemeClr val="hlink"/>
                </a:solidFill>
              </a:rPr>
              <a:t>Speed</a:t>
            </a:r>
            <a:r>
              <a:rPr lang="en-US" sz="2800" dirty="0"/>
              <a:t> </a:t>
            </a:r>
            <a:r>
              <a:rPr lang="en-US" sz="2800" dirty="0">
                <a:solidFill>
                  <a:srgbClr val="FF0000"/>
                </a:solidFill>
              </a:rPr>
              <a:t>is the ability to perform a movement or cover a distance in a short period of time. People with leg speed can run fast, while people with good arm speed can throw fast or hit a ball that is thrown fast</a:t>
            </a:r>
            <a:r>
              <a:rPr lang="en-US" sz="2800" dirty="0">
                <a:solidFill>
                  <a:srgbClr val="FFEEBF"/>
                </a:solidFill>
              </a:rPr>
              <a:t>.</a:t>
            </a:r>
          </a:p>
        </p:txBody>
      </p:sp>
      <p:pic>
        <p:nvPicPr>
          <p:cNvPr id="536583" name="Picture 7" descr="28joneswin1[1]"/>
          <p:cNvPicPr>
            <a:picLocks noGrp="1" noChangeAspect="1" noChangeArrowheads="1"/>
          </p:cNvPicPr>
          <p:nvPr>
            <p:ph sz="quarter" idx="2"/>
          </p:nvPr>
        </p:nvPicPr>
        <p:blipFill>
          <a:blip r:embed="rId2"/>
          <a:srcRect/>
          <a:stretch>
            <a:fillRect/>
          </a:stretch>
        </p:blipFill>
        <p:spPr>
          <a:xfrm>
            <a:off x="1066800" y="4267200"/>
            <a:ext cx="2359025" cy="1992313"/>
          </a:xfrm>
          <a:noFill/>
          <a:ln/>
        </p:spPr>
      </p:pic>
      <p:pic>
        <p:nvPicPr>
          <p:cNvPr id="536586" name="Picture 10" descr="bean[1]"/>
          <p:cNvPicPr>
            <a:picLocks noChangeAspect="1" noChangeArrowheads="1"/>
          </p:cNvPicPr>
          <p:nvPr/>
        </p:nvPicPr>
        <p:blipFill>
          <a:blip r:embed="rId3"/>
          <a:srcRect/>
          <a:stretch>
            <a:fillRect/>
          </a:stretch>
        </p:blipFill>
        <p:spPr bwMode="auto">
          <a:xfrm>
            <a:off x="5638800" y="4191000"/>
            <a:ext cx="3135313" cy="2063750"/>
          </a:xfrm>
          <a:prstGeom prst="rect">
            <a:avLst/>
          </a:prstGeom>
          <a:noFill/>
        </p:spPr>
      </p:pic>
      <p:pic>
        <p:nvPicPr>
          <p:cNvPr id="536588" name="Picture 12" descr="vball[1]"/>
          <p:cNvPicPr>
            <a:picLocks noGrp="1" noChangeAspect="1" noChangeArrowheads="1"/>
          </p:cNvPicPr>
          <p:nvPr>
            <p:ph sz="quarter" idx="3"/>
          </p:nvPr>
        </p:nvPicPr>
        <p:blipFill>
          <a:blip r:embed="rId4"/>
          <a:srcRect/>
          <a:stretch>
            <a:fillRect/>
          </a:stretch>
        </p:blipFill>
        <p:spPr>
          <a:xfrm>
            <a:off x="3733800" y="4038600"/>
            <a:ext cx="1773238" cy="22050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36580"/>
                                        </p:tgtEl>
                                        <p:attrNameLst>
                                          <p:attrName>style.visibility</p:attrName>
                                        </p:attrNameLst>
                                      </p:cBhvr>
                                      <p:to>
                                        <p:strVal val="visible"/>
                                      </p:to>
                                    </p:set>
                                    <p:anim calcmode="lin" valueType="num">
                                      <p:cBhvr>
                                        <p:cTn id="7" dur="500" decel="50000" fill="hold">
                                          <p:stCondLst>
                                            <p:cond delay="0"/>
                                          </p:stCondLst>
                                        </p:cTn>
                                        <p:tgtEl>
                                          <p:spTgt spid="5365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365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36580"/>
                                        </p:tgtEl>
                                        <p:attrNameLst>
                                          <p:attrName>ppt_w</p:attrName>
                                        </p:attrNameLst>
                                      </p:cBhvr>
                                      <p:tavLst>
                                        <p:tav tm="0">
                                          <p:val>
                                            <p:strVal val="#ppt_w*.05"/>
                                          </p:val>
                                        </p:tav>
                                        <p:tav tm="100000">
                                          <p:val>
                                            <p:strVal val="#ppt_w"/>
                                          </p:val>
                                        </p:tav>
                                      </p:tavLst>
                                    </p:anim>
                                    <p:anim calcmode="lin" valueType="num">
                                      <p:cBhvr>
                                        <p:cTn id="10" dur="1000" fill="hold"/>
                                        <p:tgtEl>
                                          <p:spTgt spid="5365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365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365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365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36580"/>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36581">
                                            <p:txEl>
                                              <p:pRg st="0" end="0"/>
                                            </p:txEl>
                                          </p:spTgt>
                                        </p:tgtEl>
                                        <p:attrNameLst>
                                          <p:attrName>style.visibility</p:attrName>
                                        </p:attrNameLst>
                                      </p:cBhvr>
                                      <p:to>
                                        <p:strVal val="visible"/>
                                      </p:to>
                                    </p:set>
                                    <p:anim calcmode="lin" valueType="num">
                                      <p:cBhvr>
                                        <p:cTn id="18" dur="500" fill="hold"/>
                                        <p:tgtEl>
                                          <p:spTgt spid="53658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36581">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53658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3658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36581">
                                            <p:txEl>
                                              <p:pRg st="0" end="0"/>
                                            </p:txEl>
                                          </p:spTgt>
                                        </p:tgtEl>
                                      </p:cBhvr>
                                    </p:animEffect>
                                  </p:childTnLst>
                                </p:cTn>
                              </p:par>
                            </p:childTnLst>
                          </p:cTn>
                        </p:par>
                        <p:par>
                          <p:cTn id="23" fill="hold">
                            <p:stCondLst>
                              <p:cond delay="9800"/>
                            </p:stCondLst>
                            <p:childTnLst>
                              <p:par>
                                <p:cTn id="24" presetID="48" presetClass="entr" presetSubtype="0" accel="50000" fill="hold" nodeType="afterEffect">
                                  <p:stCondLst>
                                    <p:cond delay="0"/>
                                  </p:stCondLst>
                                  <p:childTnLst>
                                    <p:set>
                                      <p:cBhvr>
                                        <p:cTn id="25" dur="1" fill="hold">
                                          <p:stCondLst>
                                            <p:cond delay="0"/>
                                          </p:stCondLst>
                                        </p:cTn>
                                        <p:tgtEl>
                                          <p:spTgt spid="536583"/>
                                        </p:tgtEl>
                                        <p:attrNameLst>
                                          <p:attrName>style.visibility</p:attrName>
                                        </p:attrNameLst>
                                      </p:cBhvr>
                                      <p:to>
                                        <p:strVal val="visible"/>
                                      </p:to>
                                    </p:set>
                                    <p:anim calcmode="lin" valueType="num">
                                      <p:cBhvr>
                                        <p:cTn id="26" dur="1000" fill="hold"/>
                                        <p:tgtEl>
                                          <p:spTgt spid="53658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536583"/>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536583"/>
                                        </p:tgtEl>
                                        <p:attrNameLst>
                                          <p:attrName>ppt_y</p:attrName>
                                        </p:attrNameLst>
                                      </p:cBhvr>
                                      <p:tavLst>
                                        <p:tav tm="0">
                                          <p:val>
                                            <p:strVal val="#ppt_y"/>
                                          </p:val>
                                        </p:tav>
                                        <p:tav tm="100000">
                                          <p:val>
                                            <p:strVal val="#ppt_y"/>
                                          </p:val>
                                        </p:tav>
                                      </p:tavLst>
                                    </p:anim>
                                    <p:animEffect transition="in" filter="fade">
                                      <p:cBhvr>
                                        <p:cTn id="29" dur="1000"/>
                                        <p:tgtEl>
                                          <p:spTgt spid="536583"/>
                                        </p:tgtEl>
                                      </p:cBhvr>
                                    </p:animEffect>
                                  </p:childTnLst>
                                </p:cTn>
                              </p:par>
                              <p:par>
                                <p:cTn id="30" presetID="48" presetClass="entr" presetSubtype="0" accel="50000" fill="hold" nodeType="withEffect">
                                  <p:stCondLst>
                                    <p:cond delay="0"/>
                                  </p:stCondLst>
                                  <p:childTnLst>
                                    <p:set>
                                      <p:cBhvr>
                                        <p:cTn id="31" dur="1" fill="hold">
                                          <p:stCondLst>
                                            <p:cond delay="0"/>
                                          </p:stCondLst>
                                        </p:cTn>
                                        <p:tgtEl>
                                          <p:spTgt spid="536588"/>
                                        </p:tgtEl>
                                        <p:attrNameLst>
                                          <p:attrName>style.visibility</p:attrName>
                                        </p:attrNameLst>
                                      </p:cBhvr>
                                      <p:to>
                                        <p:strVal val="visible"/>
                                      </p:to>
                                    </p:set>
                                    <p:anim calcmode="lin" valueType="num">
                                      <p:cBhvr>
                                        <p:cTn id="32" dur="1000" fill="hold"/>
                                        <p:tgtEl>
                                          <p:spTgt spid="5365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536588"/>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536588"/>
                                        </p:tgtEl>
                                        <p:attrNameLst>
                                          <p:attrName>ppt_y</p:attrName>
                                        </p:attrNameLst>
                                      </p:cBhvr>
                                      <p:tavLst>
                                        <p:tav tm="0">
                                          <p:val>
                                            <p:strVal val="#ppt_y"/>
                                          </p:val>
                                        </p:tav>
                                        <p:tav tm="100000">
                                          <p:val>
                                            <p:strVal val="#ppt_y"/>
                                          </p:val>
                                        </p:tav>
                                      </p:tavLst>
                                    </p:anim>
                                    <p:animEffect transition="in" filter="fade">
                                      <p:cBhvr>
                                        <p:cTn id="35" dur="1000"/>
                                        <p:tgtEl>
                                          <p:spTgt spid="536588"/>
                                        </p:tgtEl>
                                      </p:cBhvr>
                                    </p:animEffect>
                                  </p:childTnLst>
                                </p:cTn>
                              </p:par>
                              <p:par>
                                <p:cTn id="36" presetID="48" presetClass="entr" presetSubtype="0" accel="50000" fill="hold" nodeType="withEffect">
                                  <p:stCondLst>
                                    <p:cond delay="0"/>
                                  </p:stCondLst>
                                  <p:childTnLst>
                                    <p:set>
                                      <p:cBhvr>
                                        <p:cTn id="37" dur="1" fill="hold">
                                          <p:stCondLst>
                                            <p:cond delay="0"/>
                                          </p:stCondLst>
                                        </p:cTn>
                                        <p:tgtEl>
                                          <p:spTgt spid="536586"/>
                                        </p:tgtEl>
                                        <p:attrNameLst>
                                          <p:attrName>style.visibility</p:attrName>
                                        </p:attrNameLst>
                                      </p:cBhvr>
                                      <p:to>
                                        <p:strVal val="visible"/>
                                      </p:to>
                                    </p:set>
                                    <p:anim calcmode="lin" valueType="num">
                                      <p:cBhvr>
                                        <p:cTn id="38" dur="1000" fill="hold"/>
                                        <p:tgtEl>
                                          <p:spTgt spid="5365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536586"/>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536586"/>
                                        </p:tgtEl>
                                        <p:attrNameLst>
                                          <p:attrName>ppt_y</p:attrName>
                                        </p:attrNameLst>
                                      </p:cBhvr>
                                      <p:tavLst>
                                        <p:tav tm="0">
                                          <p:val>
                                            <p:strVal val="#ppt_y"/>
                                          </p:val>
                                        </p:tav>
                                        <p:tav tm="100000">
                                          <p:val>
                                            <p:strVal val="#ppt_y"/>
                                          </p:val>
                                        </p:tav>
                                      </p:tavLst>
                                    </p:anim>
                                    <p:animEffect transition="in" filter="fade">
                                      <p:cBhvr>
                                        <p:cTn id="41" dur="1000"/>
                                        <p:tgtEl>
                                          <p:spTgt spid="536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p:bldP spid="53658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rrowheads="1"/>
          </p:cNvSpPr>
          <p:nvPr>
            <p:ph type="title"/>
          </p:nvPr>
        </p:nvSpPr>
        <p:spPr/>
        <p:txBody>
          <a:bodyPr/>
          <a:lstStyle/>
          <a:p>
            <a:r>
              <a:rPr lang="en-US" dirty="0"/>
              <a:t>Lifetime Fitness</a:t>
            </a:r>
          </a:p>
        </p:txBody>
      </p:sp>
      <p:sp>
        <p:nvSpPr>
          <p:cNvPr id="540675" name="Rectangle 3"/>
          <p:cNvSpPr>
            <a:spLocks noGrp="1" noRot="1" noChangeArrowheads="1"/>
          </p:cNvSpPr>
          <p:nvPr>
            <p:ph type="body" idx="1"/>
          </p:nvPr>
        </p:nvSpPr>
        <p:spPr/>
        <p:txBody>
          <a:bodyPr/>
          <a:lstStyle/>
          <a:p>
            <a:r>
              <a:rPr lang="en-US" dirty="0">
                <a:solidFill>
                  <a:srgbClr val="FF0000"/>
                </a:solidFill>
              </a:rPr>
              <a:t>Step 1: Doing Physical Activity</a:t>
            </a:r>
          </a:p>
          <a:p>
            <a:r>
              <a:rPr lang="en-US" dirty="0">
                <a:solidFill>
                  <a:srgbClr val="FF0000"/>
                </a:solidFill>
              </a:rPr>
              <a:t>Step 2: Getting Fit</a:t>
            </a:r>
          </a:p>
          <a:p>
            <a:r>
              <a:rPr lang="en-US" dirty="0">
                <a:solidFill>
                  <a:srgbClr val="FF0000"/>
                </a:solidFill>
              </a:rPr>
              <a:t>Step 3: Self-Assessment</a:t>
            </a:r>
          </a:p>
          <a:p>
            <a:r>
              <a:rPr lang="en-US" dirty="0">
                <a:solidFill>
                  <a:srgbClr val="FF0000"/>
                </a:solidFill>
              </a:rPr>
              <a:t>Step 4: Self-Planning</a:t>
            </a:r>
          </a:p>
          <a:p>
            <a:r>
              <a:rPr lang="en-US" dirty="0">
                <a:solidFill>
                  <a:srgbClr val="FF0000"/>
                </a:solidFill>
              </a:rPr>
              <a:t>Step 5: Lifetime Activity</a:t>
            </a:r>
          </a:p>
          <a:p>
            <a:r>
              <a:rPr lang="en-US" dirty="0">
                <a:solidFill>
                  <a:srgbClr val="FF0000"/>
                </a:solidFill>
              </a:rPr>
              <a:t>Step 6: Lifetime Fitness</a:t>
            </a:r>
          </a:p>
          <a:p>
            <a:pPr>
              <a:buFont typeface="Wingdings" pitchFamily="2" charset="2"/>
              <a:buNone/>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40674"/>
                                        </p:tgtEl>
                                        <p:attrNameLst>
                                          <p:attrName>style.visibility</p:attrName>
                                        </p:attrNameLst>
                                      </p:cBhvr>
                                      <p:to>
                                        <p:strVal val="visible"/>
                                      </p:to>
                                    </p:set>
                                    <p:anim calcmode="lin" valueType="num">
                                      <p:cBhvr>
                                        <p:cTn id="7" dur="500" decel="50000" fill="hold">
                                          <p:stCondLst>
                                            <p:cond delay="0"/>
                                          </p:stCondLst>
                                        </p:cTn>
                                        <p:tgtEl>
                                          <p:spTgt spid="5406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06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0674"/>
                                        </p:tgtEl>
                                        <p:attrNameLst>
                                          <p:attrName>ppt_w</p:attrName>
                                        </p:attrNameLst>
                                      </p:cBhvr>
                                      <p:tavLst>
                                        <p:tav tm="0">
                                          <p:val>
                                            <p:strVal val="#ppt_w*.05"/>
                                          </p:val>
                                        </p:tav>
                                        <p:tav tm="100000">
                                          <p:val>
                                            <p:strVal val="#ppt_w"/>
                                          </p:val>
                                        </p:tav>
                                      </p:tavLst>
                                    </p:anim>
                                    <p:anim calcmode="lin" valueType="num">
                                      <p:cBhvr>
                                        <p:cTn id="10" dur="1000" fill="hold"/>
                                        <p:tgtEl>
                                          <p:spTgt spid="5406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06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06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06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0674"/>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540675">
                                            <p:txEl>
                                              <p:pRg st="0" end="0"/>
                                            </p:txEl>
                                          </p:spTgt>
                                        </p:tgtEl>
                                        <p:attrNameLst>
                                          <p:attrName>style.visibility</p:attrName>
                                        </p:attrNameLst>
                                      </p:cBhvr>
                                      <p:to>
                                        <p:strVal val="visible"/>
                                      </p:to>
                                    </p:set>
                                    <p:anim calcmode="lin" valueType="num">
                                      <p:cBhvr>
                                        <p:cTn id="18" dur="1000" fill="hold"/>
                                        <p:tgtEl>
                                          <p:spTgt spid="540675">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540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40675">
                                            <p:txEl>
                                              <p:pRg st="0" end="0"/>
                                            </p:txEl>
                                          </p:spTgt>
                                        </p:tgtEl>
                                      </p:cBhvr>
                                    </p:animEffect>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540675">
                                            <p:txEl>
                                              <p:pRg st="1" end="1"/>
                                            </p:txEl>
                                          </p:spTgt>
                                        </p:tgtEl>
                                        <p:attrNameLst>
                                          <p:attrName>style.visibility</p:attrName>
                                        </p:attrNameLst>
                                      </p:cBhvr>
                                      <p:to>
                                        <p:strVal val="visible"/>
                                      </p:to>
                                    </p:set>
                                    <p:anim calcmode="lin" valueType="num">
                                      <p:cBhvr>
                                        <p:cTn id="24" dur="1000" fill="hold"/>
                                        <p:tgtEl>
                                          <p:spTgt spid="540675">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540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0675">
                                            <p:txEl>
                                              <p:pRg st="1" end="1"/>
                                            </p:txEl>
                                          </p:spTgt>
                                        </p:tgtEl>
                                      </p:cBhvr>
                                    </p:animEffect>
                                  </p:childTnLst>
                                </p:cTn>
                              </p:par>
                            </p:childTnLst>
                          </p:cTn>
                        </p:par>
                        <p:par>
                          <p:cTn id="27" fill="hold">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540675">
                                            <p:txEl>
                                              <p:pRg st="2" end="2"/>
                                            </p:txEl>
                                          </p:spTgt>
                                        </p:tgtEl>
                                        <p:attrNameLst>
                                          <p:attrName>style.visibility</p:attrName>
                                        </p:attrNameLst>
                                      </p:cBhvr>
                                      <p:to>
                                        <p:strVal val="visible"/>
                                      </p:to>
                                    </p:set>
                                    <p:anim calcmode="lin" valueType="num">
                                      <p:cBhvr>
                                        <p:cTn id="30" dur="1000" fill="hold"/>
                                        <p:tgtEl>
                                          <p:spTgt spid="540675">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5406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40675">
                                            <p:txEl>
                                              <p:pRg st="2" end="2"/>
                                            </p:txEl>
                                          </p:spTgt>
                                        </p:tgtEl>
                                      </p:cBhvr>
                                    </p:animEffect>
                                  </p:childTnLst>
                                </p:cTn>
                              </p:par>
                            </p:childTnLst>
                          </p:cTn>
                        </p:par>
                        <p:par>
                          <p:cTn id="33" fill="hold">
                            <p:stCondLst>
                              <p:cond delay="4000"/>
                            </p:stCondLst>
                            <p:childTnLst>
                              <p:par>
                                <p:cTn id="34" presetID="29" presetClass="entr" presetSubtype="0" fill="hold" grpId="0" nodeType="afterEffect">
                                  <p:stCondLst>
                                    <p:cond delay="0"/>
                                  </p:stCondLst>
                                  <p:childTnLst>
                                    <p:set>
                                      <p:cBhvr>
                                        <p:cTn id="35" dur="1" fill="hold">
                                          <p:stCondLst>
                                            <p:cond delay="0"/>
                                          </p:stCondLst>
                                        </p:cTn>
                                        <p:tgtEl>
                                          <p:spTgt spid="540675">
                                            <p:txEl>
                                              <p:pRg st="3" end="3"/>
                                            </p:txEl>
                                          </p:spTgt>
                                        </p:tgtEl>
                                        <p:attrNameLst>
                                          <p:attrName>style.visibility</p:attrName>
                                        </p:attrNameLst>
                                      </p:cBhvr>
                                      <p:to>
                                        <p:strVal val="visible"/>
                                      </p:to>
                                    </p:set>
                                    <p:anim calcmode="lin" valueType="num">
                                      <p:cBhvr>
                                        <p:cTn id="36" dur="1000" fill="hold"/>
                                        <p:tgtEl>
                                          <p:spTgt spid="540675">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5406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40675">
                                            <p:txEl>
                                              <p:pRg st="3" end="3"/>
                                            </p:txEl>
                                          </p:spTgt>
                                        </p:tgtEl>
                                      </p:cBhvr>
                                    </p:animEffect>
                                  </p:childTnLst>
                                </p:cTn>
                              </p:par>
                            </p:childTnLst>
                          </p:cTn>
                        </p:par>
                        <p:par>
                          <p:cTn id="39" fill="hold">
                            <p:stCondLst>
                              <p:cond delay="5000"/>
                            </p:stCondLst>
                            <p:childTnLst>
                              <p:par>
                                <p:cTn id="40" presetID="29" presetClass="entr" presetSubtype="0" fill="hold" grpId="0" nodeType="afterEffect">
                                  <p:stCondLst>
                                    <p:cond delay="0"/>
                                  </p:stCondLst>
                                  <p:childTnLst>
                                    <p:set>
                                      <p:cBhvr>
                                        <p:cTn id="41" dur="1" fill="hold">
                                          <p:stCondLst>
                                            <p:cond delay="0"/>
                                          </p:stCondLst>
                                        </p:cTn>
                                        <p:tgtEl>
                                          <p:spTgt spid="540675">
                                            <p:txEl>
                                              <p:pRg st="4" end="4"/>
                                            </p:txEl>
                                          </p:spTgt>
                                        </p:tgtEl>
                                        <p:attrNameLst>
                                          <p:attrName>style.visibility</p:attrName>
                                        </p:attrNameLst>
                                      </p:cBhvr>
                                      <p:to>
                                        <p:strVal val="visible"/>
                                      </p:to>
                                    </p:set>
                                    <p:anim calcmode="lin" valueType="num">
                                      <p:cBhvr>
                                        <p:cTn id="42" dur="1000" fill="hold"/>
                                        <p:tgtEl>
                                          <p:spTgt spid="540675">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5406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40675">
                                            <p:txEl>
                                              <p:pRg st="4" end="4"/>
                                            </p:txEl>
                                          </p:spTgt>
                                        </p:tgtEl>
                                      </p:cBhvr>
                                    </p:animEffect>
                                  </p:childTnLst>
                                </p:cTn>
                              </p:par>
                            </p:childTnLst>
                          </p:cTn>
                        </p:par>
                        <p:par>
                          <p:cTn id="45" fill="hold">
                            <p:stCondLst>
                              <p:cond delay="6000"/>
                            </p:stCondLst>
                            <p:childTnLst>
                              <p:par>
                                <p:cTn id="46" presetID="29" presetClass="entr" presetSubtype="0" fill="hold" grpId="0" nodeType="afterEffect">
                                  <p:stCondLst>
                                    <p:cond delay="0"/>
                                  </p:stCondLst>
                                  <p:childTnLst>
                                    <p:set>
                                      <p:cBhvr>
                                        <p:cTn id="47" dur="1" fill="hold">
                                          <p:stCondLst>
                                            <p:cond delay="0"/>
                                          </p:stCondLst>
                                        </p:cTn>
                                        <p:tgtEl>
                                          <p:spTgt spid="540675">
                                            <p:txEl>
                                              <p:pRg st="5" end="5"/>
                                            </p:txEl>
                                          </p:spTgt>
                                        </p:tgtEl>
                                        <p:attrNameLst>
                                          <p:attrName>style.visibility</p:attrName>
                                        </p:attrNameLst>
                                      </p:cBhvr>
                                      <p:to>
                                        <p:strVal val="visible"/>
                                      </p:to>
                                    </p:set>
                                    <p:anim calcmode="lin" valueType="num">
                                      <p:cBhvr>
                                        <p:cTn id="48" dur="1000" fill="hold"/>
                                        <p:tgtEl>
                                          <p:spTgt spid="540675">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54067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40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4" grpId="0"/>
      <p:bldP spid="540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8486" cy="1325563"/>
          </a:xfrm>
          <a:solidFill>
            <a:srgbClr val="92D050"/>
          </a:solidFill>
        </p:spPr>
        <p:txBody>
          <a:bodyPr>
            <a:normAutofit fontScale="90000"/>
          </a:bodyPr>
          <a:lstStyle/>
          <a:p>
            <a:pPr algn="ctr"/>
            <a:r>
              <a:rPr lang="en-GB" dirty="0" smtClean="0">
                <a:solidFill>
                  <a:schemeClr val="bg1"/>
                </a:solidFill>
              </a:rPr>
              <a:t>Physical Education</a:t>
            </a:r>
            <a:endParaRPr lang="en-GB" dirty="0">
              <a:solidFill>
                <a:schemeClr val="bg1"/>
              </a:solidFill>
            </a:endParaRPr>
          </a:p>
        </p:txBody>
      </p:sp>
      <p:sp>
        <p:nvSpPr>
          <p:cNvPr id="3" name="Content Placeholder 2"/>
          <p:cNvSpPr>
            <a:spLocks noGrp="1"/>
          </p:cNvSpPr>
          <p:nvPr>
            <p:ph idx="1"/>
          </p:nvPr>
        </p:nvSpPr>
        <p:spPr>
          <a:xfrm>
            <a:off x="665226" y="1834642"/>
            <a:ext cx="3861054" cy="4351338"/>
          </a:xfrm>
          <a:solidFill>
            <a:schemeClr val="accent6">
              <a:lumMod val="20000"/>
              <a:lumOff val="80000"/>
            </a:schemeClr>
          </a:solidFill>
          <a:ln>
            <a:solidFill>
              <a:srgbClr val="92D050"/>
            </a:solidFill>
          </a:ln>
        </p:spPr>
        <p:txBody>
          <a:bodyPr>
            <a:normAutofit/>
          </a:bodyPr>
          <a:lstStyle/>
          <a:p>
            <a:endParaRPr lang="en-GB" dirty="0" smtClean="0"/>
          </a:p>
        </p:txBody>
      </p:sp>
      <p:sp>
        <p:nvSpPr>
          <p:cNvPr id="4" name="Content Placeholder 2"/>
          <p:cNvSpPr txBox="1">
            <a:spLocks/>
          </p:cNvSpPr>
          <p:nvPr/>
        </p:nvSpPr>
        <p:spPr>
          <a:xfrm>
            <a:off x="4866894" y="1834642"/>
            <a:ext cx="3861054" cy="4351338"/>
          </a:xfrm>
          <a:prstGeom prst="rect">
            <a:avLst/>
          </a:prstGeom>
          <a:ln>
            <a:solidFill>
              <a:srgbClr val="CC66F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endParaRPr lang="en-GB" dirty="0" smtClean="0"/>
          </a:p>
          <a:p>
            <a:endParaRPr lang="en-GB" dirty="0" smtClean="0"/>
          </a:p>
        </p:txBody>
      </p:sp>
      <p:sp>
        <p:nvSpPr>
          <p:cNvPr id="5" name="Title 1"/>
          <p:cNvSpPr txBox="1">
            <a:spLocks/>
          </p:cNvSpPr>
          <p:nvPr/>
        </p:nvSpPr>
        <p:spPr>
          <a:xfrm>
            <a:off x="4839462" y="371221"/>
            <a:ext cx="3888486" cy="1325563"/>
          </a:xfrm>
          <a:prstGeom prst="rect">
            <a:avLst/>
          </a:prstGeom>
          <a:solidFill>
            <a:srgbClr val="CC66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Coaching</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93" t="30880" r="23807" b="12383"/>
          <a:stretch/>
        </p:blipFill>
        <p:spPr bwMode="auto">
          <a:xfrm>
            <a:off x="648223" y="1834643"/>
            <a:ext cx="3908120" cy="434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900" t="34400" r="20200" b="10708"/>
          <a:stretch/>
        </p:blipFill>
        <p:spPr bwMode="auto">
          <a:xfrm>
            <a:off x="4839462" y="1834643"/>
            <a:ext cx="4011930" cy="434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51760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14" y="1065145"/>
            <a:ext cx="6858000" cy="654186"/>
          </a:xfrm>
        </p:spPr>
        <p:txBody>
          <a:bodyPr>
            <a:normAutofit fontScale="90000"/>
          </a:bodyPr>
          <a:lstStyle/>
          <a:p>
            <a:r>
              <a:rPr lang="en-GB" sz="2800" b="1" dirty="0">
                <a:solidFill>
                  <a:schemeClr val="bg1"/>
                </a:solidFill>
              </a:rPr>
              <a:t>Coaching in Schools – The Essential Knowledge</a:t>
            </a: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endParaRPr lang="en-US" sz="2800" dirty="0"/>
          </a:p>
        </p:txBody>
      </p:sp>
      <p:sp>
        <p:nvSpPr>
          <p:cNvPr id="3" name="Subtitle 2"/>
          <p:cNvSpPr>
            <a:spLocks noGrp="1"/>
          </p:cNvSpPr>
          <p:nvPr>
            <p:ph type="subTitle" idx="1"/>
          </p:nvPr>
        </p:nvSpPr>
        <p:spPr>
          <a:xfrm>
            <a:off x="1308439" y="2981285"/>
            <a:ext cx="6858000" cy="2407984"/>
          </a:xfrm>
        </p:spPr>
        <p:txBody>
          <a:bodyPr>
            <a:normAutofit/>
          </a:bodyPr>
          <a:lstStyle/>
          <a:p>
            <a:r>
              <a:rPr lang="en-GB" sz="2000" b="1" dirty="0" smtClean="0">
                <a:solidFill>
                  <a:schemeClr val="accent1"/>
                </a:solidFill>
              </a:rPr>
              <a:t>  </a:t>
            </a:r>
          </a:p>
          <a:p>
            <a:endParaRPr lang="en-US" sz="2000" b="1" dirty="0">
              <a:solidFill>
                <a:schemeClr val="accent1"/>
              </a:solidFill>
            </a:endParaRPr>
          </a:p>
        </p:txBody>
      </p:sp>
      <p:pic>
        <p:nvPicPr>
          <p:cNvPr id="6" name="Picture 5" descr="CSPN001_logo final(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742" y="5611650"/>
            <a:ext cx="1193006" cy="1295400"/>
          </a:xfrm>
          <a:prstGeom prst="rect">
            <a:avLst/>
          </a:prstGeom>
          <a:noFill/>
          <a:extLst/>
        </p:spPr>
      </p:pic>
      <p:pic>
        <p:nvPicPr>
          <p:cNvPr id="7" name="Picture 1" descr="I:\Active Dorset\Private\Active Dorset Templates\Active Dorset Logo Pack\Sport-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286" y="93690"/>
            <a:ext cx="1053434" cy="9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port Englan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0353" y="6039980"/>
            <a:ext cx="1212857" cy="52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scription: YST_stacked_rg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3346" y="5916351"/>
            <a:ext cx="619494" cy="84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compassassociation.org.uk/img/logo.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723909" y="6183020"/>
            <a:ext cx="1193006" cy="329042"/>
          </a:xfrm>
          <a:prstGeom prst="rect">
            <a:avLst/>
          </a:prstGeom>
          <a:noFill/>
          <a:ln>
            <a:noFill/>
          </a:ln>
        </p:spPr>
      </p:pic>
      <p:pic>
        <p:nvPicPr>
          <p:cNvPr id="12" name="Picture 11" descr="sports coach UK">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794983" y="5916351"/>
            <a:ext cx="1092994" cy="876300"/>
          </a:xfrm>
          <a:prstGeom prst="rect">
            <a:avLst/>
          </a:prstGeom>
          <a:noFill/>
          <a:ln>
            <a:noFill/>
          </a:ln>
        </p:spPr>
      </p:pic>
      <p:pic>
        <p:nvPicPr>
          <p:cNvPr id="13" name="Picture 12" descr="afPE 2-col rgb"/>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6980" y="6144119"/>
            <a:ext cx="1211104"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videoFile r:link="rId2"/>
            <p:extLst>
              <p:ext uri="{DAA4B4D4-6D71-4841-9C94-3DE7FCFB9230}">
                <p14:media xmlns:p14="http://schemas.microsoft.com/office/powerpoint/2010/main"/>
              </p:ext>
            </p:extLst>
          </p:nvPr>
        </p:nvPicPr>
        <p:blipFill>
          <a:blip r:embed="rId13" cstate="print"/>
          <a:stretch>
            <a:fillRect/>
          </a:stretch>
        </p:blipFill>
        <p:spPr>
          <a:xfrm>
            <a:off x="8524875" y="6032500"/>
            <a:ext cx="457200" cy="609600"/>
          </a:xfrm>
          <a:prstGeom prst="rect">
            <a:avLst/>
          </a:prstGeom>
        </p:spPr>
      </p:pic>
      <p:sp>
        <p:nvSpPr>
          <p:cNvPr id="14" name="Subtitle 2"/>
          <p:cNvSpPr txBox="1">
            <a:spLocks/>
          </p:cNvSpPr>
          <p:nvPr/>
        </p:nvSpPr>
        <p:spPr>
          <a:xfrm>
            <a:off x="1224704" y="4880424"/>
            <a:ext cx="6858000" cy="13854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smtClean="0">
              <a:solidFill>
                <a:schemeClr val="bg1">
                  <a:lumMod val="50000"/>
                </a:schemeClr>
              </a:solidFill>
              <a:latin typeface="Bradley Hand ITC" panose="03070402050302030203" pitchFamily="66" charset="0"/>
            </a:endParaRPr>
          </a:p>
        </p:txBody>
      </p:sp>
      <p:sp>
        <p:nvSpPr>
          <p:cNvPr id="4" name="Rectangle 3"/>
          <p:cNvSpPr/>
          <p:nvPr/>
        </p:nvSpPr>
        <p:spPr>
          <a:xfrm>
            <a:off x="2833255" y="3244334"/>
            <a:ext cx="4636654" cy="369332"/>
          </a:xfrm>
          <a:prstGeom prst="rect">
            <a:avLst/>
          </a:prstGeom>
        </p:spPr>
        <p:txBody>
          <a:bodyPr wrap="none">
            <a:spAutoFit/>
          </a:bodyPr>
          <a:lstStyle/>
          <a:p>
            <a:pPr>
              <a:defRPr/>
            </a:pPr>
            <a:r>
              <a:rPr lang="en-GB" b="1" dirty="0">
                <a:solidFill>
                  <a:schemeClr val="bg1"/>
                </a:solidFill>
              </a:rPr>
              <a:t>Coaching in Schools – The Essential Knowledge</a:t>
            </a:r>
            <a:endParaRPr lang="en-US" b="1" dirty="0">
              <a:solidFill>
                <a:schemeClr val="bg1"/>
              </a:solidFill>
            </a:endParaRPr>
          </a:p>
        </p:txBody>
      </p:sp>
      <p:sp>
        <p:nvSpPr>
          <p:cNvPr id="15" name="Title 1"/>
          <p:cNvSpPr txBox="1">
            <a:spLocks/>
          </p:cNvSpPr>
          <p:nvPr/>
        </p:nvSpPr>
        <p:spPr>
          <a:xfrm>
            <a:off x="1313646" y="1030310"/>
            <a:ext cx="6355640" cy="1104664"/>
          </a:xfrm>
          <a:prstGeom prst="rect">
            <a:avLst/>
          </a:prstGeom>
          <a:solidFill>
            <a:srgbClr val="92D050"/>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smtClean="0">
                <a:solidFill>
                  <a:schemeClr val="bg1"/>
                </a:solidFill>
              </a:rPr>
              <a:t>Physical Education</a:t>
            </a:r>
            <a:endParaRPr lang="en-GB" sz="6600" dirty="0">
              <a:solidFill>
                <a:schemeClr val="bg1"/>
              </a:solidFill>
            </a:endParaRPr>
          </a:p>
        </p:txBody>
      </p:sp>
      <p:sp>
        <p:nvSpPr>
          <p:cNvPr id="17" name="Content Placeholder 2"/>
          <p:cNvSpPr txBox="1">
            <a:spLocks/>
          </p:cNvSpPr>
          <p:nvPr/>
        </p:nvSpPr>
        <p:spPr>
          <a:xfrm>
            <a:off x="876058" y="2535937"/>
            <a:ext cx="7230815" cy="3037215"/>
          </a:xfrm>
          <a:prstGeom prst="rect">
            <a:avLst/>
          </a:prstGeom>
          <a:noFill/>
          <a:ln>
            <a:solidFill>
              <a:srgbClr val="92D050"/>
            </a:solid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Ø"/>
            </a:pPr>
            <a:r>
              <a:rPr lang="en-GB" sz="4800" dirty="0" smtClean="0"/>
              <a:t>  The </a:t>
            </a:r>
            <a:r>
              <a:rPr lang="en-GB" sz="4800" b="1" dirty="0" smtClean="0"/>
              <a:t>learner</a:t>
            </a:r>
            <a:r>
              <a:rPr lang="en-GB" sz="4800" dirty="0" smtClean="0"/>
              <a:t> is at the heart of PE</a:t>
            </a:r>
          </a:p>
          <a:p>
            <a:pPr algn="l">
              <a:buFont typeface="Wingdings" pitchFamily="2" charset="2"/>
              <a:buChar char="Ø"/>
            </a:pPr>
            <a:endParaRPr lang="en-GB" sz="1000" dirty="0" smtClean="0"/>
          </a:p>
          <a:p>
            <a:pPr algn="l">
              <a:buFont typeface="Wingdings" pitchFamily="2" charset="2"/>
              <a:buChar char="Ø"/>
            </a:pPr>
            <a:r>
              <a:rPr lang="en-GB" sz="4800" dirty="0" smtClean="0"/>
              <a:t>  Education of the </a:t>
            </a:r>
            <a:r>
              <a:rPr lang="en-GB" sz="4800" b="1" dirty="0" smtClean="0"/>
              <a:t>whole child</a:t>
            </a:r>
          </a:p>
          <a:p>
            <a:pPr algn="l">
              <a:buFont typeface="Wingdings" pitchFamily="2" charset="2"/>
              <a:buChar char="Ø"/>
            </a:pPr>
            <a:endParaRPr lang="en-GB" sz="1000" b="1" dirty="0" smtClean="0"/>
          </a:p>
          <a:p>
            <a:pPr algn="l">
              <a:buFont typeface="Wingdings" pitchFamily="2" charset="2"/>
              <a:buChar char="Ø"/>
            </a:pPr>
            <a:r>
              <a:rPr lang="en-GB" sz="4800" dirty="0" smtClean="0"/>
              <a:t>  National Curriculum - </a:t>
            </a:r>
            <a:r>
              <a:rPr lang="en-GB" sz="4800" b="1" dirty="0" smtClean="0"/>
              <a:t>core subject</a:t>
            </a:r>
            <a:endParaRPr lang="en-GB" dirty="0" smtClean="0"/>
          </a:p>
        </p:txBody>
      </p:sp>
    </p:spTree>
    <p:custDataLst>
      <p:tags r:id="rId1"/>
    </p:custDataLst>
    <p:extLst>
      <p:ext uri="{BB962C8B-B14F-4D97-AF65-F5344CB8AC3E}">
        <p14:creationId xmlns:p14="http://schemas.microsoft.com/office/powerpoint/2010/main" val="3165515169"/>
      </p:ext>
    </p:extLst>
  </p:cSld>
  <p:clrMapOvr>
    <a:masterClrMapping/>
  </p:clrMapOvr>
  <mc:AlternateContent xmlns:mc="http://schemas.openxmlformats.org/markup-compatibility/2006" xmlns:p14="http://schemas.microsoft.com/office/powerpoint/2010/main">
    <mc:Choice Requires="p14">
      <p:transition spd="slow" p14:dur="2000" advTm="8544"/>
    </mc:Choice>
    <mc:Fallback xmlns="">
      <p:transition spd="slow" advTm="8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3900" b="1" dirty="0" smtClean="0"/>
              <a:t>		END</a:t>
            </a:r>
            <a:endParaRPr lang="en-US" b="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262</Words>
  <Application>Microsoft Office PowerPoint</Application>
  <PresentationFormat>On-screen Show (4:3)</PresentationFormat>
  <Paragraphs>32</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WEL COME</vt:lpstr>
      <vt:lpstr>Balance</vt:lpstr>
      <vt:lpstr>Power</vt:lpstr>
      <vt:lpstr>Reaction Time</vt:lpstr>
      <vt:lpstr>Speed</vt:lpstr>
      <vt:lpstr>Lifetime Fitness</vt:lpstr>
      <vt:lpstr>Physical Education</vt:lpstr>
      <vt:lpstr>Coaching in Schools – The Essential Knowledge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PC1</cp:lastModifiedBy>
  <cp:revision>3</cp:revision>
  <dcterms:created xsi:type="dcterms:W3CDTF">2017-12-04T05:07:06Z</dcterms:created>
  <dcterms:modified xsi:type="dcterms:W3CDTF">2017-12-05T04:55:52Z</dcterms:modified>
</cp:coreProperties>
</file>