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79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71" r:id="rId15"/>
    <p:sldId id="266" r:id="rId16"/>
    <p:sldId id="267" r:id="rId17"/>
    <p:sldId id="268" r:id="rId18"/>
    <p:sldId id="269" r:id="rId19"/>
    <p:sldId id="270" r:id="rId20"/>
    <p:sldId id="273" r:id="rId21"/>
    <p:sldId id="274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46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98DAC93-2C50-4819-A7BB-8DF9F13619A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D4BA3-6BAA-493B-8895-4656610D8E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9A2-CACC-4E04-9726-E0766E681F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23927-7A6F-4718-844F-61FC0462246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B2240-FCE2-44FB-B560-15356809BC0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C1445-E69F-4669-94F2-D848C511FC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F625B-3BC8-40B6-91FA-EB31A7336B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52CA7-9241-4685-819D-3411BA0844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1C4D4-1E99-4107-B986-F396475ADB5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538AD-36C7-492A-9776-CE8B8161151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12D58-7F31-406D-BFAC-A323491879D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03BA2D-1A17-43C0-88BF-233681193C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838200"/>
            <a:ext cx="7772400" cy="2895600"/>
          </a:xfrm>
        </p:spPr>
        <p:txBody>
          <a:bodyPr/>
          <a:lstStyle/>
          <a:p>
            <a:r>
              <a:rPr lang="en-US" altLang="zh-CN" sz="3600" b="1"/>
              <a:t>The efficiency of public finance, the role of Government and the economic development in undeveloped areas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803650"/>
            <a:ext cx="4572000" cy="1530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Song Bingtao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School of Economics, Henan University, China </a:t>
            </a:r>
            <a:br>
              <a:rPr lang="en-US" altLang="zh-CN" sz="2800"/>
            </a:br>
            <a:r>
              <a:rPr lang="en-US" altLang="zh-CN" sz="2800"/>
              <a:t>sbingtao@hotmail.com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914400"/>
            <a:ext cx="8540750" cy="4953000"/>
          </a:xfrm>
        </p:spPr>
        <p:txBody>
          <a:bodyPr/>
          <a:lstStyle/>
          <a:p>
            <a:r>
              <a:rPr lang="en-US" altLang="zh-CN"/>
              <a:t>In 1990s, public finance or relationship between market and governments has been discussed (Stiglitz, 1999) in development economics.</a:t>
            </a:r>
          </a:p>
          <a:p>
            <a:r>
              <a:rPr lang="en-US" altLang="zh-CN"/>
              <a:t>Popular of new institutional school</a:t>
            </a:r>
          </a:p>
          <a:p>
            <a:r>
              <a:rPr lang="en-US" altLang="zh-CN"/>
              <a:t>Uncorporate equilibrium of group game theory(Auman and Shelling)</a:t>
            </a:r>
          </a:p>
          <a:p>
            <a:r>
              <a:rPr lang="en-US" altLang="zh-CN"/>
              <a:t>Public budget system be still overlooked</a:t>
            </a:r>
          </a:p>
          <a:p>
            <a:r>
              <a:rPr lang="en-US" altLang="zh-CN"/>
              <a:t>How to establish or initiate a new institution</a:t>
            </a:r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/>
              <a:t>3. A NEW MODEL OF ECONOMIC DEVELOPMENT</a:t>
            </a:r>
            <a:r>
              <a:rPr lang="en-US" altLang="zh-CN" sz="4000"/>
              <a:t> 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Perfectly competitive markets are defined by two primary characteristics: (1) the goods being offered for sale are all the same, and (2) the buyers and sellers are so numerous that no single buyer or seller can influence the market price. 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Problem of mainstream model: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price is an exogenous variable in the function of economic growth, and a base on which economic entities make their decisions. </a:t>
            </a:r>
          </a:p>
          <a:p>
            <a:r>
              <a:rPr lang="en-US" altLang="zh-CN"/>
              <a:t>Information economics no use about information of prices, here, because consumers always change their ideas.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Outcome: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efficiency of market economy missed:</a:t>
            </a:r>
          </a:p>
          <a:p>
            <a:r>
              <a:rPr lang="en-US" altLang="zh-CN"/>
              <a:t>The role of entrepreneur: Guess the price of goods, even in a perfect competitive market</a:t>
            </a:r>
          </a:p>
          <a:p>
            <a:r>
              <a:rPr lang="en-US" altLang="zh-CN"/>
              <a:t>The efficiency of public finance: Bargaining between taxpayers and governments for the price of public goods </a:t>
            </a:r>
          </a:p>
          <a:p>
            <a:pPr>
              <a:buFont typeface="Wingdings" pitchFamily="2" charset="2"/>
              <a:buNone/>
            </a:pPr>
            <a:r>
              <a:rPr lang="en-US" altLang="zh-CN"/>
              <a:t>  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Impacts: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The model in mainstream just concerns production, which rely on labor, capital, technology, then innovation, but no any business</a:t>
            </a:r>
          </a:p>
          <a:p>
            <a:r>
              <a:rPr lang="en-US" altLang="zh-CN" sz="2800"/>
              <a:t>Misunderstanding: capitalists’ or entrepreneurs’ market economy</a:t>
            </a:r>
          </a:p>
          <a:p>
            <a:r>
              <a:rPr lang="en-US" altLang="zh-CN" sz="2800"/>
              <a:t>This misleading no influence on USA, but impact on developing countries which lack of entrepreneurs and institutions.</a:t>
            </a:r>
          </a:p>
          <a:p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is market economy?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Distribute resources by market system?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Maximum of profit by mathematics?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If so, the planner will do it best (Barro &amp; Sala-i-Martin,2004).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But who knows the information in calculation?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The advantage of market over plan: Run business and efficiency from the mechanism of prices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Need a institution to permit entrepreneurs to guess and bargain the price with consumers, and governments do it with taxpayers.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/>
              <a:t>How to analyze the efficiency from the bargaining in those system?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new model of economic development:</a:t>
            </a:r>
          </a:p>
          <a:p>
            <a:endParaRPr lang="en-US" altLang="zh-CN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90600" y="2819400"/>
            <a:ext cx="70104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04800"/>
            <a:r>
              <a:rPr lang="en-US" altLang="zh-CN" sz="3200"/>
              <a:t>Yi=Ui-Ci</a:t>
            </a:r>
          </a:p>
          <a:p>
            <a:pPr indent="304800"/>
            <a:r>
              <a:rPr lang="en-US" altLang="zh-CN" sz="3200"/>
              <a:t>Ui=Pi(fi,di,1/qi,ni)*qi(li,ri,ti,ki)</a:t>
            </a:r>
          </a:p>
          <a:p>
            <a:pPr indent="304800"/>
            <a:r>
              <a:rPr lang="en-US" altLang="zh-CN" sz="3200"/>
              <a:t>Ci=Cmi(li,ri,1/tmi,ki)+Csi(1/g1,1/g2)+   Cci(li,ri,1/tci,ki) </a:t>
            </a:r>
          </a:p>
          <a:p>
            <a:pPr indent="304800"/>
            <a:r>
              <a:rPr lang="en-US" altLang="zh-CN" sz="3200"/>
              <a:t>Cs is transaction cost in governments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Ways of economic development: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Trade: entrepreneurs guess preferences of consumers, and raise the prices;</a:t>
            </a:r>
          </a:p>
          <a:p>
            <a:r>
              <a:rPr lang="en-US" altLang="zh-CN"/>
              <a:t>Technology of trade to reduce transaction cost: invention of money;</a:t>
            </a:r>
          </a:p>
          <a:p>
            <a:r>
              <a:rPr lang="en-US" altLang="zh-CN"/>
              <a:t>Institutional changes to reduce transaction cost: property right system;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762000"/>
            <a:ext cx="8540750" cy="5105400"/>
          </a:xfrm>
        </p:spPr>
        <p:txBody>
          <a:bodyPr/>
          <a:lstStyle/>
          <a:p>
            <a:r>
              <a:rPr lang="en-US" altLang="zh-CN"/>
              <a:t>Technology of production to reduce costs: machines and organizations;</a:t>
            </a:r>
          </a:p>
          <a:p>
            <a:r>
              <a:rPr lang="en-US" altLang="zh-CN"/>
              <a:t>Institutional changes in governments to reduce transaction cost: budget system;</a:t>
            </a:r>
          </a:p>
          <a:p>
            <a:r>
              <a:rPr lang="en-US" altLang="zh-CN"/>
              <a:t>Capital and resources to replace labor: no save of cost, but bring us more leisure time----the objective of economic development  </a:t>
            </a:r>
          </a:p>
          <a:p>
            <a:r>
              <a:rPr lang="en-US" altLang="zh-CN" u="sng"/>
              <a:t>All factors have been analyzed in past, but budget system</a:t>
            </a:r>
            <a:r>
              <a:rPr lang="en-US" altLang="zh-CN"/>
              <a:t>.What is it? How to get it?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609600"/>
            <a:ext cx="8235950" cy="1752600"/>
          </a:xfrm>
        </p:spPr>
        <p:txBody>
          <a:bodyPr/>
          <a:lstStyle/>
          <a:p>
            <a:r>
              <a:rPr lang="en-US" altLang="zh-CN" sz="2800" b="1"/>
              <a:t>4</a:t>
            </a:r>
            <a:r>
              <a:rPr lang="zh-CN" altLang="en-US" sz="2800" b="1"/>
              <a:t>．</a:t>
            </a:r>
            <a:r>
              <a:rPr lang="en-US" altLang="zh-CN" sz="2800" b="1"/>
              <a:t>THE EFFICIENCY OF PUBLIC FINANCE AND THE ROLE OF GOVERNMENTS IN SOME CASES</a:t>
            </a:r>
            <a:r>
              <a:rPr lang="en-US" altLang="zh-CN"/>
              <a:t> 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819400"/>
            <a:ext cx="854075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Is a state or government a trouble maker (like it in SA)? Or is it a solution (like it in EA)</a:t>
            </a:r>
            <a:r>
              <a:rPr lang="zh-CN" altLang="en-US" sz="2800"/>
              <a:t>？</a:t>
            </a:r>
            <a:r>
              <a:rPr lang="en-US" altLang="zh-CN" sz="2800"/>
              <a:t>( Evans,1992)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No answer just like private company, but we cannot ignored it  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The key points here are what kind of government it is, what it does as a government and how it does those works. ----Efficiency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8" name="Picture 4" descr="bxxs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304800"/>
            <a:ext cx="6629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Efficiency of governments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Come from the political structure or budget system</a:t>
            </a:r>
          </a:p>
          <a:p>
            <a:r>
              <a:rPr lang="en-US" altLang="zh-CN"/>
              <a:t>The change of structure is slow and difficult</a:t>
            </a:r>
          </a:p>
          <a:p>
            <a:r>
              <a:rPr lang="en-US" altLang="zh-CN"/>
              <a:t>East Asia rely on both of market and government----strange way</a:t>
            </a:r>
          </a:p>
          <a:p>
            <a:r>
              <a:rPr lang="en-US" altLang="zh-CN"/>
              <a:t>However, not to plan or distribute resources, but to supply public goods efficiently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/>
              <a:t>Cases of comparison on supplying of PG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Ortiz, Carlos Humberto, An economic growth model showing government spending with reference to Colombia and learning-by-doing, Colombia Economic Journal, Vol.2, No.1, 2004, pp158-186. 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Song, Bingtao, </a:t>
            </a:r>
            <a:r>
              <a:rPr lang="en-US" altLang="zh-CN" sz="2800" b="1"/>
              <a:t>The Institutional Change of Public Finance and Modern Economic Development</a:t>
            </a:r>
            <a:r>
              <a:rPr lang="zh-CN" altLang="en-US" sz="2800" b="1"/>
              <a:t>：</a:t>
            </a:r>
            <a:r>
              <a:rPr lang="en-US" altLang="zh-CN" sz="2800" b="1"/>
              <a:t>An Interpretation of the Puzzle of England from the Efficiency of Public Finance,phD Thesis,2007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838200"/>
            <a:ext cx="8540750" cy="5029200"/>
          </a:xfrm>
        </p:spPr>
        <p:txBody>
          <a:bodyPr/>
          <a:lstStyle/>
          <a:p>
            <a:r>
              <a:rPr lang="en-US" altLang="zh-CN"/>
              <a:t>Make the distinction of market economy and public economy </a:t>
            </a:r>
          </a:p>
          <a:p>
            <a:r>
              <a:rPr lang="en-US" altLang="zh-CN"/>
              <a:t>Improve the efficiency of governments’ services (Wade, 1990.)</a:t>
            </a:r>
          </a:p>
          <a:p>
            <a:r>
              <a:rPr lang="en-US" altLang="zh-CN"/>
              <a:t>How to do 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Three systems: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the system to enforce laws and contracts with sovereignty, </a:t>
            </a:r>
          </a:p>
          <a:p>
            <a:r>
              <a:rPr lang="en-US" altLang="zh-CN" sz="2800"/>
              <a:t>the system of making decisions and supervising the actions of governments by taxpayers, </a:t>
            </a:r>
          </a:p>
          <a:p>
            <a:r>
              <a:rPr lang="en-US" altLang="zh-CN" sz="2800"/>
              <a:t>the system of showing and coordinating the preference of taxpayers on public goods and negotiating between taxpayers and governments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/>
              <a:t>The hardness of economic development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We can not copy a system, they are a consequence of political struggle or cooperate game.</a:t>
            </a:r>
          </a:p>
          <a:p>
            <a:r>
              <a:rPr lang="en-US" altLang="zh-CN" sz="2800"/>
              <a:t>The system change will be influenced heavily by culture, history and old system.</a:t>
            </a:r>
          </a:p>
          <a:p>
            <a:r>
              <a:rPr lang="en-US" altLang="zh-CN" sz="2800"/>
              <a:t>Mass democracy is not a good way, the important point is taxpayer participating in the system. keep small group for cost and equilibrium(Olson,1980)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371600"/>
            <a:ext cx="854075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zh-CN" sz="6000"/>
          </a:p>
          <a:p>
            <a:pPr algn="ctr">
              <a:buFont typeface="Wingdings" pitchFamily="2" charset="2"/>
              <a:buNone/>
            </a:pPr>
            <a:r>
              <a:rPr lang="en-US" altLang="zh-CN" sz="600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CONTENT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b="1"/>
              <a:t>THE POVERTY OF DEVELOPMENT ECONOMICS</a:t>
            </a:r>
          </a:p>
          <a:p>
            <a:r>
              <a:rPr lang="en-US" altLang="zh-CN" sz="2800" b="1"/>
              <a:t>OVERLOOK ON BUPLC FINANCE</a:t>
            </a:r>
          </a:p>
          <a:p>
            <a:r>
              <a:rPr lang="en-US" altLang="zh-CN" sz="2800" b="1"/>
              <a:t>A NEW MODEL OF ECONOMIC DEVELOPMENT</a:t>
            </a:r>
            <a:r>
              <a:rPr lang="en-US" altLang="zh-CN" sz="2800"/>
              <a:t> </a:t>
            </a:r>
          </a:p>
          <a:p>
            <a:r>
              <a:rPr lang="en-US" altLang="zh-CN" sz="2800" b="1"/>
              <a:t>THE EFFICIENCY OF PUBLIC FINANCE AND THE ROLE OF GOVERNMENTS IN SOME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1. ECONOMIC DEVELOPMENT AND DEVELOPMENT ECONOMICS</a:t>
            </a:r>
            <a:r>
              <a:rPr lang="en-US" altLang="zh-CN" sz="4000"/>
              <a:t> 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Objective: transformation and economic development in undeveloped areas </a:t>
            </a:r>
          </a:p>
          <a:p>
            <a:r>
              <a:rPr lang="en-US" altLang="zh-CN"/>
              <a:t>History: once succeed in past as parts of classical economics</a:t>
            </a:r>
          </a:p>
          <a:p>
            <a:r>
              <a:rPr lang="en-US" altLang="zh-CN"/>
              <a:t>Judgment: unsuccessful in last 50years in interpretation of WE,NA and EA, and guideline  for undeveloped and developing countries</a:t>
            </a:r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Causes and conditions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The completion of transformation and the 1st stage of development in developed E, the topics of development disappeared in mainstream, they just focus on facts from developed countries</a:t>
            </a:r>
          </a:p>
          <a:p>
            <a:pPr>
              <a:lnSpc>
                <a:spcPct val="90000"/>
              </a:lnSpc>
            </a:pPr>
            <a:r>
              <a:rPr lang="en-US" altLang="zh-CN"/>
              <a:t>Lack of various kinds of successful cases </a:t>
            </a:r>
          </a:p>
          <a:p>
            <a:pPr>
              <a:lnSpc>
                <a:spcPct val="90000"/>
              </a:lnSpc>
            </a:pPr>
            <a:r>
              <a:rPr lang="en-US" altLang="zh-CN"/>
              <a:t>Complexity of topics, involved all area of people activities, need more help from other social sciences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New opportunity: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New cases: China, India, Russia</a:t>
            </a:r>
          </a:p>
          <a:p>
            <a:r>
              <a:rPr lang="en-US" altLang="zh-CN"/>
              <a:t>New development in other areas, such as game theory, public choice and economic history</a:t>
            </a:r>
          </a:p>
          <a:p>
            <a:r>
              <a:rPr lang="en-US" altLang="zh-CN"/>
              <a:t>New economists from developing countries who observe and experience the process of development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0"/>
            <a:ext cx="8229600" cy="2438400"/>
          </a:xfrm>
        </p:spPr>
        <p:txBody>
          <a:bodyPr/>
          <a:lstStyle/>
          <a:p>
            <a:r>
              <a:rPr lang="en-US" altLang="zh-CN"/>
              <a:t/>
            </a:r>
            <a:br>
              <a:rPr lang="en-US" altLang="zh-CN"/>
            </a:br>
            <a:endParaRPr lang="en-US" altLang="zh-CN"/>
          </a:p>
        </p:txBody>
      </p:sp>
      <p:sp>
        <p:nvSpPr>
          <p:cNvPr id="8200" name="Rectangle 8"/>
          <p:cNvSpPr>
            <a:spLocks noRot="1" noChangeArrowheads="1"/>
          </p:cNvSpPr>
          <p:nvPr/>
        </p:nvSpPr>
        <p:spPr bwMode="auto">
          <a:xfrm>
            <a:off x="609600" y="381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chemeClr val="tx2"/>
                </a:solidFill>
              </a:rPr>
              <a:t>2. THE OVERLOOK OF DEVELOPMENT ECONOMICS ON THE EFFICIENCY OF PUBLIC FINANCE AND THE ROLE OF GOVERNMENT</a:t>
            </a:r>
            <a:r>
              <a:rPr lang="en-US" altLang="zh-CN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1" name="Rectangle 9"/>
          <p:cNvSpPr>
            <a:spLocks noRot="1" noChangeArrowheads="1"/>
          </p:cNvSpPr>
          <p:nvPr/>
        </p:nvSpPr>
        <p:spPr bwMode="auto">
          <a:xfrm>
            <a:off x="304800" y="3048000"/>
            <a:ext cx="8540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v"/>
            </a:pPr>
            <a:endParaRPr lang="en-US" sz="3200"/>
          </a:p>
        </p:txBody>
      </p:sp>
      <p:sp>
        <p:nvSpPr>
          <p:cNvPr id="8202" name="Rectangle 10"/>
          <p:cNvSpPr>
            <a:spLocks noRot="1" noChangeArrowheads="1"/>
          </p:cNvSpPr>
          <p:nvPr/>
        </p:nvSpPr>
        <p:spPr bwMode="auto">
          <a:xfrm>
            <a:off x="304800" y="2819400"/>
            <a:ext cx="8540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v"/>
            </a:pPr>
            <a:r>
              <a:rPr lang="en-US" altLang="zh-CN" sz="3200"/>
              <a:t>No institutional factors or variables in the model of mainstream, so no concerning on institutions in development economics,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v"/>
            </a:pPr>
            <a:r>
              <a:rPr lang="en-US" altLang="zh-CN" sz="3200"/>
              <a:t>Not to say, concerning on the system of government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066800"/>
            <a:ext cx="8540750" cy="4800600"/>
          </a:xfrm>
        </p:spPr>
        <p:txBody>
          <a:bodyPr/>
          <a:lstStyle/>
          <a:p>
            <a:r>
              <a:rPr lang="en-US" altLang="zh-CN"/>
              <a:t>In 1950s,overlook the market system, stress on capital, and on governments, but in distribute capital and technology rather than in supplying public goods. So </a:t>
            </a:r>
            <a:r>
              <a:rPr lang="en-US" altLang="zh-CN" u="sng"/>
              <a:t>no institutional change of governments, no advantage of governments in efficiency, no labor division and specialization</a:t>
            </a:r>
            <a:r>
              <a:rPr lang="en-US" altLang="zh-CN"/>
              <a:t> in private and public goods between market and governments</a:t>
            </a:r>
          </a:p>
          <a:p>
            <a:r>
              <a:rPr lang="en-US" altLang="zh-CN"/>
              <a:t>Maybe politician and elites don’t like it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762000"/>
            <a:ext cx="8540750" cy="5105400"/>
          </a:xfrm>
        </p:spPr>
        <p:txBody>
          <a:bodyPr/>
          <a:lstStyle/>
          <a:p>
            <a:r>
              <a:rPr lang="en-US" altLang="zh-CN"/>
              <a:t>In 1970s, governments failed, back to market, </a:t>
            </a:r>
          </a:p>
          <a:p>
            <a:r>
              <a:rPr lang="en-US" altLang="zh-CN"/>
              <a:t>But, still no efficiency of governments, no market economy’s efficiency</a:t>
            </a:r>
          </a:p>
          <a:p>
            <a:r>
              <a:rPr lang="en-US" altLang="zh-CN"/>
              <a:t>No institutional change of public finance, no efficiency of governments</a:t>
            </a:r>
          </a:p>
          <a:p>
            <a:r>
              <a:rPr lang="en-US" altLang="zh-CN"/>
              <a:t>The system of public finance is important, but be ignored.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237</TotalTime>
  <Words>1162</Words>
  <Application>Microsoft PowerPoint</Application>
  <PresentationFormat>On-screen Show (4:3)</PresentationFormat>
  <Paragraphs>96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宋体</vt:lpstr>
      <vt:lpstr>Wingdings</vt:lpstr>
      <vt:lpstr>古瓶荷花</vt:lpstr>
      <vt:lpstr>The efficiency of public finance, the role of Government and the economic development in undeveloped areas</vt:lpstr>
      <vt:lpstr>Slide 2</vt:lpstr>
      <vt:lpstr>CONTENT</vt:lpstr>
      <vt:lpstr>1. ECONOMIC DEVELOPMENT AND DEVELOPMENT ECONOMICS </vt:lpstr>
      <vt:lpstr>Causes and conditions</vt:lpstr>
      <vt:lpstr>New opportunity:</vt:lpstr>
      <vt:lpstr> </vt:lpstr>
      <vt:lpstr>Slide 8</vt:lpstr>
      <vt:lpstr>Slide 9</vt:lpstr>
      <vt:lpstr>Slide 10</vt:lpstr>
      <vt:lpstr>3. A NEW MODEL OF ECONOMIC DEVELOPMENT </vt:lpstr>
      <vt:lpstr>Problem of mainstream model:</vt:lpstr>
      <vt:lpstr>Outcome:</vt:lpstr>
      <vt:lpstr>Impacts:</vt:lpstr>
      <vt:lpstr>What is market economy?</vt:lpstr>
      <vt:lpstr>How to analyze the efficiency from the bargaining in those system?</vt:lpstr>
      <vt:lpstr>Ways of economic development:</vt:lpstr>
      <vt:lpstr>Slide 18</vt:lpstr>
      <vt:lpstr>4．THE EFFICIENCY OF PUBLIC FINANCE AND THE ROLE OF GOVERNMENTS IN SOME CASES </vt:lpstr>
      <vt:lpstr>Efficiency of governments</vt:lpstr>
      <vt:lpstr>Cases of comparison on supplying of PG</vt:lpstr>
      <vt:lpstr>Slide 22</vt:lpstr>
      <vt:lpstr>Three systems:</vt:lpstr>
      <vt:lpstr>The hardness of economic development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k.ks</cp:lastModifiedBy>
  <cp:revision>53</cp:revision>
  <cp:lastPrinted>1601-01-01T00:00:00Z</cp:lastPrinted>
  <dcterms:created xsi:type="dcterms:W3CDTF">1601-01-01T00:00:00Z</dcterms:created>
  <dcterms:modified xsi:type="dcterms:W3CDTF">2011-09-11T05:28:44Z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